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 id="2147483654" r:id="rId2"/>
    <p:sldMasterId id="2147483655" r:id="rId3"/>
    <p:sldMasterId id="2147483656" r:id="rId4"/>
    <p:sldMasterId id="2147483657" r:id="rId5"/>
  </p:sldMasterIdLst>
  <p:notesMasterIdLst>
    <p:notesMasterId r:id="rId134"/>
  </p:notesMasterIdLst>
  <p:handoutMasterIdLst>
    <p:handoutMasterId r:id="rId135"/>
  </p:handoutMasterIdLst>
  <p:sldIdLst>
    <p:sldId id="492" r:id="rId6"/>
    <p:sldId id="692" r:id="rId7"/>
    <p:sldId id="645" r:id="rId8"/>
    <p:sldId id="643" r:id="rId9"/>
    <p:sldId id="629" r:id="rId10"/>
    <p:sldId id="693" r:id="rId11"/>
    <p:sldId id="607" r:id="rId12"/>
    <p:sldId id="668" r:id="rId13"/>
    <p:sldId id="690" r:id="rId14"/>
    <p:sldId id="691" r:id="rId15"/>
    <p:sldId id="610" r:id="rId16"/>
    <p:sldId id="608" r:id="rId17"/>
    <p:sldId id="644" r:id="rId18"/>
    <p:sldId id="631" r:id="rId19"/>
    <p:sldId id="609" r:id="rId20"/>
    <p:sldId id="612" r:id="rId21"/>
    <p:sldId id="632" r:id="rId22"/>
    <p:sldId id="696" r:id="rId23"/>
    <p:sldId id="633" r:id="rId24"/>
    <p:sldId id="635" r:id="rId25"/>
    <p:sldId id="614" r:id="rId26"/>
    <p:sldId id="599" r:id="rId27"/>
    <p:sldId id="617" r:id="rId28"/>
    <p:sldId id="636" r:id="rId29"/>
    <p:sldId id="618" r:id="rId30"/>
    <p:sldId id="619" r:id="rId31"/>
    <p:sldId id="620" r:id="rId32"/>
    <p:sldId id="623" r:id="rId33"/>
    <p:sldId id="624" r:id="rId34"/>
    <p:sldId id="626" r:id="rId35"/>
    <p:sldId id="663" r:id="rId36"/>
    <p:sldId id="664" r:id="rId37"/>
    <p:sldId id="665" r:id="rId38"/>
    <p:sldId id="669" r:id="rId39"/>
    <p:sldId id="670" r:id="rId40"/>
    <p:sldId id="671" r:id="rId41"/>
    <p:sldId id="672" r:id="rId42"/>
    <p:sldId id="673" r:id="rId43"/>
    <p:sldId id="674" r:id="rId44"/>
    <p:sldId id="675" r:id="rId45"/>
    <p:sldId id="676" r:id="rId46"/>
    <p:sldId id="677" r:id="rId47"/>
    <p:sldId id="678" r:id="rId48"/>
    <p:sldId id="679" r:id="rId49"/>
    <p:sldId id="680" r:id="rId50"/>
    <p:sldId id="681" r:id="rId51"/>
    <p:sldId id="682" r:id="rId52"/>
    <p:sldId id="683" r:id="rId53"/>
    <p:sldId id="684" r:id="rId54"/>
    <p:sldId id="685" r:id="rId55"/>
    <p:sldId id="686" r:id="rId56"/>
    <p:sldId id="687" r:id="rId57"/>
    <p:sldId id="688" r:id="rId58"/>
    <p:sldId id="689" r:id="rId59"/>
    <p:sldId id="493" r:id="rId60"/>
    <p:sldId id="646" r:id="rId61"/>
    <p:sldId id="647" r:id="rId62"/>
    <p:sldId id="649" r:id="rId63"/>
    <p:sldId id="650" r:id="rId64"/>
    <p:sldId id="651" r:id="rId65"/>
    <p:sldId id="417" r:id="rId66"/>
    <p:sldId id="605" r:id="rId67"/>
    <p:sldId id="652" r:id="rId68"/>
    <p:sldId id="508" r:id="rId69"/>
    <p:sldId id="509" r:id="rId70"/>
    <p:sldId id="519" r:id="rId71"/>
    <p:sldId id="522" r:id="rId72"/>
    <p:sldId id="521" r:id="rId73"/>
    <p:sldId id="520" r:id="rId74"/>
    <p:sldId id="590" r:id="rId75"/>
    <p:sldId id="523" r:id="rId76"/>
    <p:sldId id="524" r:id="rId77"/>
    <p:sldId id="525" r:id="rId78"/>
    <p:sldId id="526" r:id="rId79"/>
    <p:sldId id="653" r:id="rId80"/>
    <p:sldId id="654" r:id="rId81"/>
    <p:sldId id="528" r:id="rId82"/>
    <p:sldId id="529" r:id="rId83"/>
    <p:sldId id="659" r:id="rId84"/>
    <p:sldId id="531" r:id="rId85"/>
    <p:sldId id="532" r:id="rId86"/>
    <p:sldId id="533" r:id="rId87"/>
    <p:sldId id="534" r:id="rId88"/>
    <p:sldId id="660" r:id="rId89"/>
    <p:sldId id="637" r:id="rId90"/>
    <p:sldId id="606" r:id="rId91"/>
    <p:sldId id="535" r:id="rId92"/>
    <p:sldId id="536" r:id="rId93"/>
    <p:sldId id="661" r:id="rId94"/>
    <p:sldId id="539" r:id="rId95"/>
    <p:sldId id="638" r:id="rId96"/>
    <p:sldId id="499" r:id="rId97"/>
    <p:sldId id="512" r:id="rId98"/>
    <p:sldId id="513" r:id="rId99"/>
    <p:sldId id="543" r:id="rId100"/>
    <p:sldId id="547" r:id="rId101"/>
    <p:sldId id="548" r:id="rId102"/>
    <p:sldId id="639" r:id="rId103"/>
    <p:sldId id="544" r:id="rId104"/>
    <p:sldId id="641" r:id="rId105"/>
    <p:sldId id="571" r:id="rId106"/>
    <p:sldId id="549" r:id="rId107"/>
    <p:sldId id="640" r:id="rId108"/>
    <p:sldId id="550" r:id="rId109"/>
    <p:sldId id="551" r:id="rId110"/>
    <p:sldId id="603" r:id="rId111"/>
    <p:sldId id="697" r:id="rId112"/>
    <p:sldId id="564" r:id="rId113"/>
    <p:sldId id="565" r:id="rId114"/>
    <p:sldId id="566" r:id="rId115"/>
    <p:sldId id="567" r:id="rId116"/>
    <p:sldId id="666" r:id="rId117"/>
    <p:sldId id="667" r:id="rId118"/>
    <p:sldId id="587" r:id="rId119"/>
    <p:sldId id="588" r:id="rId120"/>
    <p:sldId id="604" r:id="rId121"/>
    <p:sldId id="642" r:id="rId122"/>
    <p:sldId id="554" r:id="rId123"/>
    <p:sldId id="556" r:id="rId124"/>
    <p:sldId id="568" r:id="rId125"/>
    <p:sldId id="500" r:id="rId126"/>
    <p:sldId id="583" r:id="rId127"/>
    <p:sldId id="584" r:id="rId128"/>
    <p:sldId id="596" r:id="rId129"/>
    <p:sldId id="586" r:id="rId130"/>
    <p:sldId id="598" r:id="rId131"/>
    <p:sldId id="467" r:id="rId132"/>
    <p:sldId id="468" r:id="rId133"/>
  </p:sldIdLst>
  <p:sldSz cx="9144000" cy="6858000" type="screen4x3"/>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00CC"/>
    <a:srgbClr val="FF3300"/>
    <a:srgbClr val="FF0000"/>
    <a:srgbClr val="0099CC"/>
    <a:srgbClr val="CFEDFE"/>
    <a:srgbClr val="003366"/>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34" autoAdjust="0"/>
  </p:normalViewPr>
  <p:slideViewPr>
    <p:cSldViewPr>
      <p:cViewPr varScale="1">
        <p:scale>
          <a:sx n="94" d="100"/>
          <a:sy n="94" d="100"/>
        </p:scale>
        <p:origin x="1322" y="75"/>
      </p:cViewPr>
      <p:guideLst>
        <p:guide orient="horz" pos="2160"/>
        <p:guide pos="288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7110"/>
    </p:cViewPr>
  </p:sorterViewPr>
  <p:notesViewPr>
    <p:cSldViewPr>
      <p:cViewPr varScale="1">
        <p:scale>
          <a:sx n="72" d="100"/>
          <a:sy n="72" d="100"/>
        </p:scale>
        <p:origin x="2946" y="57"/>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theme" Target="theme/theme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s>
</file>

<file path=ppt/_rels/viewProps.xml.rels><?xml version="1.0" encoding="UTF-8" standalone="yes"?>
<Relationships xmlns="http://schemas.openxmlformats.org/package/2006/relationships"><Relationship Id="rId1" Type="http://schemas.openxmlformats.org/officeDocument/2006/relationships/slide" Target="slides/slide4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 Id="rId4" Type="http://schemas.openxmlformats.org/officeDocument/2006/relationships/image" Target="../media/image8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1BB9DD9B-A063-4DF8-8A7D-1E61B4298508}" type="slidenum">
              <a:rPr lang="en-US" altLang="zh-CN"/>
              <a:pPr>
                <a:defRPr/>
              </a:pPr>
              <a:t>‹#›</a:t>
            </a:fld>
            <a:endParaRPr lang="en-US" altLang="zh-CN"/>
          </a:p>
        </p:txBody>
      </p:sp>
    </p:spTree>
    <p:extLst>
      <p:ext uri="{BB962C8B-B14F-4D97-AF65-F5344CB8AC3E}">
        <p14:creationId xmlns:p14="http://schemas.microsoft.com/office/powerpoint/2010/main" val="42013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0244" name="Rectangle 4"/>
          <p:cNvSpPr>
            <a:spLocks noGrp="1" noRot="1" noChangeAspect="1" noChangeArrowheads="1" noTextEdit="1"/>
          </p:cNvSpPr>
          <p:nvPr>
            <p:ph type="sldImg" idx="2"/>
          </p:nvPr>
        </p:nvSpPr>
        <p:spPr bwMode="auto">
          <a:xfrm>
            <a:off x="879475" y="733425"/>
            <a:ext cx="4889500"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0976E752-2883-41E2-8E72-EAD2FC94B8B8}" type="slidenum">
              <a:rPr lang="en-US" altLang="zh-CN"/>
              <a:pPr>
                <a:defRPr/>
              </a:pPr>
              <a:t>‹#›</a:t>
            </a:fld>
            <a:endParaRPr lang="en-US" altLang="zh-CN"/>
          </a:p>
        </p:txBody>
      </p:sp>
    </p:spTree>
    <p:extLst>
      <p:ext uri="{BB962C8B-B14F-4D97-AF65-F5344CB8AC3E}">
        <p14:creationId xmlns:p14="http://schemas.microsoft.com/office/powerpoint/2010/main" val="17794140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79475" y="733425"/>
            <a:ext cx="4889500" cy="36671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976E752-2883-41E2-8E72-EAD2FC94B8B8}" type="slidenum">
              <a:rPr lang="en-US" altLang="zh-CN" smtClean="0"/>
              <a:pPr>
                <a:defRPr/>
              </a:pPr>
              <a:t>3</a:t>
            </a:fld>
            <a:endParaRPr lang="en-US" altLang="zh-CN"/>
          </a:p>
        </p:txBody>
      </p:sp>
    </p:spTree>
    <p:extLst>
      <p:ext uri="{BB962C8B-B14F-4D97-AF65-F5344CB8AC3E}">
        <p14:creationId xmlns:p14="http://schemas.microsoft.com/office/powerpoint/2010/main" val="1124834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79475" y="733425"/>
            <a:ext cx="4889500" cy="3667125"/>
          </a:xfrm>
        </p:spPr>
      </p:sp>
      <p:sp>
        <p:nvSpPr>
          <p:cNvPr id="3" name="备注占位符 2"/>
          <p:cNvSpPr>
            <a:spLocks noGrp="1"/>
          </p:cNvSpPr>
          <p:nvPr>
            <p:ph type="body" idx="1"/>
          </p:nvPr>
        </p:nvSpPr>
        <p:spPr/>
        <p:txBody>
          <a:bodyPr/>
          <a:lstStyle/>
          <a:p>
            <a:r>
              <a:rPr lang="zh-CN" altLang="en-US" dirty="0"/>
              <a:t>作家</a:t>
            </a:r>
            <a:r>
              <a:rPr lang="en-US" altLang="zh-CN" dirty="0"/>
              <a:t>,</a:t>
            </a:r>
            <a:r>
              <a:rPr lang="zh-CN" altLang="en-US" dirty="0"/>
              <a:t>艺术家</a:t>
            </a:r>
            <a:r>
              <a:rPr lang="en-US" altLang="zh-CN" dirty="0"/>
              <a:t>,</a:t>
            </a:r>
            <a:r>
              <a:rPr lang="zh-CN" altLang="en-US" dirty="0"/>
              <a:t>隐居者</a:t>
            </a:r>
            <a:r>
              <a:rPr lang="en-US" altLang="zh-CN" dirty="0"/>
              <a:t>,</a:t>
            </a:r>
            <a:r>
              <a:rPr lang="zh-CN" altLang="en-US" dirty="0"/>
              <a:t>豪门媳妇</a:t>
            </a:r>
            <a:r>
              <a:rPr lang="en-US" altLang="zh-CN" dirty="0"/>
              <a:t>,</a:t>
            </a:r>
            <a:r>
              <a:rPr lang="zh-CN" altLang="en-US" dirty="0"/>
              <a:t>莫不如是。</a:t>
            </a:r>
          </a:p>
        </p:txBody>
      </p:sp>
      <p:sp>
        <p:nvSpPr>
          <p:cNvPr id="4" name="灯片编号占位符 3"/>
          <p:cNvSpPr>
            <a:spLocks noGrp="1"/>
          </p:cNvSpPr>
          <p:nvPr>
            <p:ph type="sldNum" sz="quarter" idx="10"/>
          </p:nvPr>
        </p:nvSpPr>
        <p:spPr/>
        <p:txBody>
          <a:bodyPr/>
          <a:lstStyle/>
          <a:p>
            <a:pPr>
              <a:defRPr/>
            </a:pPr>
            <a:fld id="{0976E752-2883-41E2-8E72-EAD2FC94B8B8}" type="slidenum">
              <a:rPr lang="en-US" altLang="zh-CN" smtClean="0"/>
              <a:pPr>
                <a:defRPr/>
              </a:pPr>
              <a:t>6</a:t>
            </a:fld>
            <a:endParaRPr lang="en-US" altLang="zh-CN"/>
          </a:p>
        </p:txBody>
      </p:sp>
    </p:spTree>
    <p:extLst>
      <p:ext uri="{BB962C8B-B14F-4D97-AF65-F5344CB8AC3E}">
        <p14:creationId xmlns:p14="http://schemas.microsoft.com/office/powerpoint/2010/main" val="2653553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1143000" y="685800"/>
            <a:ext cx="4572000" cy="3429000"/>
          </a:xfrm>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第三版在</a:t>
            </a:r>
            <a:r>
              <a:rPr lang="en-US" altLang="zh-CN" smtClean="0"/>
              <a:t>25</a:t>
            </a:r>
            <a:r>
              <a:rPr lang="zh-CN" altLang="en-US" smtClean="0"/>
              <a:t>页</a:t>
            </a:r>
          </a:p>
        </p:txBody>
      </p:sp>
    </p:spTree>
    <p:extLst>
      <p:ext uri="{BB962C8B-B14F-4D97-AF65-F5344CB8AC3E}">
        <p14:creationId xmlns:p14="http://schemas.microsoft.com/office/powerpoint/2010/main" val="4129675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B0A2ADE7-9D33-404A-B94B-424E25792CFB}" type="slidenum">
              <a:rPr lang="zh-CN" altLang="en-US" sz="1200" b="0" smtClean="0">
                <a:latin typeface="Arial" panose="020B0604020202020204" pitchFamily="34" charset="0"/>
                <a:ea typeface="宋体" panose="02010600030101010101" pitchFamily="2" charset="-122"/>
              </a:rPr>
              <a:pPr/>
              <a:t>37</a:t>
            </a:fld>
            <a:endParaRPr lang="en-US" altLang="zh-CN" sz="1200" b="0" smtClean="0">
              <a:latin typeface="Arial" panose="020B0604020202020204" pitchFamily="34" charset="0"/>
              <a:ea typeface="宋体" panose="02010600030101010101" pitchFamily="2" charset="-122"/>
            </a:endParaRPr>
          </a:p>
        </p:txBody>
      </p:sp>
      <p:sp>
        <p:nvSpPr>
          <p:cNvPr id="54275" name="Rectangle 2"/>
          <p:cNvSpPr>
            <a:spLocks noGrp="1" noRot="1" noChangeAspect="1" noChangeArrowheads="1" noTextEdit="1"/>
          </p:cNvSpPr>
          <p:nvPr>
            <p:ph type="sldImg"/>
          </p:nvPr>
        </p:nvSpPr>
        <p:spPr>
          <a:xfrm>
            <a:off x="1154113" y="693738"/>
            <a:ext cx="4552950" cy="3414712"/>
          </a:xfrm>
          <a:ln/>
        </p:spPr>
      </p:sp>
      <p:sp>
        <p:nvSpPr>
          <p:cNvPr id="54276" name="Rectangle 3"/>
          <p:cNvSpPr>
            <a:spLocks noGrp="1" noChangeArrowheads="1"/>
          </p:cNvSpPr>
          <p:nvPr>
            <p:ph type="body" idx="1"/>
          </p:nvPr>
        </p:nvSpPr>
        <p:spPr>
          <a:xfrm>
            <a:off x="915988" y="4343400"/>
            <a:ext cx="5026025"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左上角的函数对三个整型数进行算术运算，返回运算结果。浮点数的同样运算，则要另写一个函数来处理，即左下方的程序。大家可以发现除了参数和返回值类型的差别，左边两个函数其他内容是一样的。</a:t>
            </a:r>
            <a:r>
              <a:rPr lang="en-US" altLang="zh-CN" smtClean="0">
                <a:latin typeface="Arial" panose="020B0604020202020204" pitchFamily="34" charset="0"/>
              </a:rPr>
              <a:t>C++</a:t>
            </a:r>
            <a:r>
              <a:rPr lang="zh-CN" altLang="en-US" smtClean="0">
                <a:latin typeface="Arial" panose="020B0604020202020204" pitchFamily="34" charset="0"/>
              </a:rPr>
              <a:t>提供一种机制，将类型作为一种</a:t>
            </a:r>
            <a:r>
              <a:rPr lang="zh-CN" altLang="en-US" smtClean="0"/>
              <a:t>“</a:t>
            </a:r>
            <a:r>
              <a:rPr lang="zh-CN" altLang="en-US" smtClean="0">
                <a:latin typeface="Arial" panose="020B0604020202020204" pitchFamily="34" charset="0"/>
              </a:rPr>
              <a:t>参数</a:t>
            </a:r>
            <a:r>
              <a:rPr lang="zh-CN" altLang="en-US" smtClean="0"/>
              <a:t>”</a:t>
            </a:r>
            <a:r>
              <a:rPr lang="zh-CN" altLang="en-US" smtClean="0">
                <a:latin typeface="Arial" panose="020B0604020202020204" pitchFamily="34" charset="0"/>
              </a:rPr>
              <a:t>来书写，在实际调用时确定具体类型，这种方式叫做模板（</a:t>
            </a:r>
            <a:r>
              <a:rPr lang="en-US" altLang="zh-CN" smtClean="0">
                <a:latin typeface="Arial" panose="020B0604020202020204" pitchFamily="34" charset="0"/>
              </a:rPr>
              <a:t>Template）。</a:t>
            </a:r>
            <a:r>
              <a:rPr lang="zh-CN" altLang="en-US" smtClean="0">
                <a:latin typeface="Arial" panose="020B0604020202020204" pitchFamily="34" charset="0"/>
              </a:rPr>
              <a:t>左边两个函数可以用右边上方的一个</a:t>
            </a:r>
            <a:r>
              <a:rPr lang="zh-CN" altLang="en-US" smtClean="0"/>
              <a:t>“</a:t>
            </a:r>
            <a:r>
              <a:rPr lang="zh-CN" altLang="en-US" smtClean="0">
                <a:latin typeface="Arial" panose="020B0604020202020204" pitchFamily="34" charset="0"/>
              </a:rPr>
              <a:t>模板函数</a:t>
            </a:r>
            <a:r>
              <a:rPr lang="zh-CN" altLang="en-US" smtClean="0"/>
              <a:t>”</a:t>
            </a:r>
            <a:r>
              <a:rPr lang="zh-CN" altLang="en-US" smtClean="0">
                <a:latin typeface="Arial" panose="020B0604020202020204" pitchFamily="34" charset="0"/>
              </a:rPr>
              <a:t>来表达。这个模版函数还可以处理双精度、长整型等其他类型的算术运算。右下的函数是一个更通用的版本，每个形参可以是不同的类型。</a:t>
            </a:r>
          </a:p>
        </p:txBody>
      </p:sp>
    </p:spTree>
    <p:extLst>
      <p:ext uri="{BB962C8B-B14F-4D97-AF65-F5344CB8AC3E}">
        <p14:creationId xmlns:p14="http://schemas.microsoft.com/office/powerpoint/2010/main" val="3909739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4778D272-14AD-4497-BBED-5D6371DA93DA}" type="slidenum">
              <a:rPr lang="zh-CN" altLang="en-US" sz="1200" b="0" smtClean="0">
                <a:latin typeface="Arial" panose="020B0604020202020204" pitchFamily="34" charset="0"/>
                <a:ea typeface="宋体" panose="02010600030101010101" pitchFamily="2" charset="-122"/>
              </a:rPr>
              <a:pPr/>
              <a:t>45</a:t>
            </a:fld>
            <a:endParaRPr lang="en-US" altLang="zh-CN" sz="1200" b="0" smtClean="0">
              <a:latin typeface="Arial" panose="020B0604020202020204" pitchFamily="34" charset="0"/>
              <a:ea typeface="宋体" panose="02010600030101010101" pitchFamily="2" charset="-122"/>
            </a:endParaRPr>
          </a:p>
        </p:txBody>
      </p:sp>
      <p:sp>
        <p:nvSpPr>
          <p:cNvPr id="63491" name="Rectangle 2"/>
          <p:cNvSpPr>
            <a:spLocks noGrp="1" noRot="1" noChangeAspect="1" noChangeArrowheads="1" noTextEdit="1"/>
          </p:cNvSpPr>
          <p:nvPr>
            <p:ph type="sldImg"/>
          </p:nvPr>
        </p:nvSpPr>
        <p:spPr>
          <a:xfrm>
            <a:off x="1154113" y="693738"/>
            <a:ext cx="4552950" cy="3414712"/>
          </a:xfrm>
          <a:ln/>
        </p:spPr>
      </p:sp>
      <p:sp>
        <p:nvSpPr>
          <p:cNvPr id="63492" name="Rectangle 3"/>
          <p:cNvSpPr>
            <a:spLocks noGrp="1" noChangeArrowheads="1"/>
          </p:cNvSpPr>
          <p:nvPr>
            <p:ph type="body" idx="1"/>
          </p:nvPr>
        </p:nvSpPr>
        <p:spPr>
          <a:xfrm>
            <a:off x="915988" y="4343400"/>
            <a:ext cx="5026025"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smtClean="0">
                <a:solidFill>
                  <a:srgbClr val="00FF00"/>
                </a:solidFill>
                <a:latin typeface="Arial" panose="020B0604020202020204" pitchFamily="34" charset="0"/>
              </a:rPr>
              <a:t>说明：</a:t>
            </a:r>
          </a:p>
          <a:p>
            <a:pPr eaLnBrk="1" hangingPunct="1"/>
            <a:r>
              <a:rPr kumimoji="1" lang="en-US" altLang="zh-CN" smtClean="0">
                <a:latin typeface="Arial" panose="020B0604020202020204" pitchFamily="34" charset="0"/>
              </a:rPr>
              <a:t>1</a:t>
            </a:r>
            <a:r>
              <a:rPr kumimoji="1" lang="zh-CN" altLang="en-US" smtClean="0">
                <a:latin typeface="Arial" panose="020B0604020202020204" pitchFamily="34" charset="0"/>
              </a:rPr>
              <a:t>）如果缺少</a:t>
            </a:r>
            <a:r>
              <a:rPr kumimoji="1" lang="en-US" altLang="zh-CN" smtClean="0">
                <a:solidFill>
                  <a:schemeClr val="accent2"/>
                </a:solidFill>
                <a:latin typeface="Arial" panose="020B0604020202020204" pitchFamily="34" charset="0"/>
              </a:rPr>
              <a:t>[ ]</a:t>
            </a:r>
            <a:r>
              <a:rPr kumimoji="1" lang="zh-CN" altLang="en-US" smtClean="0">
                <a:latin typeface="Arial" panose="020B0604020202020204" pitchFamily="34" charset="0"/>
              </a:rPr>
              <a:t>，会产生回收不彻底的问题（只回收了第一个元素所占空间），因为编译器认为该指针是指向数组第一个元素的指针；加了方括号后就转化为指向数组的指针，</a:t>
            </a:r>
            <a:r>
              <a:rPr kumimoji="1" lang="zh-CN" altLang="en-US" smtClean="0">
                <a:solidFill>
                  <a:schemeClr val="accent2"/>
                </a:solidFill>
                <a:latin typeface="Arial" panose="020B0604020202020204" pitchFamily="34" charset="0"/>
              </a:rPr>
              <a:t>回收整个数组</a:t>
            </a:r>
            <a:r>
              <a:rPr kumimoji="1" lang="zh-CN" altLang="en-US" smtClean="0">
                <a:latin typeface="Arial" panose="020B0604020202020204" pitchFamily="34" charset="0"/>
              </a:rPr>
              <a:t>。</a:t>
            </a:r>
          </a:p>
          <a:p>
            <a:pPr eaLnBrk="1" hangingPunct="1"/>
            <a:r>
              <a:rPr kumimoji="1" lang="en-US" altLang="zh-CN" smtClean="0">
                <a:latin typeface="Arial" panose="020B0604020202020204" pitchFamily="34" charset="0"/>
              </a:rPr>
              <a:t>2</a:t>
            </a:r>
            <a:r>
              <a:rPr kumimoji="1" lang="zh-CN" altLang="en-US" smtClean="0">
                <a:latin typeface="Arial" panose="020B0604020202020204" pitchFamily="34" charset="0"/>
              </a:rPr>
              <a:t>）</a:t>
            </a:r>
            <a:r>
              <a:rPr kumimoji="1" lang="en-US" altLang="zh-CN" smtClean="0">
                <a:latin typeface="Arial" panose="020B0604020202020204" pitchFamily="34" charset="0"/>
              </a:rPr>
              <a:t>delete </a:t>
            </a:r>
            <a:r>
              <a:rPr kumimoji="1" lang="en-US" altLang="zh-CN" smtClean="0">
                <a:solidFill>
                  <a:schemeClr val="accent2"/>
                </a:solidFill>
                <a:latin typeface="Arial" panose="020B0604020202020204" pitchFamily="34" charset="0"/>
              </a:rPr>
              <a:t>[ ]</a:t>
            </a:r>
            <a:r>
              <a:rPr kumimoji="1" lang="zh-CN" altLang="en-US" smtClean="0">
                <a:latin typeface="Arial" panose="020B0604020202020204" pitchFamily="34" charset="0"/>
              </a:rPr>
              <a:t>的方括号中</a:t>
            </a:r>
            <a:r>
              <a:rPr kumimoji="1" lang="zh-CN" altLang="en-US" smtClean="0">
                <a:solidFill>
                  <a:schemeClr val="accent2"/>
                </a:solidFill>
                <a:latin typeface="Arial" panose="020B0604020202020204" pitchFamily="34" charset="0"/>
              </a:rPr>
              <a:t>不需要填数组元素数</a:t>
            </a:r>
            <a:r>
              <a:rPr kumimoji="1" lang="zh-CN" altLang="en-US" smtClean="0">
                <a:latin typeface="Arial" panose="020B0604020202020204" pitchFamily="34" charset="0"/>
              </a:rPr>
              <a:t>，系统自知。</a:t>
            </a:r>
          </a:p>
          <a:p>
            <a:pPr eaLnBrk="1" hangingPunct="1"/>
            <a:r>
              <a:rPr kumimoji="1" lang="zh-CN" altLang="en-US" smtClean="0">
                <a:latin typeface="Arial" panose="020B0604020202020204" pitchFamily="34" charset="0"/>
              </a:rPr>
              <a:t>即使写了，编译器也忽略。</a:t>
            </a:r>
          </a:p>
        </p:txBody>
      </p:sp>
    </p:spTree>
    <p:extLst>
      <p:ext uri="{BB962C8B-B14F-4D97-AF65-F5344CB8AC3E}">
        <p14:creationId xmlns:p14="http://schemas.microsoft.com/office/powerpoint/2010/main" val="1027857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929C423F-4A49-4A68-B7C2-02572E50C229}" type="slidenum">
              <a:rPr lang="en-US" altLang="zh-CN" sz="1200" b="0" smtClean="0">
                <a:latin typeface="Garamond" panose="02020404030301010803" pitchFamily="18" charset="0"/>
                <a:ea typeface="宋体" panose="02010600030101010101" pitchFamily="2" charset="-122"/>
              </a:rPr>
              <a:pPr/>
              <a:t>79</a:t>
            </a:fld>
            <a:endParaRPr lang="en-US" altLang="zh-CN" sz="1200" b="0" smtClean="0">
              <a:latin typeface="Garamond" panose="02020404030301010803" pitchFamily="18" charset="0"/>
              <a:ea typeface="宋体" panose="02010600030101010101" pitchFamily="2" charset="-122"/>
            </a:endParaRPr>
          </a:p>
        </p:txBody>
      </p:sp>
      <p:sp>
        <p:nvSpPr>
          <p:cNvPr id="100355" name="Rectangle 2"/>
          <p:cNvSpPr>
            <a:spLocks noGrp="1" noRot="1" noChangeAspect="1" noChangeArrowheads="1" noTextEdit="1"/>
          </p:cNvSpPr>
          <p:nvPr>
            <p:ph type="sldImg"/>
          </p:nvPr>
        </p:nvSpPr>
        <p:spPr>
          <a:xfrm>
            <a:off x="879475" y="733425"/>
            <a:ext cx="4889500" cy="3667125"/>
          </a:xfrm>
          <a:ln/>
        </p:spPr>
      </p:sp>
      <p:sp>
        <p:nvSpPr>
          <p:cNvPr id="100356"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540724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A2BC5CF1-EE90-4EAD-B4E1-10E637F512C5}" type="slidenum">
              <a:rPr lang="en-US" altLang="zh-CN" sz="1200" b="0" smtClean="0">
                <a:latin typeface="Garamond" panose="02020404030301010803" pitchFamily="18" charset="0"/>
                <a:ea typeface="宋体" panose="02010600030101010101" pitchFamily="2" charset="-122"/>
              </a:rPr>
              <a:pPr/>
              <a:t>84</a:t>
            </a:fld>
            <a:endParaRPr lang="en-US" altLang="zh-CN" sz="1200" b="0" smtClean="0">
              <a:latin typeface="Garamond" panose="02020404030301010803" pitchFamily="18" charset="0"/>
              <a:ea typeface="宋体" panose="02010600030101010101" pitchFamily="2" charset="-122"/>
            </a:endParaRPr>
          </a:p>
        </p:txBody>
      </p:sp>
      <p:sp>
        <p:nvSpPr>
          <p:cNvPr id="106499" name="Rectangle 2"/>
          <p:cNvSpPr>
            <a:spLocks noGrp="1" noRot="1" noChangeAspect="1" noChangeArrowheads="1" noTextEdit="1"/>
          </p:cNvSpPr>
          <p:nvPr>
            <p:ph type="sldImg"/>
          </p:nvPr>
        </p:nvSpPr>
        <p:spPr>
          <a:xfrm>
            <a:off x="879475" y="733425"/>
            <a:ext cx="4889500" cy="3667125"/>
          </a:xfrm>
          <a:ln/>
        </p:spPr>
      </p:sp>
      <p:sp>
        <p:nvSpPr>
          <p:cNvPr id="106500"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857541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F90901E8-2627-44D5-BBAF-B1EB6698820B}" type="slidenum">
              <a:rPr lang="en-US" altLang="zh-CN" sz="1200" b="0" smtClean="0">
                <a:latin typeface="Garamond" panose="02020404030301010803" pitchFamily="18" charset="0"/>
                <a:ea typeface="宋体" panose="02010600030101010101" pitchFamily="2" charset="-122"/>
              </a:rPr>
              <a:pPr/>
              <a:t>89</a:t>
            </a:fld>
            <a:endParaRPr lang="en-US" altLang="zh-CN" sz="1200" b="0" smtClean="0">
              <a:latin typeface="Garamond" panose="02020404030301010803" pitchFamily="18" charset="0"/>
              <a:ea typeface="宋体" panose="02010600030101010101" pitchFamily="2" charset="-122"/>
            </a:endParaRPr>
          </a:p>
        </p:txBody>
      </p:sp>
      <p:sp>
        <p:nvSpPr>
          <p:cNvPr id="112643" name="Rectangle 2"/>
          <p:cNvSpPr>
            <a:spLocks noGrp="1" noRot="1" noChangeAspect="1" noChangeArrowheads="1" noTextEdit="1"/>
          </p:cNvSpPr>
          <p:nvPr>
            <p:ph type="sldImg"/>
          </p:nvPr>
        </p:nvSpPr>
        <p:spPr>
          <a:xfrm>
            <a:off x="879475" y="733425"/>
            <a:ext cx="4889500" cy="3667125"/>
          </a:xfrm>
          <a:ln/>
        </p:spPr>
      </p:sp>
      <p:sp>
        <p:nvSpPr>
          <p:cNvPr id="112644"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569605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FD7DE265-F586-443D-8EA0-4C83E702354F}" type="slidenum">
              <a:rPr lang="en-US" altLang="zh-CN" sz="1200" b="0" smtClean="0">
                <a:latin typeface="Garamond" panose="02020404030301010803" pitchFamily="18" charset="0"/>
                <a:ea typeface="宋体" panose="02010600030101010101" pitchFamily="2" charset="-122"/>
              </a:rPr>
              <a:pPr/>
              <a:t>116</a:t>
            </a:fld>
            <a:endParaRPr lang="en-US" altLang="zh-CN" sz="1200" b="0" smtClean="0">
              <a:latin typeface="Garamond" panose="02020404030301010803" pitchFamily="18" charset="0"/>
              <a:ea typeface="宋体" panose="02010600030101010101" pitchFamily="2" charset="-122"/>
            </a:endParaRPr>
          </a:p>
        </p:txBody>
      </p:sp>
      <p:sp>
        <p:nvSpPr>
          <p:cNvPr id="140291" name="Rectangle 7"/>
          <p:cNvSpPr txBox="1">
            <a:spLocks noGrp="1" noChangeArrowheads="1"/>
          </p:cNvSpPr>
          <p:nvPr/>
        </p:nvSpPr>
        <p:spPr bwMode="auto">
          <a:xfrm>
            <a:off x="3767138" y="9291638"/>
            <a:ext cx="28813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eaLnBrk="1" hangingPunct="1"/>
            <a:fld id="{17BC81A1-CEE0-415C-AA4F-B1C062AED6CE}" type="slidenum">
              <a:rPr lang="en-US" altLang="zh-CN" sz="1200" b="0">
                <a:latin typeface="Times New Roman" panose="02020603050405020304" pitchFamily="18" charset="0"/>
                <a:ea typeface="宋体" panose="02010600030101010101" pitchFamily="2" charset="-122"/>
                <a:sym typeface="Wingdings" panose="05000000000000000000" pitchFamily="2" charset="2"/>
              </a:rPr>
              <a:pPr algn="r" eaLnBrk="1" hangingPunct="1"/>
              <a:t>116</a:t>
            </a:fld>
            <a:endParaRPr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140292" name="Rectangle 2"/>
          <p:cNvSpPr>
            <a:spLocks noGrp="1" noRot="1" noChangeAspect="1" noChangeArrowheads="1" noTextEdit="1"/>
          </p:cNvSpPr>
          <p:nvPr>
            <p:ph type="sldImg"/>
          </p:nvPr>
        </p:nvSpPr>
        <p:spPr>
          <a:xfrm>
            <a:off x="879475" y="733425"/>
            <a:ext cx="4889500" cy="3667125"/>
          </a:xfrm>
          <a:ln/>
        </p:spPr>
      </p:sp>
      <p:sp>
        <p:nvSpPr>
          <p:cNvPr id="140293" name="Rectangle 3"/>
          <p:cNvSpPr>
            <a:spLocks noGrp="1" noChangeArrowheads="1"/>
          </p:cNvSpPr>
          <p:nvPr>
            <p:ph type="body" idx="1"/>
          </p:nvPr>
        </p:nvSpPr>
        <p:spPr>
          <a:noFill/>
        </p:spPr>
        <p:txBody>
          <a:bodyPr/>
          <a:lstStyle/>
          <a:p>
            <a:pPr eaLnBrk="1" hangingPunct="1">
              <a:lnSpc>
                <a:spcPct val="90000"/>
              </a:lnSpc>
              <a:spcBef>
                <a:spcPct val="20000"/>
              </a:spcBef>
              <a:buClr>
                <a:schemeClr val="accent2"/>
              </a:buClr>
              <a:buSzPct val="80000"/>
              <a:buFont typeface="Wingdings" panose="05000000000000000000" pitchFamily="2" charset="2"/>
              <a:buNone/>
            </a:pPr>
            <a:r>
              <a:rPr lang="zh-CN" altLang="en-US" b="1" smtClean="0"/>
              <a:t>对数阶 </a:t>
            </a:r>
            <a:r>
              <a:rPr lang="en-US" altLang="zh-CN" b="1" smtClean="0"/>
              <a:t>O(lbn)</a:t>
            </a:r>
            <a:endParaRPr lang="en-US" altLang="zh-CN" smtClean="0"/>
          </a:p>
          <a:p>
            <a:pPr eaLnBrk="1" hangingPunct="1">
              <a:lnSpc>
                <a:spcPct val="90000"/>
              </a:lnSpc>
              <a:spcBef>
                <a:spcPct val="20000"/>
              </a:spcBef>
              <a:buClr>
                <a:schemeClr val="accent2"/>
              </a:buClr>
              <a:buSzPct val="80000"/>
              <a:buFont typeface="Wingdings" panose="05000000000000000000" pitchFamily="2" charset="2"/>
              <a:buNone/>
            </a:pPr>
            <a:r>
              <a:rPr lang="zh-CN" altLang="en-US" smtClean="0"/>
              <a:t>线性阶 </a:t>
            </a:r>
            <a:r>
              <a:rPr lang="en-US" altLang="zh-CN" b="1" smtClean="0"/>
              <a:t>O</a:t>
            </a:r>
            <a:r>
              <a:rPr lang="en-US" altLang="zh-CN" smtClean="0"/>
              <a:t>(n)</a:t>
            </a:r>
          </a:p>
          <a:p>
            <a:pPr eaLnBrk="1" hangingPunct="1">
              <a:lnSpc>
                <a:spcPct val="90000"/>
              </a:lnSpc>
              <a:spcBef>
                <a:spcPct val="20000"/>
              </a:spcBef>
              <a:buClr>
                <a:schemeClr val="accent2"/>
              </a:buClr>
              <a:buSzPct val="80000"/>
              <a:buFont typeface="Wingdings" panose="05000000000000000000" pitchFamily="2" charset="2"/>
              <a:buNone/>
            </a:pPr>
            <a:r>
              <a:rPr lang="zh-CN" altLang="en-US" b="1" smtClean="0"/>
              <a:t>线性对数阶 </a:t>
            </a:r>
            <a:r>
              <a:rPr lang="en-US" altLang="zh-CN" b="1" smtClean="0"/>
              <a:t>O(nlbn)</a:t>
            </a:r>
            <a:endParaRPr lang="en-US" altLang="zh-CN" smtClean="0"/>
          </a:p>
          <a:p>
            <a:pPr eaLnBrk="1" hangingPunct="1"/>
            <a:r>
              <a:rPr lang="zh-CN" altLang="en-US" smtClean="0"/>
              <a:t>平方阶</a:t>
            </a:r>
            <a:r>
              <a:rPr lang="en-US" altLang="zh-CN" b="1" smtClean="0"/>
              <a:t>O</a:t>
            </a:r>
            <a:r>
              <a:rPr lang="en-US" altLang="zh-CN" smtClean="0"/>
              <a:t>(n^2)</a:t>
            </a:r>
          </a:p>
          <a:p>
            <a:pPr eaLnBrk="1" hangingPunct="1"/>
            <a:r>
              <a:rPr lang="zh-CN" altLang="en-US" smtClean="0"/>
              <a:t>立方阶</a:t>
            </a:r>
            <a:r>
              <a:rPr lang="en-US" altLang="zh-CN" b="1" smtClean="0"/>
              <a:t>O</a:t>
            </a:r>
            <a:r>
              <a:rPr lang="en-US" altLang="zh-CN" smtClean="0"/>
              <a:t>(n^3)</a:t>
            </a:r>
          </a:p>
          <a:p>
            <a:pPr eaLnBrk="1" hangingPunct="1"/>
            <a:endParaRPr lang="en-US" altLang="zh-CN" smtClean="0"/>
          </a:p>
          <a:p>
            <a:pPr eaLnBrk="1" hangingPunct="1"/>
            <a:r>
              <a:rPr lang="zh-CN" altLang="en-US" b="1" smtClean="0"/>
              <a:t>比如说</a:t>
            </a:r>
            <a:r>
              <a:rPr lang="zh-CN" altLang="en-US" b="1" smtClean="0">
                <a:latin typeface="Arial" panose="020B0604020202020204" pitchFamily="34" charset="0"/>
              </a:rPr>
              <a:t>“</a:t>
            </a:r>
            <a:r>
              <a:rPr lang="zh-CN" altLang="en-US" b="1" smtClean="0"/>
              <a:t>某算法是</a:t>
            </a:r>
            <a:r>
              <a:rPr lang="en-US" altLang="zh-CN" b="1" smtClean="0"/>
              <a:t>O(lgn)</a:t>
            </a:r>
            <a:r>
              <a:rPr lang="zh-CN" altLang="en-US" b="1" smtClean="0"/>
              <a:t>的</a:t>
            </a:r>
            <a:r>
              <a:rPr lang="zh-CN" altLang="en-US" b="1" smtClean="0">
                <a:latin typeface="Arial" panose="020B0604020202020204" pitchFamily="34" charset="0"/>
              </a:rPr>
              <a:t>”</a:t>
            </a:r>
            <a:r>
              <a:rPr lang="en-US" altLang="zh-CN" b="1" smtClean="0"/>
              <a:t>,</a:t>
            </a:r>
            <a:r>
              <a:rPr lang="zh-CN" altLang="en-US" b="1" smtClean="0"/>
              <a:t>也就是说它需要</a:t>
            </a:r>
            <a:r>
              <a:rPr lang="zh-CN" altLang="en-US" b="1" smtClean="0">
                <a:latin typeface="Arial" panose="020B0604020202020204" pitchFamily="34" charset="0"/>
              </a:rPr>
              <a:t>“</a:t>
            </a:r>
            <a:r>
              <a:rPr lang="zh-CN" altLang="en-US" b="1" smtClean="0"/>
              <a:t>通过</a:t>
            </a:r>
            <a:r>
              <a:rPr lang="en-US" altLang="zh-CN" b="1" smtClean="0"/>
              <a:t>lgn</a:t>
            </a:r>
            <a:r>
              <a:rPr lang="zh-CN" altLang="en-US" b="1" smtClean="0"/>
              <a:t>量级的步骤去执行这个算法</a:t>
            </a:r>
            <a:r>
              <a:rPr lang="zh-CN" altLang="en-US" b="1" smtClean="0">
                <a:latin typeface="Arial" panose="020B0604020202020204" pitchFamily="34" charset="0"/>
              </a:rPr>
              <a:t>”</a:t>
            </a:r>
            <a:r>
              <a:rPr lang="zh-CN" altLang="en-US" b="1" smtClean="0"/>
              <a:t>，记法</a:t>
            </a:r>
            <a:r>
              <a:rPr lang="en-US" altLang="zh-CN" b="1" smtClean="0"/>
              <a:t>O ( f(n) )</a:t>
            </a:r>
            <a:r>
              <a:rPr lang="zh-CN" altLang="en-US" b="1" smtClean="0"/>
              <a:t>表示当</a:t>
            </a:r>
            <a:r>
              <a:rPr lang="en-US" altLang="zh-CN" b="1" smtClean="0"/>
              <a:t>n</a:t>
            </a:r>
            <a:r>
              <a:rPr lang="zh-CN" altLang="en-US" b="1" smtClean="0"/>
              <a:t>增大时，运行时间至多将以正比于 </a:t>
            </a:r>
            <a:r>
              <a:rPr lang="en-US" altLang="zh-CN" b="1" smtClean="0"/>
              <a:t>f(n)</a:t>
            </a:r>
            <a:r>
              <a:rPr lang="zh-CN" altLang="en-US" b="1" smtClean="0"/>
              <a:t>的速度增长。</a:t>
            </a:r>
          </a:p>
          <a:p>
            <a:pPr eaLnBrk="1" hangingPunct="1">
              <a:lnSpc>
                <a:spcPct val="90000"/>
              </a:lnSpc>
              <a:buClr>
                <a:schemeClr val="accent2"/>
              </a:buClr>
              <a:buSzPct val="80000"/>
            </a:pPr>
            <a:r>
              <a:rPr lang="zh-CN" altLang="en-US" smtClean="0"/>
              <a:t>不可解问题：虽能被准确定义，但不存在解决算法。</a:t>
            </a:r>
          </a:p>
          <a:p>
            <a:pPr eaLnBrk="1" hangingPunct="1">
              <a:lnSpc>
                <a:spcPct val="90000"/>
              </a:lnSpc>
              <a:buClr>
                <a:schemeClr val="accent2"/>
              </a:buClr>
              <a:buSzPct val="80000"/>
            </a:pPr>
            <a:r>
              <a:rPr lang="zh-CN" altLang="en-US" smtClean="0"/>
              <a:t>难解问题：虽存在求解算法，但计算时间随着问题规模</a:t>
            </a:r>
            <a:r>
              <a:rPr lang="en-US" altLang="zh-CN" smtClean="0"/>
              <a:t>n</a:t>
            </a:r>
            <a:r>
              <a:rPr lang="zh-CN" altLang="en-US" smtClean="0"/>
              <a:t>的增大组合爆炸型增长，无法在多项式时间数量级内解决。例如最优巡游路径问题。</a:t>
            </a:r>
          </a:p>
          <a:p>
            <a:pPr eaLnBrk="1" hangingPunct="1"/>
            <a:r>
              <a:rPr lang="zh-CN" altLang="en-US" smtClean="0"/>
              <a:t> </a:t>
            </a:r>
          </a:p>
        </p:txBody>
      </p:sp>
    </p:spTree>
    <p:extLst>
      <p:ext uri="{BB962C8B-B14F-4D97-AF65-F5344CB8AC3E}">
        <p14:creationId xmlns:p14="http://schemas.microsoft.com/office/powerpoint/2010/main" val="2576176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29BC6E3F-AF4B-4008-A88F-44F47E01C3B5}" type="slidenum">
              <a:rPr lang="en-US" altLang="zh-CN"/>
              <a:pPr>
                <a:defRPr/>
              </a:pPr>
              <a:t>‹#›</a:t>
            </a:fld>
            <a:endParaRPr lang="en-US" altLang="zh-CN"/>
          </a:p>
        </p:txBody>
      </p:sp>
    </p:spTree>
    <p:extLst>
      <p:ext uri="{BB962C8B-B14F-4D97-AF65-F5344CB8AC3E}">
        <p14:creationId xmlns:p14="http://schemas.microsoft.com/office/powerpoint/2010/main" val="1406833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9AF22E60-24EB-4D82-A76C-2C1A8C88EB94}" type="slidenum">
              <a:rPr lang="en-US" altLang="zh-CN"/>
              <a:pPr>
                <a:defRPr/>
              </a:pPr>
              <a:t>‹#›</a:t>
            </a:fld>
            <a:endParaRPr lang="en-US" altLang="zh-CN"/>
          </a:p>
        </p:txBody>
      </p:sp>
    </p:spTree>
    <p:extLst>
      <p:ext uri="{BB962C8B-B14F-4D97-AF65-F5344CB8AC3E}">
        <p14:creationId xmlns:p14="http://schemas.microsoft.com/office/powerpoint/2010/main" val="1391566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40"/>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40"/>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52B101E-F25F-40C6-A64E-E9C2AE2BF4FC}" type="slidenum">
              <a:rPr lang="en-US" altLang="zh-CN"/>
              <a:pPr>
                <a:defRPr/>
              </a:pPr>
              <a:t>‹#›</a:t>
            </a:fld>
            <a:endParaRPr lang="en-US" altLang="zh-CN"/>
          </a:p>
        </p:txBody>
      </p:sp>
    </p:spTree>
    <p:extLst>
      <p:ext uri="{BB962C8B-B14F-4D97-AF65-F5344CB8AC3E}">
        <p14:creationId xmlns:p14="http://schemas.microsoft.com/office/powerpoint/2010/main" val="794868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5"/>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2"/>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2"/>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3638"/>
            <a:ext cx="21336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6553200" y="6243638"/>
            <a:ext cx="2133600" cy="457200"/>
          </a:xfrm>
        </p:spPr>
        <p:txBody>
          <a:bodyPr/>
          <a:lstStyle>
            <a:lvl1pPr>
              <a:defRPr/>
            </a:lvl1pPr>
          </a:lstStyle>
          <a:p>
            <a:pPr>
              <a:defRPr/>
            </a:pPr>
            <a:fld id="{AB726A14-F218-4208-8956-15F8D5E6877C}" type="slidenum">
              <a:rPr lang="en-US" altLang="zh-CN"/>
              <a:pPr>
                <a:defRPr/>
              </a:pPr>
              <a:t>‹#›</a:t>
            </a:fld>
            <a:endParaRPr lang="en-US" altLang="zh-CN"/>
          </a:p>
        </p:txBody>
      </p:sp>
    </p:spTree>
    <p:extLst>
      <p:ext uri="{BB962C8B-B14F-4D97-AF65-F5344CB8AC3E}">
        <p14:creationId xmlns:p14="http://schemas.microsoft.com/office/powerpoint/2010/main" val="1804261728"/>
      </p:ext>
    </p:extLst>
  </p:cSld>
  <p:clrMapOvr>
    <a:masterClrMapping/>
  </p:clrMapOvr>
  <p:transition>
    <p:cover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43000" y="457202"/>
            <a:ext cx="7391400" cy="4873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228727"/>
            <a:ext cx="8229600" cy="5248275"/>
          </a:xfrm>
        </p:spPr>
        <p:txBody>
          <a:bodyPr/>
          <a:lstStyle/>
          <a:p>
            <a:pPr lvl="0"/>
            <a:endParaRPr lang="zh-CN" altLang="en-US" noProof="0" smtClean="0"/>
          </a:p>
        </p:txBody>
      </p:sp>
    </p:spTree>
    <p:extLst>
      <p:ext uri="{BB962C8B-B14F-4D97-AF65-F5344CB8AC3E}">
        <p14:creationId xmlns:p14="http://schemas.microsoft.com/office/powerpoint/2010/main" val="3655637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29B9440-482C-4128-9367-CD421F8CEB85}" type="slidenum">
              <a:rPr lang="en-US" altLang="zh-CN"/>
              <a:pPr>
                <a:defRPr/>
              </a:pPr>
              <a:t>‹#›</a:t>
            </a:fld>
            <a:endParaRPr lang="en-US" altLang="zh-CN"/>
          </a:p>
        </p:txBody>
      </p:sp>
    </p:spTree>
    <p:extLst>
      <p:ext uri="{BB962C8B-B14F-4D97-AF65-F5344CB8AC3E}">
        <p14:creationId xmlns:p14="http://schemas.microsoft.com/office/powerpoint/2010/main" val="2920929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405568F-652C-4A17-B2F7-6C8D9C0300E6}" type="slidenum">
              <a:rPr lang="en-US" altLang="zh-CN"/>
              <a:pPr>
                <a:defRPr/>
              </a:pPr>
              <a:t>‹#›</a:t>
            </a:fld>
            <a:endParaRPr lang="en-US" altLang="zh-CN"/>
          </a:p>
        </p:txBody>
      </p:sp>
    </p:spTree>
    <p:extLst>
      <p:ext uri="{BB962C8B-B14F-4D97-AF65-F5344CB8AC3E}">
        <p14:creationId xmlns:p14="http://schemas.microsoft.com/office/powerpoint/2010/main" val="267449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2"/>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7"/>
            <a:ext cx="7886700" cy="1500187"/>
          </a:xfrm>
        </p:spPr>
        <p:txBody>
          <a:bodyPr/>
          <a:lstStyle>
            <a:lvl1pPr marL="0" indent="0">
              <a:buNone/>
              <a:defRPr sz="2400"/>
            </a:lvl1pPr>
            <a:lvl2pPr marL="457189" indent="0">
              <a:buNone/>
              <a:defRPr sz="2000"/>
            </a:lvl2pPr>
            <a:lvl3pPr marL="914377" indent="0">
              <a:buNone/>
              <a:defRPr sz="18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12A7DAC-324F-4606-B5D0-FB91421A29D8}" type="slidenum">
              <a:rPr lang="en-US" altLang="zh-CN"/>
              <a:pPr>
                <a:defRPr/>
              </a:pPr>
              <a:t>‹#›</a:t>
            </a:fld>
            <a:endParaRPr lang="en-US" altLang="zh-CN"/>
          </a:p>
        </p:txBody>
      </p:sp>
    </p:spTree>
    <p:extLst>
      <p:ext uri="{BB962C8B-B14F-4D97-AF65-F5344CB8AC3E}">
        <p14:creationId xmlns:p14="http://schemas.microsoft.com/office/powerpoint/2010/main" val="31438998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4"/>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4"/>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8F737A6-8CCF-4354-AA3E-315B8CA0B979}" type="slidenum">
              <a:rPr lang="en-US" altLang="zh-CN"/>
              <a:pPr>
                <a:defRPr/>
              </a:pPr>
              <a:t>‹#›</a:t>
            </a:fld>
            <a:endParaRPr lang="en-US" altLang="zh-CN"/>
          </a:p>
        </p:txBody>
      </p:sp>
    </p:spTree>
    <p:extLst>
      <p:ext uri="{BB962C8B-B14F-4D97-AF65-F5344CB8AC3E}">
        <p14:creationId xmlns:p14="http://schemas.microsoft.com/office/powerpoint/2010/main" val="1685360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9"/>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9" y="1681163"/>
            <a:ext cx="386873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9"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98164D33-F205-4179-8598-935CCC9BF51C}" type="slidenum">
              <a:rPr lang="en-US" altLang="zh-CN"/>
              <a:pPr>
                <a:defRPr/>
              </a:pPr>
              <a:t>‹#›</a:t>
            </a:fld>
            <a:endParaRPr lang="en-US" altLang="zh-CN"/>
          </a:p>
        </p:txBody>
      </p:sp>
    </p:spTree>
    <p:extLst>
      <p:ext uri="{BB962C8B-B14F-4D97-AF65-F5344CB8AC3E}">
        <p14:creationId xmlns:p14="http://schemas.microsoft.com/office/powerpoint/2010/main" val="17855458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ACD150F4-E0CA-405F-ACBE-A0351B1C017D}" type="slidenum">
              <a:rPr lang="en-US" altLang="zh-CN"/>
              <a:pPr>
                <a:defRPr/>
              </a:pPr>
              <a:t>‹#›</a:t>
            </a:fld>
            <a:endParaRPr lang="en-US" altLang="zh-CN"/>
          </a:p>
        </p:txBody>
      </p:sp>
    </p:spTree>
    <p:extLst>
      <p:ext uri="{BB962C8B-B14F-4D97-AF65-F5344CB8AC3E}">
        <p14:creationId xmlns:p14="http://schemas.microsoft.com/office/powerpoint/2010/main" val="70717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BC1E8626-3178-4166-8461-6EA7ED9FB736}" type="slidenum">
              <a:rPr lang="en-US" altLang="zh-CN"/>
              <a:pPr>
                <a:defRPr/>
              </a:pPr>
              <a:t>‹#›</a:t>
            </a:fld>
            <a:endParaRPr lang="en-US" altLang="zh-CN"/>
          </a:p>
        </p:txBody>
      </p:sp>
    </p:spTree>
    <p:extLst>
      <p:ext uri="{BB962C8B-B14F-4D97-AF65-F5344CB8AC3E}">
        <p14:creationId xmlns:p14="http://schemas.microsoft.com/office/powerpoint/2010/main" val="19265900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34736594-8A38-4306-BEAE-CF9316FDF3C5}" type="slidenum">
              <a:rPr lang="en-US" altLang="zh-CN"/>
              <a:pPr>
                <a:defRPr/>
              </a:pPr>
              <a:t>‹#›</a:t>
            </a:fld>
            <a:endParaRPr lang="en-US" altLang="zh-CN"/>
          </a:p>
        </p:txBody>
      </p:sp>
    </p:spTree>
    <p:extLst>
      <p:ext uri="{BB962C8B-B14F-4D97-AF65-F5344CB8AC3E}">
        <p14:creationId xmlns:p14="http://schemas.microsoft.com/office/powerpoint/2010/main" val="40844297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0"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9"/>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40" y="2057400"/>
            <a:ext cx="2949575"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38DB57D-17F1-407E-88D5-81D397F019C3}" type="slidenum">
              <a:rPr lang="en-US" altLang="zh-CN"/>
              <a:pPr>
                <a:defRPr/>
              </a:pPr>
              <a:t>‹#›</a:t>
            </a:fld>
            <a:endParaRPr lang="en-US" altLang="zh-CN"/>
          </a:p>
        </p:txBody>
      </p:sp>
    </p:spTree>
    <p:extLst>
      <p:ext uri="{BB962C8B-B14F-4D97-AF65-F5344CB8AC3E}">
        <p14:creationId xmlns:p14="http://schemas.microsoft.com/office/powerpoint/2010/main" val="3615955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0"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9"/>
            <a:ext cx="462915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zh-CN" altLang="en-US" noProof="0" smtClean="0"/>
          </a:p>
        </p:txBody>
      </p:sp>
      <p:sp>
        <p:nvSpPr>
          <p:cNvPr id="4" name="文本占位符 3"/>
          <p:cNvSpPr>
            <a:spLocks noGrp="1"/>
          </p:cNvSpPr>
          <p:nvPr>
            <p:ph type="body" sz="half" idx="2"/>
          </p:nvPr>
        </p:nvSpPr>
        <p:spPr>
          <a:xfrm>
            <a:off x="630240" y="2057400"/>
            <a:ext cx="2949575"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347375F-2899-44DE-BC3F-E52AE2AE3A80}" type="slidenum">
              <a:rPr lang="en-US" altLang="zh-CN"/>
              <a:pPr>
                <a:defRPr/>
              </a:pPr>
              <a:t>‹#›</a:t>
            </a:fld>
            <a:endParaRPr lang="en-US" altLang="zh-CN"/>
          </a:p>
        </p:txBody>
      </p:sp>
    </p:spTree>
    <p:extLst>
      <p:ext uri="{BB962C8B-B14F-4D97-AF65-F5344CB8AC3E}">
        <p14:creationId xmlns:p14="http://schemas.microsoft.com/office/powerpoint/2010/main" val="17008065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3DEB911-865C-4289-A85B-6471A27404DC}" type="slidenum">
              <a:rPr lang="en-US" altLang="zh-CN"/>
              <a:pPr>
                <a:defRPr/>
              </a:pPr>
              <a:t>‹#›</a:t>
            </a:fld>
            <a:endParaRPr lang="en-US" altLang="zh-CN"/>
          </a:p>
        </p:txBody>
      </p:sp>
    </p:spTree>
    <p:extLst>
      <p:ext uri="{BB962C8B-B14F-4D97-AF65-F5344CB8AC3E}">
        <p14:creationId xmlns:p14="http://schemas.microsoft.com/office/powerpoint/2010/main" val="13320955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42"/>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09A0E17-ED5B-4482-A7FF-BFD5C5FD2B9D}" type="slidenum">
              <a:rPr lang="en-US" altLang="zh-CN"/>
              <a:pPr>
                <a:defRPr/>
              </a:pPr>
              <a:t>‹#›</a:t>
            </a:fld>
            <a:endParaRPr lang="en-US" altLang="zh-CN"/>
          </a:p>
        </p:txBody>
      </p:sp>
    </p:spTree>
    <p:extLst>
      <p:ext uri="{BB962C8B-B14F-4D97-AF65-F5344CB8AC3E}">
        <p14:creationId xmlns:p14="http://schemas.microsoft.com/office/powerpoint/2010/main" val="3916557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84C319-1F34-45D0-91CD-51EFA9EC2ADE}" type="slidenum">
              <a:rPr lang="en-US" altLang="zh-CN"/>
              <a:pPr>
                <a:defRPr/>
              </a:pPr>
              <a:t>‹#›</a:t>
            </a:fld>
            <a:endParaRPr lang="en-US" altLang="zh-CN"/>
          </a:p>
        </p:txBody>
      </p:sp>
    </p:spTree>
    <p:extLst>
      <p:ext uri="{BB962C8B-B14F-4D97-AF65-F5344CB8AC3E}">
        <p14:creationId xmlns:p14="http://schemas.microsoft.com/office/powerpoint/2010/main" val="13409320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8D5DB90-FE30-4615-BE7B-C15ED305D58A}" type="slidenum">
              <a:rPr lang="en-US" altLang="zh-CN"/>
              <a:pPr>
                <a:defRPr/>
              </a:pPr>
              <a:t>‹#›</a:t>
            </a:fld>
            <a:endParaRPr lang="en-US" altLang="zh-CN"/>
          </a:p>
        </p:txBody>
      </p:sp>
    </p:spTree>
    <p:extLst>
      <p:ext uri="{BB962C8B-B14F-4D97-AF65-F5344CB8AC3E}">
        <p14:creationId xmlns:p14="http://schemas.microsoft.com/office/powerpoint/2010/main" val="25342839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2"/>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7"/>
            <a:ext cx="7886700" cy="1500187"/>
          </a:xfrm>
        </p:spPr>
        <p:txBody>
          <a:bodyPr/>
          <a:lstStyle>
            <a:lvl1pPr marL="0" indent="0">
              <a:buNone/>
              <a:defRPr sz="2400"/>
            </a:lvl1pPr>
            <a:lvl2pPr marL="457189" indent="0">
              <a:buNone/>
              <a:defRPr sz="2000"/>
            </a:lvl2pPr>
            <a:lvl3pPr marL="914377" indent="0">
              <a:buNone/>
              <a:defRPr sz="18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5E48C7A-8E79-466E-91D1-9023BC56E530}" type="slidenum">
              <a:rPr lang="en-US" altLang="zh-CN"/>
              <a:pPr>
                <a:defRPr/>
              </a:pPr>
              <a:t>‹#›</a:t>
            </a:fld>
            <a:endParaRPr lang="en-US" altLang="zh-CN"/>
          </a:p>
        </p:txBody>
      </p:sp>
    </p:spTree>
    <p:extLst>
      <p:ext uri="{BB962C8B-B14F-4D97-AF65-F5344CB8AC3E}">
        <p14:creationId xmlns:p14="http://schemas.microsoft.com/office/powerpoint/2010/main" val="15311468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2DA97ED-FDE2-4EF6-AF8B-8C2C8178A2BC}" type="slidenum">
              <a:rPr lang="en-US" altLang="zh-CN"/>
              <a:pPr>
                <a:defRPr/>
              </a:pPr>
              <a:t>‹#›</a:t>
            </a:fld>
            <a:endParaRPr lang="en-US" altLang="zh-CN"/>
          </a:p>
        </p:txBody>
      </p:sp>
    </p:spTree>
    <p:extLst>
      <p:ext uri="{BB962C8B-B14F-4D97-AF65-F5344CB8AC3E}">
        <p14:creationId xmlns:p14="http://schemas.microsoft.com/office/powerpoint/2010/main" val="2630802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9"/>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9" y="1681163"/>
            <a:ext cx="386873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9"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D467E4C-2043-4498-A61C-D8839D64662D}" type="slidenum">
              <a:rPr lang="en-US" altLang="zh-CN"/>
              <a:pPr>
                <a:defRPr/>
              </a:pPr>
              <a:t>‹#›</a:t>
            </a:fld>
            <a:endParaRPr lang="en-US" altLang="zh-CN"/>
          </a:p>
        </p:txBody>
      </p:sp>
    </p:spTree>
    <p:extLst>
      <p:ext uri="{BB962C8B-B14F-4D97-AF65-F5344CB8AC3E}">
        <p14:creationId xmlns:p14="http://schemas.microsoft.com/office/powerpoint/2010/main" val="3848338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0"/>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5"/>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280655DB-57EE-4D16-B407-B17FBCB6EB82}" type="slidenum">
              <a:rPr lang="en-US" altLang="zh-CN"/>
              <a:pPr>
                <a:defRPr/>
              </a:pPr>
              <a:t>‹#›</a:t>
            </a:fld>
            <a:endParaRPr lang="en-US" altLang="zh-CN"/>
          </a:p>
        </p:txBody>
      </p:sp>
    </p:spTree>
    <p:extLst>
      <p:ext uri="{BB962C8B-B14F-4D97-AF65-F5344CB8AC3E}">
        <p14:creationId xmlns:p14="http://schemas.microsoft.com/office/powerpoint/2010/main" val="31132741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E2BD29C9-8685-4A12-8174-B00F75405D17}" type="slidenum">
              <a:rPr lang="en-US" altLang="zh-CN"/>
              <a:pPr>
                <a:defRPr/>
              </a:pPr>
              <a:t>‹#›</a:t>
            </a:fld>
            <a:endParaRPr lang="en-US" altLang="zh-CN"/>
          </a:p>
        </p:txBody>
      </p:sp>
    </p:spTree>
    <p:extLst>
      <p:ext uri="{BB962C8B-B14F-4D97-AF65-F5344CB8AC3E}">
        <p14:creationId xmlns:p14="http://schemas.microsoft.com/office/powerpoint/2010/main" val="35840854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69244B8C-20BC-4F0E-89C7-7ADDBE6723A1}" type="slidenum">
              <a:rPr lang="en-US" altLang="zh-CN"/>
              <a:pPr>
                <a:defRPr/>
              </a:pPr>
              <a:t>‹#›</a:t>
            </a:fld>
            <a:endParaRPr lang="en-US" altLang="zh-CN"/>
          </a:p>
        </p:txBody>
      </p:sp>
    </p:spTree>
    <p:extLst>
      <p:ext uri="{BB962C8B-B14F-4D97-AF65-F5344CB8AC3E}">
        <p14:creationId xmlns:p14="http://schemas.microsoft.com/office/powerpoint/2010/main" val="29787271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0"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9"/>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40" y="2057400"/>
            <a:ext cx="2949575"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4BE2652-20A6-43B4-8AFA-37C5C380B163}" type="slidenum">
              <a:rPr lang="en-US" altLang="zh-CN"/>
              <a:pPr>
                <a:defRPr/>
              </a:pPr>
              <a:t>‹#›</a:t>
            </a:fld>
            <a:endParaRPr lang="en-US" altLang="zh-CN"/>
          </a:p>
        </p:txBody>
      </p:sp>
    </p:spTree>
    <p:extLst>
      <p:ext uri="{BB962C8B-B14F-4D97-AF65-F5344CB8AC3E}">
        <p14:creationId xmlns:p14="http://schemas.microsoft.com/office/powerpoint/2010/main" val="3883066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0"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9"/>
            <a:ext cx="462915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zh-CN" altLang="en-US" noProof="0" smtClean="0"/>
          </a:p>
        </p:txBody>
      </p:sp>
      <p:sp>
        <p:nvSpPr>
          <p:cNvPr id="4" name="文本占位符 3"/>
          <p:cNvSpPr>
            <a:spLocks noGrp="1"/>
          </p:cNvSpPr>
          <p:nvPr>
            <p:ph type="body" sz="half" idx="2"/>
          </p:nvPr>
        </p:nvSpPr>
        <p:spPr>
          <a:xfrm>
            <a:off x="630240" y="2057400"/>
            <a:ext cx="2949575"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9177563-0807-45DD-99FB-694B1311821C}" type="slidenum">
              <a:rPr lang="en-US" altLang="zh-CN"/>
              <a:pPr>
                <a:defRPr/>
              </a:pPr>
              <a:t>‹#›</a:t>
            </a:fld>
            <a:endParaRPr lang="en-US" altLang="zh-CN"/>
          </a:p>
        </p:txBody>
      </p:sp>
    </p:spTree>
    <p:extLst>
      <p:ext uri="{BB962C8B-B14F-4D97-AF65-F5344CB8AC3E}">
        <p14:creationId xmlns:p14="http://schemas.microsoft.com/office/powerpoint/2010/main" val="20696974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0DAA243-8C92-414F-AC52-133B3E6EEA68}" type="slidenum">
              <a:rPr lang="en-US" altLang="zh-CN"/>
              <a:pPr>
                <a:defRPr/>
              </a:pPr>
              <a:t>‹#›</a:t>
            </a:fld>
            <a:endParaRPr lang="en-US" altLang="zh-CN"/>
          </a:p>
        </p:txBody>
      </p:sp>
    </p:spTree>
    <p:extLst>
      <p:ext uri="{BB962C8B-B14F-4D97-AF65-F5344CB8AC3E}">
        <p14:creationId xmlns:p14="http://schemas.microsoft.com/office/powerpoint/2010/main" val="40976500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42"/>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42"/>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9733D97-DDDA-4436-B25E-07562D38B5E6}" type="slidenum">
              <a:rPr lang="en-US" altLang="zh-CN"/>
              <a:pPr>
                <a:defRPr/>
              </a:pPr>
              <a:t>‹#›</a:t>
            </a:fld>
            <a:endParaRPr lang="en-US" altLang="zh-CN"/>
          </a:p>
        </p:txBody>
      </p:sp>
    </p:spTree>
    <p:extLst>
      <p:ext uri="{BB962C8B-B14F-4D97-AF65-F5344CB8AC3E}">
        <p14:creationId xmlns:p14="http://schemas.microsoft.com/office/powerpoint/2010/main" val="2213339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85800" y="1981200"/>
            <a:ext cx="7772400" cy="4114800"/>
          </a:xfrm>
        </p:spPr>
        <p:txBody>
          <a:bodyPr/>
          <a:lstStyle/>
          <a:p>
            <a:pPr lvl="0"/>
            <a:endParaRPr lang="zh-CN" altLang="en-US" noProof="0"/>
          </a:p>
        </p:txBody>
      </p:sp>
      <p:sp>
        <p:nvSpPr>
          <p:cNvPr id="4" name="日期占位符 3"/>
          <p:cNvSpPr>
            <a:spLocks noGrp="1"/>
          </p:cNvSpPr>
          <p:nvPr>
            <p:ph type="dt" sz="half" idx="10"/>
          </p:nvPr>
        </p:nvSpPr>
        <p:spPr>
          <a:xfrm>
            <a:off x="685800" y="6248400"/>
            <a:ext cx="1905000" cy="45720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6553200" y="6248400"/>
            <a:ext cx="1905000" cy="457200"/>
          </a:xfrm>
        </p:spPr>
        <p:txBody>
          <a:bodyPr/>
          <a:lstStyle>
            <a:lvl1pPr>
              <a:defRPr/>
            </a:lvl1pPr>
          </a:lstStyle>
          <a:p>
            <a:pPr>
              <a:defRPr/>
            </a:pPr>
            <a:fld id="{88D1EED7-F423-4636-8882-1797AB41A24B}" type="slidenum">
              <a:rPr lang="en-US" altLang="zh-CN"/>
              <a:pPr>
                <a:defRPr/>
              </a:pPr>
              <a:t>‹#›</a:t>
            </a:fld>
            <a:endParaRPr lang="en-US" altLang="zh-CN"/>
          </a:p>
        </p:txBody>
      </p:sp>
    </p:spTree>
    <p:extLst>
      <p:ext uri="{BB962C8B-B14F-4D97-AF65-F5344CB8AC3E}">
        <p14:creationId xmlns:p14="http://schemas.microsoft.com/office/powerpoint/2010/main" val="4148592442"/>
      </p:ext>
    </p:extLst>
  </p:cSld>
  <p:clrMapOvr>
    <a:masterClrMapping/>
  </p:clrMapOvr>
  <p:transition>
    <p:spli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日期占位符 3"/>
          <p:cNvSpPr>
            <a:spLocks noGrp="1"/>
          </p:cNvSpPr>
          <p:nvPr>
            <p:ph type="dt" sz="half" idx="10"/>
          </p:nvPr>
        </p:nvSpPr>
        <p:spPr>
          <a:xfrm>
            <a:off x="685800" y="6248400"/>
            <a:ext cx="1905000" cy="45720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6553200" y="6248400"/>
            <a:ext cx="1905000" cy="457200"/>
          </a:xfrm>
        </p:spPr>
        <p:txBody>
          <a:bodyPr/>
          <a:lstStyle>
            <a:lvl1pPr>
              <a:defRPr/>
            </a:lvl1pPr>
          </a:lstStyle>
          <a:p>
            <a:pPr>
              <a:defRPr/>
            </a:pPr>
            <a:fld id="{D6E9E38E-E554-4845-9D4A-47E457F7015E}" type="slidenum">
              <a:rPr lang="en-US" altLang="zh-CN"/>
              <a:pPr>
                <a:defRPr/>
              </a:pPr>
              <a:t>‹#›</a:t>
            </a:fld>
            <a:endParaRPr lang="en-US" altLang="zh-CN"/>
          </a:p>
        </p:txBody>
      </p:sp>
    </p:spTree>
    <p:extLst>
      <p:ext uri="{BB962C8B-B14F-4D97-AF65-F5344CB8AC3E}">
        <p14:creationId xmlns:p14="http://schemas.microsoft.com/office/powerpoint/2010/main" val="2544105769"/>
      </p:ext>
    </p:extLst>
  </p:cSld>
  <p:clrMapOvr>
    <a:masterClrMapping/>
  </p:clrMapOvr>
  <p:transition>
    <p:split/>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5A5F990-A746-4573-A964-229776C53F98}" type="slidenum">
              <a:rPr lang="en-US" altLang="zh-CN"/>
              <a:pPr>
                <a:defRPr/>
              </a:pPr>
              <a:t>‹#›</a:t>
            </a:fld>
            <a:endParaRPr lang="en-US" altLang="zh-CN"/>
          </a:p>
        </p:txBody>
      </p:sp>
    </p:spTree>
    <p:extLst>
      <p:ext uri="{BB962C8B-B14F-4D97-AF65-F5344CB8AC3E}">
        <p14:creationId xmlns:p14="http://schemas.microsoft.com/office/powerpoint/2010/main" val="66823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C5695FC-31F0-44DD-A56E-C34160A2C7AF}" type="slidenum">
              <a:rPr lang="en-US" altLang="zh-CN"/>
              <a:pPr>
                <a:defRPr/>
              </a:pPr>
              <a:t>‹#›</a:t>
            </a:fld>
            <a:endParaRPr lang="en-US" altLang="zh-CN"/>
          </a:p>
        </p:txBody>
      </p:sp>
    </p:spTree>
    <p:extLst>
      <p:ext uri="{BB962C8B-B14F-4D97-AF65-F5344CB8AC3E}">
        <p14:creationId xmlns:p14="http://schemas.microsoft.com/office/powerpoint/2010/main" val="10281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EEC3759D-6CED-4C70-B7DC-EF1BEA9AC4D0}" type="slidenum">
              <a:rPr lang="en-US" altLang="zh-CN"/>
              <a:pPr>
                <a:defRPr/>
              </a:pPr>
              <a:t>‹#›</a:t>
            </a:fld>
            <a:endParaRPr lang="en-US" altLang="zh-CN"/>
          </a:p>
        </p:txBody>
      </p:sp>
    </p:spTree>
    <p:extLst>
      <p:ext uri="{BB962C8B-B14F-4D97-AF65-F5344CB8AC3E}">
        <p14:creationId xmlns:p14="http://schemas.microsoft.com/office/powerpoint/2010/main" val="30679524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2"/>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7"/>
            <a:ext cx="7886700" cy="1500187"/>
          </a:xfrm>
        </p:spPr>
        <p:txBody>
          <a:bodyPr/>
          <a:lstStyle>
            <a:lvl1pPr marL="0" indent="0">
              <a:buNone/>
              <a:defRPr sz="2400"/>
            </a:lvl1pPr>
            <a:lvl2pPr marL="457189" indent="0">
              <a:buNone/>
              <a:defRPr sz="2000"/>
            </a:lvl2pPr>
            <a:lvl3pPr marL="914377" indent="0">
              <a:buNone/>
              <a:defRPr sz="18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9AE6B3A-39EB-4161-B89F-49D59B7EFFB5}" type="slidenum">
              <a:rPr lang="en-US" altLang="zh-CN"/>
              <a:pPr>
                <a:defRPr/>
              </a:pPr>
              <a:t>‹#›</a:t>
            </a:fld>
            <a:endParaRPr lang="en-US" altLang="zh-CN"/>
          </a:p>
        </p:txBody>
      </p:sp>
    </p:spTree>
    <p:extLst>
      <p:ext uri="{BB962C8B-B14F-4D97-AF65-F5344CB8AC3E}">
        <p14:creationId xmlns:p14="http://schemas.microsoft.com/office/powerpoint/2010/main" val="17787644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36171E6-412D-411E-89B9-0912214BAC5D}" type="slidenum">
              <a:rPr lang="en-US" altLang="zh-CN"/>
              <a:pPr>
                <a:defRPr/>
              </a:pPr>
              <a:t>‹#›</a:t>
            </a:fld>
            <a:endParaRPr lang="en-US" altLang="zh-CN"/>
          </a:p>
        </p:txBody>
      </p:sp>
    </p:spTree>
    <p:extLst>
      <p:ext uri="{BB962C8B-B14F-4D97-AF65-F5344CB8AC3E}">
        <p14:creationId xmlns:p14="http://schemas.microsoft.com/office/powerpoint/2010/main" val="6459361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9"/>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9" y="1681163"/>
            <a:ext cx="386873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9"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D520A6D-A67A-43AC-931F-73565518B600}" type="slidenum">
              <a:rPr lang="en-US" altLang="zh-CN"/>
              <a:pPr>
                <a:defRPr/>
              </a:pPr>
              <a:t>‹#›</a:t>
            </a:fld>
            <a:endParaRPr lang="en-US" altLang="zh-CN"/>
          </a:p>
        </p:txBody>
      </p:sp>
    </p:spTree>
    <p:extLst>
      <p:ext uri="{BB962C8B-B14F-4D97-AF65-F5344CB8AC3E}">
        <p14:creationId xmlns:p14="http://schemas.microsoft.com/office/powerpoint/2010/main" val="27243802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ECFF44E4-5731-497E-9872-A598AB1A407B}" type="slidenum">
              <a:rPr lang="en-US" altLang="zh-CN"/>
              <a:pPr>
                <a:defRPr/>
              </a:pPr>
              <a:t>‹#›</a:t>
            </a:fld>
            <a:endParaRPr lang="en-US" altLang="zh-CN"/>
          </a:p>
        </p:txBody>
      </p:sp>
    </p:spTree>
    <p:extLst>
      <p:ext uri="{BB962C8B-B14F-4D97-AF65-F5344CB8AC3E}">
        <p14:creationId xmlns:p14="http://schemas.microsoft.com/office/powerpoint/2010/main" val="39636260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67540C9C-538D-4FD0-A438-9B74BB40AE62}" type="slidenum">
              <a:rPr lang="en-US" altLang="zh-CN"/>
              <a:pPr>
                <a:defRPr/>
              </a:pPr>
              <a:t>‹#›</a:t>
            </a:fld>
            <a:endParaRPr lang="en-US" altLang="zh-CN"/>
          </a:p>
        </p:txBody>
      </p:sp>
    </p:spTree>
    <p:extLst>
      <p:ext uri="{BB962C8B-B14F-4D97-AF65-F5344CB8AC3E}">
        <p14:creationId xmlns:p14="http://schemas.microsoft.com/office/powerpoint/2010/main" val="22400597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0"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9"/>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40" y="2057400"/>
            <a:ext cx="2949575"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42DB426-D596-4EA7-8D34-04D429DCB37C}" type="slidenum">
              <a:rPr lang="en-US" altLang="zh-CN"/>
              <a:pPr>
                <a:defRPr/>
              </a:pPr>
              <a:t>‹#›</a:t>
            </a:fld>
            <a:endParaRPr lang="en-US" altLang="zh-CN"/>
          </a:p>
        </p:txBody>
      </p:sp>
    </p:spTree>
    <p:extLst>
      <p:ext uri="{BB962C8B-B14F-4D97-AF65-F5344CB8AC3E}">
        <p14:creationId xmlns:p14="http://schemas.microsoft.com/office/powerpoint/2010/main" val="28441423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0"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9"/>
            <a:ext cx="462915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zh-CN" altLang="en-US" noProof="0" smtClean="0"/>
          </a:p>
        </p:txBody>
      </p:sp>
      <p:sp>
        <p:nvSpPr>
          <p:cNvPr id="4" name="文本占位符 3"/>
          <p:cNvSpPr>
            <a:spLocks noGrp="1"/>
          </p:cNvSpPr>
          <p:nvPr>
            <p:ph type="body" sz="half" idx="2"/>
          </p:nvPr>
        </p:nvSpPr>
        <p:spPr>
          <a:xfrm>
            <a:off x="630240" y="2057400"/>
            <a:ext cx="2949575"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AEE49A3-7FFD-4D3E-AC3A-C733016118EE}" type="slidenum">
              <a:rPr lang="en-US" altLang="zh-CN"/>
              <a:pPr>
                <a:defRPr/>
              </a:pPr>
              <a:t>‹#›</a:t>
            </a:fld>
            <a:endParaRPr lang="en-US" altLang="zh-CN"/>
          </a:p>
        </p:txBody>
      </p:sp>
    </p:spTree>
    <p:extLst>
      <p:ext uri="{BB962C8B-B14F-4D97-AF65-F5344CB8AC3E}">
        <p14:creationId xmlns:p14="http://schemas.microsoft.com/office/powerpoint/2010/main" val="30431274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D0A7412-0FB5-4D26-864C-5D4B7FB74732}" type="slidenum">
              <a:rPr lang="en-US" altLang="zh-CN"/>
              <a:pPr>
                <a:defRPr/>
              </a:pPr>
              <a:t>‹#›</a:t>
            </a:fld>
            <a:endParaRPr lang="en-US" altLang="zh-CN"/>
          </a:p>
        </p:txBody>
      </p:sp>
    </p:spTree>
    <p:extLst>
      <p:ext uri="{BB962C8B-B14F-4D97-AF65-F5344CB8AC3E}">
        <p14:creationId xmlns:p14="http://schemas.microsoft.com/office/powerpoint/2010/main" val="29066989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42"/>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42"/>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2AE9A7D-1507-40D9-BE87-2B3C94A25B53}" type="slidenum">
              <a:rPr lang="en-US" altLang="zh-CN"/>
              <a:pPr>
                <a:defRPr/>
              </a:pPr>
              <a:t>‹#›</a:t>
            </a:fld>
            <a:endParaRPr lang="en-US" altLang="zh-CN"/>
          </a:p>
        </p:txBody>
      </p:sp>
    </p:spTree>
    <p:extLst>
      <p:ext uri="{BB962C8B-B14F-4D97-AF65-F5344CB8AC3E}">
        <p14:creationId xmlns:p14="http://schemas.microsoft.com/office/powerpoint/2010/main" val="15302253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15961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7"/>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9"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9"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648250CA-D135-4B12-A043-B1860D68BE85}" type="slidenum">
              <a:rPr lang="en-US" altLang="zh-CN"/>
              <a:pPr>
                <a:defRPr/>
              </a:pPr>
              <a:t>‹#›</a:t>
            </a:fld>
            <a:endParaRPr lang="en-US" altLang="zh-CN"/>
          </a:p>
        </p:txBody>
      </p:sp>
    </p:spTree>
    <p:extLst>
      <p:ext uri="{BB962C8B-B14F-4D97-AF65-F5344CB8AC3E}">
        <p14:creationId xmlns:p14="http://schemas.microsoft.com/office/powerpoint/2010/main" val="31183901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9"/>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567700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2"/>
            <a:ext cx="78867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7"/>
            <a:ext cx="7886700" cy="1500187"/>
          </a:xfrm>
        </p:spPr>
        <p:txBody>
          <a:bodyPr/>
          <a:lstStyle>
            <a:lvl1pPr marL="0" indent="0">
              <a:buNone/>
              <a:defRPr sz="2400"/>
            </a:lvl1pPr>
            <a:lvl2pPr marL="457189" indent="0">
              <a:buNone/>
              <a:defRPr sz="2000"/>
            </a:lvl2pPr>
            <a:lvl3pPr marL="914377" indent="0">
              <a:buNone/>
              <a:defRPr sz="18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25088022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9"/>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23850" y="1557338"/>
            <a:ext cx="4135438"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1690" y="1557338"/>
            <a:ext cx="4137025"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216163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9"/>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9" y="1681163"/>
            <a:ext cx="386873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9"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278629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9"/>
            <a:ext cx="7886700" cy="13255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9280773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2366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0"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9"/>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40" y="2057400"/>
            <a:ext cx="2949575"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6406284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0"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9"/>
            <a:ext cx="462915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zh-CN" altLang="en-US" noProof="0" smtClean="0"/>
          </a:p>
        </p:txBody>
      </p:sp>
      <p:sp>
        <p:nvSpPr>
          <p:cNvPr id="4" name="文本占位符 3"/>
          <p:cNvSpPr>
            <a:spLocks noGrp="1"/>
          </p:cNvSpPr>
          <p:nvPr>
            <p:ph type="body" sz="half" idx="2"/>
          </p:nvPr>
        </p:nvSpPr>
        <p:spPr>
          <a:xfrm>
            <a:off x="630240" y="2057400"/>
            <a:ext cx="2949575"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41981677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9"/>
            <a:ext cx="78867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389195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3688" y="365129"/>
            <a:ext cx="2105025" cy="5688013"/>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0" y="365129"/>
            <a:ext cx="6167438" cy="56880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91917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36A96577-9A67-4758-93F4-34A9123F5416}" type="slidenum">
              <a:rPr lang="en-US" altLang="zh-CN"/>
              <a:pPr>
                <a:defRPr/>
              </a:pPr>
              <a:t>‹#›</a:t>
            </a:fld>
            <a:endParaRPr lang="en-US" altLang="zh-CN"/>
          </a:p>
        </p:txBody>
      </p:sp>
    </p:spTree>
    <p:extLst>
      <p:ext uri="{BB962C8B-B14F-4D97-AF65-F5344CB8AC3E}">
        <p14:creationId xmlns:p14="http://schemas.microsoft.com/office/powerpoint/2010/main" val="3653936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319C2D8A-AFCB-427B-A101-E99F9BC67790}" type="slidenum">
              <a:rPr lang="en-US" altLang="zh-CN"/>
              <a:pPr>
                <a:defRPr/>
              </a:pPr>
              <a:t>‹#›</a:t>
            </a:fld>
            <a:endParaRPr lang="en-US" altLang="zh-CN"/>
          </a:p>
        </p:txBody>
      </p:sp>
    </p:spTree>
    <p:extLst>
      <p:ext uri="{BB962C8B-B14F-4D97-AF65-F5344CB8AC3E}">
        <p14:creationId xmlns:p14="http://schemas.microsoft.com/office/powerpoint/2010/main" val="144842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7"/>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0FFCEB0B-247C-41B7-87AE-8C623E5663C5}" type="slidenum">
              <a:rPr lang="en-US" altLang="zh-CN"/>
              <a:pPr>
                <a:defRPr/>
              </a:pPr>
              <a:t>‹#›</a:t>
            </a:fld>
            <a:endParaRPr lang="en-US" altLang="zh-CN"/>
          </a:p>
        </p:txBody>
      </p:sp>
    </p:spTree>
    <p:extLst>
      <p:ext uri="{BB962C8B-B14F-4D97-AF65-F5344CB8AC3E}">
        <p14:creationId xmlns:p14="http://schemas.microsoft.com/office/powerpoint/2010/main" val="3035379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7"/>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D01403FC-AA72-4345-8B07-66B34099611B}" type="slidenum">
              <a:rPr lang="en-US" altLang="zh-CN"/>
              <a:pPr>
                <a:defRPr/>
              </a:pPr>
              <a:t>‹#›</a:t>
            </a:fld>
            <a:endParaRPr lang="en-US" altLang="zh-CN"/>
          </a:p>
        </p:txBody>
      </p:sp>
    </p:spTree>
    <p:extLst>
      <p:ext uri="{BB962C8B-B14F-4D97-AF65-F5344CB8AC3E}">
        <p14:creationId xmlns:p14="http://schemas.microsoft.com/office/powerpoint/2010/main" val="638868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018" name="Rectangle 10"/>
          <p:cNvSpPr>
            <a:spLocks noGrp="1" noChangeArrowheads="1"/>
          </p:cNvSpPr>
          <p:nvPr>
            <p:ph type="body" idx="1"/>
          </p:nvPr>
        </p:nvSpPr>
        <p:spPr bwMode="auto">
          <a:xfrm>
            <a:off x="400050" y="1330325"/>
            <a:ext cx="8420100" cy="497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71019"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b="0">
                <a:ea typeface="宋体" panose="02010600030101010101" pitchFamily="2" charset="-122"/>
              </a:defRPr>
            </a:lvl1pPr>
          </a:lstStyle>
          <a:p>
            <a:pPr>
              <a:defRPr/>
            </a:pPr>
            <a:endParaRPr lang="en-US" altLang="zh-CN"/>
          </a:p>
        </p:txBody>
      </p:sp>
      <p:sp>
        <p:nvSpPr>
          <p:cNvPr id="171020"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b="0">
                <a:ea typeface="宋体" panose="02010600030101010101" pitchFamily="2" charset="-122"/>
              </a:defRPr>
            </a:lvl1pPr>
          </a:lstStyle>
          <a:p>
            <a:pPr>
              <a:defRPr/>
            </a:pPr>
            <a:endParaRPr lang="en-US" altLang="zh-CN"/>
          </a:p>
        </p:txBody>
      </p:sp>
      <p:sp>
        <p:nvSpPr>
          <p:cNvPr id="171021"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pPr>
              <a:defRPr/>
            </a:pPr>
            <a:fld id="{D29C9860-0252-45EE-9510-11F61C88DBE3}" type="slidenum">
              <a:rPr lang="en-US" altLang="zh-CN"/>
              <a:pPr>
                <a:defRPr/>
              </a:pPr>
              <a:t>‹#›</a:t>
            </a:fld>
            <a:endParaRPr lang="en-US" altLang="zh-CN"/>
          </a:p>
        </p:txBody>
      </p:sp>
      <p:sp>
        <p:nvSpPr>
          <p:cNvPr id="1031" name="Rectangle 14"/>
          <p:cNvSpPr>
            <a:spLocks noChangeArrowheads="1"/>
          </p:cNvSpPr>
          <p:nvPr userDrawn="1"/>
        </p:nvSpPr>
        <p:spPr bwMode="auto">
          <a:xfrm>
            <a:off x="1692275" y="1484315"/>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1032" name="Rectangle 19"/>
          <p:cNvSpPr>
            <a:spLocks noChangeArrowheads="1"/>
          </p:cNvSpPr>
          <p:nvPr userDrawn="1"/>
        </p:nvSpPr>
        <p:spPr bwMode="auto">
          <a:xfrm>
            <a:off x="8870676" y="6604002"/>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1033" name="Rectangle 20"/>
          <p:cNvSpPr>
            <a:spLocks noChangeArrowheads="1"/>
          </p:cNvSpPr>
          <p:nvPr userDrawn="1"/>
        </p:nvSpPr>
        <p:spPr bwMode="auto">
          <a:xfrm>
            <a:off x="685801"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34" name="Rectangle 21"/>
          <p:cNvSpPr>
            <a:spLocks noChangeArrowheads="1"/>
          </p:cNvSpPr>
          <p:nvPr userDrawn="1"/>
        </p:nvSpPr>
        <p:spPr bwMode="auto">
          <a:xfrm>
            <a:off x="3124201"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2" name="Line 8"/>
          <p:cNvSpPr>
            <a:spLocks noChangeShapeType="1"/>
          </p:cNvSpPr>
          <p:nvPr userDrawn="1"/>
        </p:nvSpPr>
        <p:spPr bwMode="auto">
          <a:xfrm>
            <a:off x="0" y="620713"/>
            <a:ext cx="9144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71034" name="AutoShape 11"/>
          <p:cNvSpPr>
            <a:spLocks noChangeArrowheads="1"/>
          </p:cNvSpPr>
          <p:nvPr userDrawn="1"/>
        </p:nvSpPr>
        <p:spPr bwMode="auto">
          <a:xfrm flipH="1">
            <a:off x="8423276" y="6137277"/>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037" name="Text Box 27"/>
          <p:cNvSpPr txBox="1">
            <a:spLocks noChangeArrowheads="1"/>
          </p:cNvSpPr>
          <p:nvPr userDrawn="1"/>
        </p:nvSpPr>
        <p:spPr bwMode="auto">
          <a:xfrm>
            <a:off x="6804025" y="115890"/>
            <a:ext cx="2376488" cy="396875"/>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2000" smtClean="0">
                <a:latin typeface="Comic Sans MS" panose="030F0702030302020204" pitchFamily="66" charset="0"/>
                <a:ea typeface="宋体" panose="02010600030101010101" pitchFamily="2" charset="-122"/>
              </a:rPr>
              <a:t>Data  Structures</a:t>
            </a:r>
          </a:p>
        </p:txBody>
      </p:sp>
      <p:sp>
        <p:nvSpPr>
          <p:cNvPr id="171036" name="Rectangle 10"/>
          <p:cNvSpPr>
            <a:spLocks noChangeArrowheads="1"/>
          </p:cNvSpPr>
          <p:nvPr userDrawn="1"/>
        </p:nvSpPr>
        <p:spPr bwMode="auto">
          <a:xfrm>
            <a:off x="1589" y="115888"/>
            <a:ext cx="6442075" cy="792162"/>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038" name="Rectangle 9"/>
          <p:cNvSpPr>
            <a:spLocks noGrp="1" noChangeArrowheads="1"/>
          </p:cNvSpPr>
          <p:nvPr>
            <p:ph type="title"/>
          </p:nvPr>
        </p:nvSpPr>
        <p:spPr bwMode="auto">
          <a:xfrm>
            <a:off x="34925" y="188913"/>
            <a:ext cx="6408738"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5025" r:id="rId12"/>
    <p:sldLayoutId id="2147485026" r:id="rId13"/>
  </p:sldLayoutIdLst>
  <p:timing>
    <p:tnLst>
      <p:par>
        <p:cTn id="1" dur="indefinite" restart="never" nodeType="tmRoot"/>
      </p:par>
    </p:tnLst>
  </p:timing>
  <p:txStyles>
    <p:titleStyle>
      <a:lvl1pPr algn="l" rtl="0" eaLnBrk="0" fontAlgn="base" hangingPunct="0">
        <a:spcBef>
          <a:spcPct val="0"/>
        </a:spcBef>
        <a:spcAft>
          <a:spcPct val="0"/>
        </a:spcAft>
        <a:defRPr kumimoji="1" sz="3600" kern="1200">
          <a:solidFill>
            <a:srgbClr val="336699"/>
          </a:solidFill>
          <a:latin typeface="+mj-lt"/>
          <a:ea typeface="+mj-ea"/>
          <a:cs typeface="+mj-cs"/>
        </a:defRPr>
      </a:lvl1pPr>
      <a:lvl2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楷体_GB231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10275" name="Rectangle 3"/>
          <p:cNvSpPr>
            <a:spLocks noGrp="1" noChangeArrowheads="1"/>
          </p:cNvSpPr>
          <p:nvPr>
            <p:ph type="body" idx="1"/>
          </p:nvPr>
        </p:nvSpPr>
        <p:spPr bwMode="auto">
          <a:xfrm>
            <a:off x="457200" y="1600204"/>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027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atin typeface="Times New Roman" panose="02020603050405020304" pitchFamily="18" charset="0"/>
                <a:ea typeface="宋体" panose="02010600030101010101" pitchFamily="2" charset="-122"/>
              </a:defRPr>
            </a:lvl1pPr>
          </a:lstStyle>
          <a:p>
            <a:pPr>
              <a:defRPr/>
            </a:pPr>
            <a:fld id="{25834CDF-F605-4CA5-B87C-ABD7E7ADE80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981" r:id="rId1"/>
    <p:sldLayoutId id="2147484982" r:id="rId2"/>
    <p:sldLayoutId id="2147484983" r:id="rId3"/>
    <p:sldLayoutId id="2147484984" r:id="rId4"/>
    <p:sldLayoutId id="2147484985" r:id="rId5"/>
    <p:sldLayoutId id="2147484986" r:id="rId6"/>
    <p:sldLayoutId id="2147484987" r:id="rId7"/>
    <p:sldLayoutId id="2147484988" r:id="rId8"/>
    <p:sldLayoutId id="2147484989" r:id="rId9"/>
    <p:sldLayoutId id="2147484990" r:id="rId10"/>
    <p:sldLayoutId id="2147484991" r:id="rId11"/>
  </p:sldLayoutIdLst>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189"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377"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566"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754"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891" indent="-342891"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楷体_GB2312"/>
        </a:defRPr>
      </a:lvl1pPr>
      <a:lvl2pPr marL="742932" indent="-285744"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楷体_GB2312"/>
        </a:defRPr>
      </a:lvl2pPr>
      <a:lvl3pPr marL="1142971" indent="-228594"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楷体_GB2312"/>
        </a:defRPr>
      </a:lvl3pPr>
      <a:lvl4pPr marL="1600160" indent="-228594"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楷体_GB2312"/>
        </a:defRPr>
      </a:lvl4pPr>
      <a:lvl5pPr marL="2057349" indent="-228594"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楷体_GB2312"/>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bwMode="auto">
          <a:xfrm>
            <a:off x="1150940"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2324"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b="0">
                <a:ea typeface="宋体" panose="02010600030101010101" pitchFamily="2" charset="-122"/>
              </a:defRPr>
            </a:lvl1pPr>
          </a:lstStyle>
          <a:p>
            <a:pPr>
              <a:defRPr/>
            </a:pPr>
            <a:endParaRPr lang="en-US" altLang="zh-CN"/>
          </a:p>
        </p:txBody>
      </p:sp>
      <p:sp>
        <p:nvSpPr>
          <p:cNvPr id="312325"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b="0">
                <a:ea typeface="宋体" panose="02010600030101010101" pitchFamily="2" charset="-122"/>
              </a:defRPr>
            </a:lvl1pPr>
          </a:lstStyle>
          <a:p>
            <a:pPr>
              <a:defRPr/>
            </a:pPr>
            <a:endParaRPr lang="en-US" altLang="zh-CN"/>
          </a:p>
        </p:txBody>
      </p:sp>
      <p:sp>
        <p:nvSpPr>
          <p:cNvPr id="312326"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pPr>
              <a:defRPr/>
            </a:pPr>
            <a:fld id="{8DF41689-078F-4D07-96F5-1EE00D9094A6}" type="slidenum">
              <a:rPr lang="en-US" altLang="zh-CN"/>
              <a:pPr>
                <a:defRPr/>
              </a:pPr>
              <a:t>‹#›</a:t>
            </a:fld>
            <a:endParaRPr lang="en-US" altLang="zh-CN"/>
          </a:p>
        </p:txBody>
      </p:sp>
      <p:sp>
        <p:nvSpPr>
          <p:cNvPr id="3079" name="Rectangle 7"/>
          <p:cNvSpPr>
            <a:spLocks noChangeArrowheads="1"/>
          </p:cNvSpPr>
          <p:nvPr userDrawn="1"/>
        </p:nvSpPr>
        <p:spPr bwMode="auto">
          <a:xfrm>
            <a:off x="1692275" y="1484317"/>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3080" name="Rectangle 8"/>
          <p:cNvSpPr>
            <a:spLocks noChangeArrowheads="1"/>
          </p:cNvSpPr>
          <p:nvPr userDrawn="1"/>
        </p:nvSpPr>
        <p:spPr bwMode="auto">
          <a:xfrm>
            <a:off x="8870677" y="6604004"/>
            <a:ext cx="186013" cy="24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9" rIns="92075" bIns="46039">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3081" name="Rectangle 9"/>
          <p:cNvSpPr>
            <a:spLocks noChangeArrowheads="1"/>
          </p:cNvSpPr>
          <p:nvPr userDrawn="1"/>
        </p:nvSpPr>
        <p:spPr bwMode="auto">
          <a:xfrm>
            <a:off x="685801"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3082" name="Rectangle 10"/>
          <p:cNvSpPr>
            <a:spLocks noChangeArrowheads="1"/>
          </p:cNvSpPr>
          <p:nvPr userDrawn="1"/>
        </p:nvSpPr>
        <p:spPr bwMode="auto">
          <a:xfrm>
            <a:off x="3124201"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3083" name="Line 8"/>
          <p:cNvSpPr>
            <a:spLocks noChangeShapeType="1"/>
          </p:cNvSpPr>
          <p:nvPr userDrawn="1"/>
        </p:nvSpPr>
        <p:spPr bwMode="auto">
          <a:xfrm>
            <a:off x="0" y="612775"/>
            <a:ext cx="9144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312332" name="AutoShape 11"/>
          <p:cNvSpPr>
            <a:spLocks noChangeArrowheads="1"/>
          </p:cNvSpPr>
          <p:nvPr userDrawn="1"/>
        </p:nvSpPr>
        <p:spPr bwMode="auto">
          <a:xfrm flipH="1">
            <a:off x="8423277" y="6137279"/>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085" name="Text Box 13"/>
          <p:cNvSpPr txBox="1">
            <a:spLocks noChangeArrowheads="1"/>
          </p:cNvSpPr>
          <p:nvPr userDrawn="1"/>
        </p:nvSpPr>
        <p:spPr bwMode="auto">
          <a:xfrm>
            <a:off x="5986465" y="6351"/>
            <a:ext cx="3157537"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
        <p:nvSpPr>
          <p:cNvPr id="312334" name="Rectangle 10"/>
          <p:cNvSpPr>
            <a:spLocks noChangeArrowheads="1"/>
          </p:cNvSpPr>
          <p:nvPr userDrawn="1"/>
        </p:nvSpPr>
        <p:spPr bwMode="auto">
          <a:xfrm>
            <a:off x="2" y="260354"/>
            <a:ext cx="5076825" cy="720725"/>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Tree>
  </p:cSld>
  <p:clrMap bg1="lt1" tx1="dk1" bg2="lt2" tx2="dk2" accent1="accent1" accent2="accent2" accent3="accent3" accent4="accent4" accent5="accent5" accent6="accent6" hlink="hlink" folHlink="folHlink"/>
  <p:sldLayoutIdLst>
    <p:sldLayoutId id="2147484992" r:id="rId1"/>
    <p:sldLayoutId id="2147484993" r:id="rId2"/>
    <p:sldLayoutId id="2147484994" r:id="rId3"/>
    <p:sldLayoutId id="2147484995" r:id="rId4"/>
    <p:sldLayoutId id="2147484996" r:id="rId5"/>
    <p:sldLayoutId id="2147484997" r:id="rId6"/>
    <p:sldLayoutId id="2147484998" r:id="rId7"/>
    <p:sldLayoutId id="2147484999" r:id="rId8"/>
    <p:sldLayoutId id="2147485000" r:id="rId9"/>
    <p:sldLayoutId id="2147485001" r:id="rId10"/>
    <p:sldLayoutId id="2147485002" r:id="rId11"/>
    <p:sldLayoutId id="2147485027" r:id="rId12"/>
    <p:sldLayoutId id="2147485028" r:id="rId13"/>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189"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377"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566"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754"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891" indent="-342891" algn="l" rtl="0" eaLnBrk="0" fontAlgn="base" hangingPunct="0">
        <a:spcBef>
          <a:spcPct val="20000"/>
        </a:spcBef>
        <a:spcAft>
          <a:spcPct val="0"/>
        </a:spcAft>
        <a:buClr>
          <a:schemeClr val="folHlink"/>
        </a:buClr>
        <a:buSzPct val="60000"/>
        <a:buFont typeface="Wingdings" panose="05000000000000000000" pitchFamily="2" charset="2"/>
        <a:buChar char="n"/>
        <a:defRPr sz="3200" b="1" kern="1200">
          <a:solidFill>
            <a:schemeClr val="tx1"/>
          </a:solidFill>
          <a:latin typeface="+mn-lt"/>
          <a:ea typeface="+mn-ea"/>
          <a:cs typeface="楷体_GB2312"/>
        </a:defRPr>
      </a:lvl1pPr>
      <a:lvl2pPr marL="742932" indent="-285744"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楷体_GB2312"/>
        </a:defRPr>
      </a:lvl2pPr>
      <a:lvl3pPr marL="1142971" indent="-228594"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楷体_GB2312"/>
        </a:defRPr>
      </a:lvl3pPr>
      <a:lvl4pPr marL="1600160" indent="-228594"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楷体_GB2312"/>
        </a:defRPr>
      </a:lvl4pPr>
      <a:lvl5pPr marL="2057349" indent="-228594"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楷体_GB2312"/>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50940"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87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87076"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b="0">
                <a:ea typeface="宋体" panose="02010600030101010101" pitchFamily="2" charset="-122"/>
              </a:defRPr>
            </a:lvl1pPr>
          </a:lstStyle>
          <a:p>
            <a:pPr>
              <a:defRPr/>
            </a:pPr>
            <a:endParaRPr lang="en-US" altLang="zh-CN"/>
          </a:p>
        </p:txBody>
      </p:sp>
      <p:sp>
        <p:nvSpPr>
          <p:cNvPr id="387077"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b="0">
                <a:ea typeface="宋体" panose="02010600030101010101" pitchFamily="2" charset="-122"/>
              </a:defRPr>
            </a:lvl1pPr>
          </a:lstStyle>
          <a:p>
            <a:pPr>
              <a:defRPr/>
            </a:pPr>
            <a:endParaRPr lang="en-US" altLang="zh-CN"/>
          </a:p>
        </p:txBody>
      </p:sp>
      <p:sp>
        <p:nvSpPr>
          <p:cNvPr id="387078"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pPr>
              <a:defRPr/>
            </a:pPr>
            <a:fld id="{E40E8DE7-6415-4040-AF55-0919B16F0AA7}" type="slidenum">
              <a:rPr lang="en-US" altLang="zh-CN"/>
              <a:pPr>
                <a:defRPr/>
              </a:pPr>
              <a:t>‹#›</a:t>
            </a:fld>
            <a:endParaRPr lang="en-US" altLang="zh-CN"/>
          </a:p>
        </p:txBody>
      </p:sp>
      <p:sp>
        <p:nvSpPr>
          <p:cNvPr id="4103" name="Rectangle 7"/>
          <p:cNvSpPr>
            <a:spLocks noChangeArrowheads="1"/>
          </p:cNvSpPr>
          <p:nvPr userDrawn="1"/>
        </p:nvSpPr>
        <p:spPr bwMode="auto">
          <a:xfrm>
            <a:off x="1692275" y="1484317"/>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4104" name="Rectangle 8"/>
          <p:cNvSpPr>
            <a:spLocks noChangeArrowheads="1"/>
          </p:cNvSpPr>
          <p:nvPr userDrawn="1"/>
        </p:nvSpPr>
        <p:spPr bwMode="auto">
          <a:xfrm>
            <a:off x="8870677" y="6604004"/>
            <a:ext cx="186013" cy="24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9" rIns="92075" bIns="46039">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4105" name="Rectangle 9"/>
          <p:cNvSpPr>
            <a:spLocks noChangeArrowheads="1"/>
          </p:cNvSpPr>
          <p:nvPr userDrawn="1"/>
        </p:nvSpPr>
        <p:spPr bwMode="auto">
          <a:xfrm>
            <a:off x="685801"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4106" name="Rectangle 10"/>
          <p:cNvSpPr>
            <a:spLocks noChangeArrowheads="1"/>
          </p:cNvSpPr>
          <p:nvPr userDrawn="1"/>
        </p:nvSpPr>
        <p:spPr bwMode="auto">
          <a:xfrm>
            <a:off x="3124201"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4107" name="Line 8"/>
          <p:cNvSpPr>
            <a:spLocks noChangeShapeType="1"/>
          </p:cNvSpPr>
          <p:nvPr userDrawn="1"/>
        </p:nvSpPr>
        <p:spPr bwMode="auto">
          <a:xfrm>
            <a:off x="0" y="612775"/>
            <a:ext cx="9144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387084" name="AutoShape 11"/>
          <p:cNvSpPr>
            <a:spLocks noChangeArrowheads="1"/>
          </p:cNvSpPr>
          <p:nvPr userDrawn="1"/>
        </p:nvSpPr>
        <p:spPr bwMode="auto">
          <a:xfrm flipH="1">
            <a:off x="8423277" y="6137279"/>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4109" name="Text Box 13"/>
          <p:cNvSpPr txBox="1">
            <a:spLocks noChangeArrowheads="1"/>
          </p:cNvSpPr>
          <p:nvPr userDrawn="1"/>
        </p:nvSpPr>
        <p:spPr bwMode="auto">
          <a:xfrm>
            <a:off x="5986465" y="6351"/>
            <a:ext cx="3157537"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Tree>
  </p:cSld>
  <p:clrMap bg1="lt1" tx1="dk1" bg2="lt2" tx2="dk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189"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377"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566"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754"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891" indent="-342891"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楷体_GB2312"/>
        </a:defRPr>
      </a:lvl1pPr>
      <a:lvl2pPr marL="742932" indent="-285744"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楷体_GB2312"/>
        </a:defRPr>
      </a:lvl2pPr>
      <a:lvl3pPr marL="1142971" indent="-228594"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楷体_GB2312"/>
        </a:defRPr>
      </a:lvl3pPr>
      <a:lvl4pPr marL="1600160" indent="-228594"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楷体_GB2312"/>
        </a:defRPr>
      </a:lvl4pPr>
      <a:lvl5pPr marL="2057349" indent="-228594"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楷体_GB2312"/>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92194" name="AutoShape 13"/>
          <p:cNvSpPr>
            <a:spLocks noChangeArrowheads="1"/>
          </p:cNvSpPr>
          <p:nvPr userDrawn="1"/>
        </p:nvSpPr>
        <p:spPr bwMode="auto">
          <a:xfrm>
            <a:off x="2" y="582613"/>
            <a:ext cx="3273425" cy="792162"/>
          </a:xfrm>
          <a:prstGeom prst="homePlate">
            <a:avLst>
              <a:gd name="adj" fmla="val 22651"/>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92195" name="AutoShape 17"/>
          <p:cNvSpPr>
            <a:spLocks noChangeArrowheads="1"/>
          </p:cNvSpPr>
          <p:nvPr userDrawn="1"/>
        </p:nvSpPr>
        <p:spPr bwMode="auto">
          <a:xfrm rot="10800000">
            <a:off x="3840165" y="981079"/>
            <a:ext cx="5303837" cy="792163"/>
          </a:xfrm>
          <a:prstGeom prst="homePlate">
            <a:avLst>
              <a:gd name="adj" fmla="val 21543"/>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92196" name="AutoShape 2"/>
          <p:cNvSpPr>
            <a:spLocks noChangeArrowheads="1"/>
          </p:cNvSpPr>
          <p:nvPr userDrawn="1"/>
        </p:nvSpPr>
        <p:spPr bwMode="auto">
          <a:xfrm flipH="1">
            <a:off x="8423277" y="6137279"/>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5125" name="Rectangle 3"/>
          <p:cNvSpPr>
            <a:spLocks noGrp="1" noChangeArrowheads="1"/>
          </p:cNvSpPr>
          <p:nvPr>
            <p:ph type="body" idx="1"/>
          </p:nvPr>
        </p:nvSpPr>
        <p:spPr bwMode="auto">
          <a:xfrm>
            <a:off x="323852" y="1557338"/>
            <a:ext cx="84248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189"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377"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566"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754"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891" indent="-342891" algn="l" rtl="0" eaLnBrk="0" fontAlgn="base" hangingPunct="0">
        <a:spcBef>
          <a:spcPct val="20000"/>
        </a:spcBef>
        <a:spcAft>
          <a:spcPct val="0"/>
        </a:spcAft>
        <a:defRPr sz="2800" kern="1200">
          <a:solidFill>
            <a:schemeClr val="tx1"/>
          </a:solidFill>
          <a:latin typeface="+mn-lt"/>
          <a:ea typeface="+mn-ea"/>
          <a:cs typeface="+mn-cs"/>
        </a:defRPr>
      </a:lvl1pPr>
      <a:lvl2pPr marL="742932" indent="-285744" algn="l" rtl="0" eaLnBrk="0" fontAlgn="base" hangingPunct="0">
        <a:spcBef>
          <a:spcPct val="20000"/>
        </a:spcBef>
        <a:spcAft>
          <a:spcPct val="0"/>
        </a:spcAft>
        <a:defRPr sz="2400" kern="1200">
          <a:solidFill>
            <a:schemeClr val="tx1"/>
          </a:solidFill>
          <a:latin typeface="+mn-lt"/>
          <a:ea typeface="+mn-ea"/>
          <a:cs typeface="+mn-cs"/>
        </a:defRPr>
      </a:lvl2pPr>
      <a:lvl3pPr marL="1142971" indent="-228594" algn="l" rtl="0" eaLnBrk="0" fontAlgn="base" hangingPunct="0">
        <a:spcBef>
          <a:spcPct val="20000"/>
        </a:spcBef>
        <a:spcAft>
          <a:spcPct val="0"/>
        </a:spcAft>
        <a:defRPr sz="2000" kern="1200">
          <a:solidFill>
            <a:schemeClr val="tx1"/>
          </a:solidFill>
          <a:latin typeface="+mn-lt"/>
          <a:ea typeface="+mn-ea"/>
          <a:cs typeface="+mn-cs"/>
        </a:defRPr>
      </a:lvl3pPr>
      <a:lvl4pPr marL="1600160" indent="-228594" algn="l" rtl="0" eaLnBrk="0" fontAlgn="base" hangingPunct="0">
        <a:spcBef>
          <a:spcPct val="20000"/>
        </a:spcBef>
        <a:spcAft>
          <a:spcPct val="0"/>
        </a:spcAft>
        <a:defRPr kern="1200">
          <a:solidFill>
            <a:schemeClr val="tx1"/>
          </a:solidFill>
          <a:latin typeface="+mn-lt"/>
          <a:ea typeface="+mn-ea"/>
          <a:cs typeface="+mn-cs"/>
        </a:defRPr>
      </a:lvl4pPr>
      <a:lvl5pPr marL="2057349" indent="-228594" algn="l" rtl="0" eaLnBrk="0" fontAlgn="base" hangingPunct="0">
        <a:spcBef>
          <a:spcPct val="20000"/>
        </a:spcBef>
        <a:spcAft>
          <a:spcPct val="0"/>
        </a:spcAft>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00.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emf"/><Relationship Id="rId1" Type="http://schemas.openxmlformats.org/officeDocument/2006/relationships/slideLayout" Target="../slideLayouts/slideLayout26.xml"/><Relationship Id="rId4" Type="http://schemas.openxmlformats.org/officeDocument/2006/relationships/image" Target="../media/image103.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6.xml"/><Relationship Id="rId1" Type="http://schemas.openxmlformats.org/officeDocument/2006/relationships/vmlDrawing" Target="../drawings/vmlDrawing2.vml"/><Relationship Id="rId4" Type="http://schemas.openxmlformats.org/officeDocument/2006/relationships/image" Target="../media/image104.wmf"/></Relationships>
</file>

<file path=ppt/slides/_rels/slide1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tags" Target="../tags/tag35.xml"/><Relationship Id="rId26" Type="http://schemas.openxmlformats.org/officeDocument/2006/relationships/tags" Target="../tags/tag43.xml"/><Relationship Id="rId3" Type="http://schemas.openxmlformats.org/officeDocument/2006/relationships/tags" Target="../tags/tag20.xml"/><Relationship Id="rId21" Type="http://schemas.openxmlformats.org/officeDocument/2006/relationships/tags" Target="../tags/tag38.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5" Type="http://schemas.openxmlformats.org/officeDocument/2006/relationships/tags" Target="../tags/tag42.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tags" Target="../tags/tag37.xml"/><Relationship Id="rId29" Type="http://schemas.openxmlformats.org/officeDocument/2006/relationships/image" Target="../media/image49.tmp"/><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tags" Target="../tags/tag41.xml"/><Relationship Id="rId5" Type="http://schemas.openxmlformats.org/officeDocument/2006/relationships/tags" Target="../tags/tag22.xml"/><Relationship Id="rId15" Type="http://schemas.openxmlformats.org/officeDocument/2006/relationships/tags" Target="../tags/tag32.xml"/><Relationship Id="rId23" Type="http://schemas.openxmlformats.org/officeDocument/2006/relationships/tags" Target="../tags/tag40.xml"/><Relationship Id="rId28" Type="http://schemas.openxmlformats.org/officeDocument/2006/relationships/slideLayout" Target="../slideLayouts/slideLayout31.xml"/><Relationship Id="rId10" Type="http://schemas.openxmlformats.org/officeDocument/2006/relationships/tags" Target="../tags/tag27.xml"/><Relationship Id="rId19" Type="http://schemas.openxmlformats.org/officeDocument/2006/relationships/tags" Target="../tags/tag36.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tags" Target="../tags/tag39.xml"/><Relationship Id="rId27" Type="http://schemas.openxmlformats.org/officeDocument/2006/relationships/tags" Target="../tags/tag4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6.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8.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49.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0.gif"/></Relationships>
</file>

<file path=ppt/slides/_rels/slide2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wenku.baidu.com/view/3c42ad14cc7931b765ce1545.html"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hyperlink" Target="https://www.coursera.org/course/algs4partI" TargetMode="External"/><Relationship Id="rId2" Type="http://schemas.openxmlformats.org/officeDocument/2006/relationships/hyperlink" Target="http://www.xuetangx.com/courses/course-v1:TsinghuaX+30240184+sp/about" TargetMode="Externa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hyperlink" Target="http://visualgo.ne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4.xml"/><Relationship Id="rId7"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82.png"/><Relationship Id="rId5" Type="http://schemas.openxmlformats.org/officeDocument/2006/relationships/image" Target="../media/image79.png"/><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81.png"/></Relationships>
</file>

<file path=ppt/slides/_rels/slide38.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emf"/><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audio" Target="../media/audio1.wav"/><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9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6.xml"/><Relationship Id="rId4" Type="http://schemas.openxmlformats.org/officeDocument/2006/relationships/image" Target="../media/image9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gif"/><Relationship Id="rId5" Type="http://schemas.openxmlformats.org/officeDocument/2006/relationships/image" Target="../media/image1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txBox="1">
            <a:spLocks noGrp="1" noChangeArrowheads="1"/>
          </p:cNvSpPr>
          <p:nvPr/>
        </p:nvSpPr>
        <p:spPr bwMode="auto">
          <a:xfrm>
            <a:off x="7019925" y="6454776"/>
            <a:ext cx="2133600" cy="28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5161CC6C-DF6A-4204-814A-0B8E403EA44D}"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2291" name="Rectangle 12"/>
          <p:cNvSpPr>
            <a:spLocks noChangeArrowheads="1"/>
          </p:cNvSpPr>
          <p:nvPr/>
        </p:nvSpPr>
        <p:spPr bwMode="auto">
          <a:xfrm>
            <a:off x="0" y="0"/>
            <a:ext cx="9144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292" name="Rectangle 4"/>
          <p:cNvSpPr>
            <a:spLocks noGrp="1" noChangeArrowheads="1"/>
          </p:cNvSpPr>
          <p:nvPr>
            <p:ph type="ctrTitle" idx="4294967295"/>
          </p:nvPr>
        </p:nvSpPr>
        <p:spPr>
          <a:xfrm>
            <a:off x="827088" y="2276477"/>
            <a:ext cx="7772400" cy="1470025"/>
          </a:xfrm>
        </p:spPr>
        <p:txBody>
          <a:bodyPr/>
          <a:lstStyle/>
          <a:p>
            <a:pPr eaLnBrk="1" hangingPunct="1"/>
            <a:r>
              <a:rPr lang="zh-CN" altLang="en-US" sz="6900" b="1">
                <a:solidFill>
                  <a:srgbClr val="C62400"/>
                </a:solidFill>
              </a:rPr>
              <a:t>      数 据 结 构</a:t>
            </a:r>
          </a:p>
        </p:txBody>
      </p:sp>
      <p:sp>
        <p:nvSpPr>
          <p:cNvPr id="12293" name="Text Box 7"/>
          <p:cNvSpPr txBox="1">
            <a:spLocks noChangeArrowheads="1"/>
          </p:cNvSpPr>
          <p:nvPr/>
        </p:nvSpPr>
        <p:spPr bwMode="auto">
          <a:xfrm>
            <a:off x="250827" y="4292602"/>
            <a:ext cx="8642351" cy="223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smtClean="0">
                <a:latin typeface="华文仿宋" panose="02010600040101010101" pitchFamily="2" charset="-122"/>
                <a:ea typeface="华文仿宋" panose="02010600040101010101" pitchFamily="2" charset="-122"/>
              </a:rPr>
              <a:t>2020</a:t>
            </a:r>
            <a:r>
              <a:rPr lang="zh-CN" altLang="en-US" sz="2800" dirty="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pic>
        <p:nvPicPr>
          <p:cNvPr id="1229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4" y="1"/>
            <a:ext cx="91535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smtClean="0"/>
              <a:t>Q0</a:t>
            </a:r>
            <a:r>
              <a:rPr lang="zh-CN" altLang="en-US" smtClean="0"/>
              <a:t>：为什么要学习编程</a:t>
            </a:r>
          </a:p>
        </p:txBody>
      </p:sp>
      <p:pic>
        <p:nvPicPr>
          <p:cNvPr id="23555"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2590" y="3349626"/>
            <a:ext cx="1998663" cy="1303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文本框 4"/>
          <p:cNvSpPr txBox="1">
            <a:spLocks noChangeArrowheads="1"/>
          </p:cNvSpPr>
          <p:nvPr/>
        </p:nvSpPr>
        <p:spPr bwMode="auto">
          <a:xfrm>
            <a:off x="2328867" y="3810002"/>
            <a:ext cx="43211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a:t>编程应当与</a:t>
            </a:r>
            <a:r>
              <a:rPr lang="en-US" altLang="zh-CN" sz="1600"/>
              <a:t>ABC</a:t>
            </a:r>
            <a:r>
              <a:rPr lang="zh-CN" altLang="en-US" sz="1600"/>
              <a:t>字母表和颜色同时得到教学</a:t>
            </a:r>
            <a:endParaRPr lang="zh-CN" altLang="en-US" sz="1600" b="0">
              <a:latin typeface="Arial" panose="020B0604020202020204" pitchFamily="34" charset="0"/>
              <a:ea typeface="微软雅黑" panose="020B0503020204020204" pitchFamily="34" charset="-122"/>
              <a:cs typeface="Arial" panose="020B0604020202020204" pitchFamily="34" charset="0"/>
            </a:endParaRPr>
          </a:p>
        </p:txBody>
      </p:sp>
      <p:pic>
        <p:nvPicPr>
          <p:cNvPr id="23557"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978" y="4986339"/>
            <a:ext cx="1484313" cy="165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文本框 6"/>
          <p:cNvSpPr txBox="1">
            <a:spLocks noChangeArrowheads="1"/>
          </p:cNvSpPr>
          <p:nvPr/>
        </p:nvSpPr>
        <p:spPr bwMode="auto">
          <a:xfrm>
            <a:off x="2336803" y="5099051"/>
            <a:ext cx="60483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dirty="0"/>
              <a:t>人工智能将快速爆发，</a:t>
            </a:r>
            <a:r>
              <a:rPr lang="en-US" altLang="zh-CN" sz="1600" dirty="0"/>
              <a:t>10</a:t>
            </a:r>
            <a:r>
              <a:rPr lang="zh-CN" altLang="en-US" sz="1600" dirty="0"/>
              <a:t>年后，</a:t>
            </a:r>
            <a:r>
              <a:rPr lang="en-US" altLang="zh-CN" sz="1600" dirty="0"/>
              <a:t>50%</a:t>
            </a:r>
            <a:r>
              <a:rPr lang="zh-CN" altLang="en-US" sz="1600" dirty="0"/>
              <a:t>的人类工作将被人工智能取代。而</a:t>
            </a:r>
            <a:r>
              <a:rPr lang="zh-CN" altLang="en-US" sz="1600" dirty="0">
                <a:solidFill>
                  <a:srgbClr val="0000CC"/>
                </a:solidFill>
              </a:rPr>
              <a:t>编程是人工智能实现的核心和基础，也是未来社会必备的能力</a:t>
            </a:r>
            <a:r>
              <a:rPr lang="zh-CN" altLang="en-US" sz="1600" dirty="0"/>
              <a:t>。拥有编程思维会有益于孩子的成长，而且变成已经进入中高考，在孩子的择校竞争力上发挥巨大作用！不仅如此，孩子还能在学习编程的同时练习英语，增强国际竞争力，拥有国际化视野。</a:t>
            </a:r>
            <a:endParaRPr lang="zh-CN" altLang="en-US" sz="1600" b="0" dirty="0">
              <a:latin typeface="Arial" panose="020B0604020202020204" pitchFamily="34" charset="0"/>
              <a:ea typeface="微软雅黑" panose="020B0503020204020204" pitchFamily="34" charset="-122"/>
              <a:cs typeface="Arial" panose="020B0604020202020204" pitchFamily="34" charset="0"/>
            </a:endParaRPr>
          </a:p>
        </p:txBody>
      </p:sp>
      <p:pic>
        <p:nvPicPr>
          <p:cNvPr id="23559"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4466" y="1169990"/>
            <a:ext cx="180022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71690" y="1173165"/>
            <a:ext cx="1779587"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图片 1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71928" y="1173165"/>
            <a:ext cx="1679575"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图片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34050" y="1173165"/>
            <a:ext cx="1862139"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图片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96203" y="931865"/>
            <a:ext cx="1268413"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9" y="1196977"/>
            <a:ext cx="8640763"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内容占位符 2"/>
          <p:cNvSpPr>
            <a:spLocks noGrp="1"/>
          </p:cNvSpPr>
          <p:nvPr>
            <p:ph idx="1"/>
          </p:nvPr>
        </p:nvSpPr>
        <p:spPr>
          <a:xfrm>
            <a:off x="827088" y="1700213"/>
            <a:ext cx="7772400" cy="4114800"/>
          </a:xfrm>
        </p:spPr>
        <p:txBody>
          <a:bodyPr/>
          <a:lstStyle/>
          <a:p>
            <a:r>
              <a:rPr lang="zh-CN" altLang="en-US" smtClean="0">
                <a:solidFill>
                  <a:srgbClr val="FF0000"/>
                </a:solidFill>
                <a:latin typeface="楷体_GB2312" pitchFamily="49" charset="-122"/>
              </a:rPr>
              <a:t>时间复杂度 </a:t>
            </a:r>
            <a:r>
              <a:rPr kumimoji="1" lang="en-US" altLang="zh-CN"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(Time Complexity)</a:t>
            </a:r>
            <a:endParaRPr lang="en-US" altLang="zh-CN" smtClean="0">
              <a:solidFill>
                <a:srgbClr val="FF0000"/>
              </a:solidFill>
              <a:latin typeface="楷体_GB2312" pitchFamily="49" charset="-122"/>
            </a:endParaRPr>
          </a:p>
          <a:p>
            <a:endParaRPr lang="en-US" altLang="zh-CN" smtClean="0">
              <a:solidFill>
                <a:srgbClr val="FF0000"/>
              </a:solidFill>
              <a:latin typeface="楷体_GB2312" pitchFamily="49" charset="-122"/>
            </a:endParaRPr>
          </a:p>
          <a:p>
            <a:r>
              <a:rPr lang="zh-CN" altLang="en-US" smtClean="0">
                <a:solidFill>
                  <a:srgbClr val="FF0000"/>
                </a:solidFill>
                <a:latin typeface="楷体_GB2312" pitchFamily="49" charset="-122"/>
              </a:rPr>
              <a:t>空间复杂度 </a:t>
            </a:r>
            <a:r>
              <a:rPr kumimoji="1" lang="en-US" altLang="zh-CN" smtClean="0">
                <a:solidFill>
                  <a:srgbClr val="0000CC"/>
                </a:solidFill>
                <a:latin typeface="Times New Roman" panose="02020603050405020304" pitchFamily="18" charset="0"/>
                <a:ea typeface="黑体" panose="02010609060101010101" pitchFamily="49" charset="-122"/>
              </a:rPr>
              <a:t>(Space Complexity)</a:t>
            </a:r>
            <a:endParaRPr lang="zh-CN" altLang="en-US" smtClean="0"/>
          </a:p>
        </p:txBody>
      </p:sp>
      <p:sp>
        <p:nvSpPr>
          <p:cNvPr id="4" name="Text Box 3"/>
          <p:cNvSpPr txBox="1">
            <a:spLocks noChangeArrowheads="1"/>
          </p:cNvSpPr>
          <p:nvPr/>
        </p:nvSpPr>
        <p:spPr bwMode="auto">
          <a:xfrm>
            <a:off x="238129" y="304803"/>
            <a:ext cx="5802313" cy="668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3600">
                <a:solidFill>
                  <a:srgbClr val="0000CC"/>
                </a:solidFill>
                <a:effectLst>
                  <a:outerShdw blurRad="38100" dist="38100" dir="2700000" algn="tl">
                    <a:srgbClr val="C0C0C0"/>
                  </a:outerShdw>
                </a:effectLst>
                <a:latin typeface="黑体" panose="02010609060101010101" pitchFamily="49" charset="-122"/>
              </a:rPr>
              <a:t>算法的事前分析  </a:t>
            </a:r>
            <a:r>
              <a:rPr lang="zh-CN" altLang="en-US" sz="3200">
                <a:solidFill>
                  <a:srgbClr val="FF0000"/>
                </a:solidFill>
                <a:latin typeface="Times New Roman" panose="02020603050405020304" pitchFamily="18" charset="0"/>
                <a:ea typeface="宋体" panose="02010600030101010101" pitchFamily="2" charset="-122"/>
              </a:rPr>
              <a:t>    </a:t>
            </a:r>
          </a:p>
        </p:txBody>
      </p:sp>
      <p:sp>
        <p:nvSpPr>
          <p:cNvPr id="124932" name="Oval 7"/>
          <p:cNvSpPr>
            <a:spLocks noChangeArrowheads="1"/>
          </p:cNvSpPr>
          <p:nvPr/>
        </p:nvSpPr>
        <p:spPr bwMode="auto">
          <a:xfrm>
            <a:off x="7308850"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4933"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4934" name="Oval 4"/>
          <p:cNvSpPr>
            <a:spLocks noChangeArrowheads="1"/>
          </p:cNvSpPr>
          <p:nvPr/>
        </p:nvSpPr>
        <p:spPr bwMode="auto">
          <a:xfrm>
            <a:off x="7885117"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a:xfrm>
            <a:off x="215902" y="115890"/>
            <a:ext cx="3348039" cy="793751"/>
          </a:xfrm>
        </p:spPr>
        <p:txBody>
          <a:bodyPr/>
          <a:lstStyle/>
          <a:p>
            <a:pPr eaLnBrk="1" hangingPunct="1">
              <a:defRPr/>
            </a:pPr>
            <a:r>
              <a:rPr kumimoji="1" lang="zh-CN" altLang="en-US" sz="3600" dirty="0">
                <a:solidFill>
                  <a:srgbClr val="0000CC"/>
                </a:solidFill>
                <a:latin typeface="黑体" panose="02010609060101010101" pitchFamily="49" charset="-122"/>
                <a:ea typeface="黑体" panose="02010609060101010101" pitchFamily="49" charset="-122"/>
                <a:cs typeface="+mn-cs"/>
              </a:rPr>
              <a:t>时间复杂度</a:t>
            </a:r>
            <a:endParaRPr kumimoji="1" lang="zh-CN" altLang="en-US"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5955" name="Oval 7"/>
          <p:cNvSpPr>
            <a:spLocks noChangeArrowheads="1"/>
          </p:cNvSpPr>
          <p:nvPr/>
        </p:nvSpPr>
        <p:spPr bwMode="auto">
          <a:xfrm>
            <a:off x="7308850"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5956"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5957" name="Oval 4"/>
          <p:cNvSpPr>
            <a:spLocks noChangeArrowheads="1"/>
          </p:cNvSpPr>
          <p:nvPr/>
        </p:nvSpPr>
        <p:spPr bwMode="auto">
          <a:xfrm>
            <a:off x="7885117"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5958" name="Text Box 8"/>
          <p:cNvSpPr txBox="1">
            <a:spLocks noChangeArrowheads="1"/>
          </p:cNvSpPr>
          <p:nvPr/>
        </p:nvSpPr>
        <p:spPr bwMode="auto">
          <a:xfrm>
            <a:off x="900114" y="1296989"/>
            <a:ext cx="57594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800">
                <a:latin typeface="Times New Roman" panose="02020603050405020304" pitchFamily="18" charset="0"/>
                <a:ea typeface="黑体" panose="02010609060101010101" pitchFamily="49" charset="-122"/>
              </a:rPr>
              <a:t>和算法执行时间相关的因素：</a:t>
            </a:r>
          </a:p>
        </p:txBody>
      </p:sp>
      <p:sp>
        <p:nvSpPr>
          <p:cNvPr id="125959" name="Text Box 9"/>
          <p:cNvSpPr txBox="1">
            <a:spLocks noChangeArrowheads="1"/>
          </p:cNvSpPr>
          <p:nvPr/>
        </p:nvSpPr>
        <p:spPr bwMode="auto">
          <a:xfrm>
            <a:off x="1042990" y="1844677"/>
            <a:ext cx="280035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算法选用的</a:t>
            </a:r>
            <a:r>
              <a:rPr lang="zh-CN" altLang="en-US" sz="2600">
                <a:solidFill>
                  <a:srgbClr val="FF0000"/>
                </a:solidFill>
                <a:latin typeface="楷体_GB2312" pitchFamily="49" charset="-122"/>
              </a:rPr>
              <a:t>策略</a:t>
            </a:r>
            <a:endParaRPr lang="zh-CN" altLang="en-US" sz="2600">
              <a:latin typeface="楷体_GB2312" pitchFamily="49" charset="-122"/>
            </a:endParaRPr>
          </a:p>
        </p:txBody>
      </p:sp>
      <p:sp>
        <p:nvSpPr>
          <p:cNvPr id="125960" name="Text Box 10"/>
          <p:cNvSpPr txBox="1">
            <a:spLocks noChangeArrowheads="1"/>
          </p:cNvSpPr>
          <p:nvPr/>
        </p:nvSpPr>
        <p:spPr bwMode="auto">
          <a:xfrm>
            <a:off x="1057276" y="2352677"/>
            <a:ext cx="264953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solidFill>
                  <a:srgbClr val="FF0000"/>
                </a:solidFill>
                <a:latin typeface="楷体_GB2312" pitchFamily="49" charset="-122"/>
              </a:rPr>
              <a:t> </a:t>
            </a:r>
            <a:r>
              <a:rPr lang="zh-CN" altLang="en-US" sz="2600">
                <a:solidFill>
                  <a:srgbClr val="FF0000"/>
                </a:solidFill>
                <a:latin typeface="楷体_GB2312" pitchFamily="49" charset="-122"/>
              </a:rPr>
              <a:t>问题的规模</a:t>
            </a:r>
            <a:endParaRPr lang="zh-CN" altLang="en-US" sz="2600">
              <a:latin typeface="楷体_GB2312" pitchFamily="49" charset="-122"/>
            </a:endParaRPr>
          </a:p>
        </p:txBody>
      </p:sp>
      <p:sp>
        <p:nvSpPr>
          <p:cNvPr id="125961" name="Text Box 11"/>
          <p:cNvSpPr txBox="1">
            <a:spLocks noChangeArrowheads="1"/>
          </p:cNvSpPr>
          <p:nvPr/>
        </p:nvSpPr>
        <p:spPr bwMode="auto">
          <a:xfrm>
            <a:off x="1050928" y="2855915"/>
            <a:ext cx="330517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编程所用的语言</a:t>
            </a:r>
          </a:p>
        </p:txBody>
      </p:sp>
      <p:sp>
        <p:nvSpPr>
          <p:cNvPr id="125962" name="Text Box 12"/>
          <p:cNvSpPr txBox="1">
            <a:spLocks noChangeArrowheads="1"/>
          </p:cNvSpPr>
          <p:nvPr/>
        </p:nvSpPr>
        <p:spPr bwMode="auto">
          <a:xfrm>
            <a:off x="1057279" y="3360740"/>
            <a:ext cx="466566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编译产生的机器代码的质量</a:t>
            </a:r>
          </a:p>
        </p:txBody>
      </p:sp>
      <p:sp>
        <p:nvSpPr>
          <p:cNvPr id="125963" name="Text Box 13"/>
          <p:cNvSpPr txBox="1">
            <a:spLocks noChangeArrowheads="1"/>
          </p:cNvSpPr>
          <p:nvPr/>
        </p:nvSpPr>
        <p:spPr bwMode="auto">
          <a:xfrm>
            <a:off x="1054102" y="3863977"/>
            <a:ext cx="423703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机器执行指令的速度</a:t>
            </a:r>
            <a:endParaRPr lang="zh-CN" altLang="en-US" sz="2600">
              <a:latin typeface="Times New Roman" panose="02020603050405020304" pitchFamily="18" charset="0"/>
              <a:ea typeface="宋体" panose="02010600030101010101" pitchFamily="2" charset="-122"/>
            </a:endParaRPr>
          </a:p>
        </p:txBody>
      </p:sp>
      <p:sp>
        <p:nvSpPr>
          <p:cNvPr id="58382" name="Text Box 14"/>
          <p:cNvSpPr txBox="1">
            <a:spLocks noChangeArrowheads="1"/>
          </p:cNvSpPr>
          <p:nvPr/>
        </p:nvSpPr>
        <p:spPr bwMode="auto">
          <a:xfrm>
            <a:off x="611189" y="4605339"/>
            <a:ext cx="8064500" cy="1352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05000"/>
              </a:lnSpc>
              <a:spcBef>
                <a:spcPct val="0"/>
              </a:spcBef>
              <a:buClrTx/>
              <a:buSzTx/>
              <a:buFontTx/>
              <a:buNone/>
            </a:pPr>
            <a:r>
              <a:rPr lang="zh-CN" altLang="en-US" sz="2600" b="0">
                <a:latin typeface="Times New Roman" panose="02020603050405020304" pitchFamily="18" charset="0"/>
              </a:rPr>
              <a:t>        </a:t>
            </a:r>
            <a:r>
              <a:rPr lang="zh-CN" altLang="en-US" sz="2600">
                <a:latin typeface="Times New Roman" panose="02020603050405020304" pitchFamily="18" charset="0"/>
              </a:rPr>
              <a:t>显然，若不考虑机器硬、软件因素，可以认为一个特定</a:t>
            </a:r>
            <a:r>
              <a:rPr lang="zh-CN" altLang="en-US" sz="2600">
                <a:solidFill>
                  <a:srgbClr val="0000CC"/>
                </a:solidFill>
                <a:latin typeface="Times New Roman" panose="02020603050405020304" pitchFamily="18" charset="0"/>
              </a:rPr>
              <a:t>算法的“运行工作量”</a:t>
            </a:r>
            <a:r>
              <a:rPr lang="zh-CN" altLang="en-US" sz="2600">
                <a:latin typeface="Times New Roman" panose="02020603050405020304" pitchFamily="18" charset="0"/>
              </a:rPr>
              <a:t>的大小，只依赖于问题的规模，即它是</a:t>
            </a:r>
            <a:r>
              <a:rPr lang="zh-CN" altLang="en-US" sz="2600">
                <a:solidFill>
                  <a:srgbClr val="0000CC"/>
                </a:solidFill>
                <a:latin typeface="Times New Roman" panose="02020603050405020304" pitchFamily="18" charset="0"/>
                <a:ea typeface="黑体" panose="02010609060101010101" pitchFamily="49" charset="-122"/>
              </a:rPr>
              <a:t>问题规模的函数</a:t>
            </a:r>
            <a:r>
              <a:rPr lang="zh-CN" altLang="en-US" sz="2600">
                <a:latin typeface="Times New Roman" panose="02020603050405020304"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58382"/>
                                        </p:tgtEl>
                                        <p:attrNameLst>
                                          <p:attrName>style.visibility</p:attrName>
                                        </p:attrNameLst>
                                      </p:cBhvr>
                                      <p:to>
                                        <p:strVal val="visible"/>
                                      </p:to>
                                    </p:set>
                                    <p:anim calcmode="lin" valueType="num">
                                      <p:cBhvr>
                                        <p:cTn id="7" dur="500" fill="hold"/>
                                        <p:tgtEl>
                                          <p:spTgt spid="58382"/>
                                        </p:tgtEl>
                                        <p:attrNameLst>
                                          <p:attrName>ppt_w</p:attrName>
                                        </p:attrNameLst>
                                      </p:cBhvr>
                                      <p:tavLst>
                                        <p:tav tm="0">
                                          <p:val>
                                            <p:fltVal val="0"/>
                                          </p:val>
                                        </p:tav>
                                        <p:tav tm="100000">
                                          <p:val>
                                            <p:strVal val="#ppt_w"/>
                                          </p:val>
                                        </p:tav>
                                      </p:tavLst>
                                    </p:anim>
                                    <p:anim calcmode="lin" valueType="num">
                                      <p:cBhvr>
                                        <p:cTn id="8" dur="500" fill="hold"/>
                                        <p:tgtEl>
                                          <p:spTgt spid="58382"/>
                                        </p:tgtEl>
                                        <p:attrNameLst>
                                          <p:attrName>ppt_h</p:attrName>
                                        </p:attrNameLst>
                                      </p:cBhvr>
                                      <p:tavLst>
                                        <p:tav tm="0">
                                          <p:val>
                                            <p:fltVal val="0"/>
                                          </p:val>
                                        </p:tav>
                                        <p:tav tm="100000">
                                          <p:val>
                                            <p:strVal val="#ppt_h"/>
                                          </p:val>
                                        </p:tav>
                                      </p:tavLst>
                                    </p:anim>
                                    <p:anim calcmode="lin" valueType="num">
                                      <p:cBhvr>
                                        <p:cTn id="9" dur="500" fill="hold"/>
                                        <p:tgtEl>
                                          <p:spTgt spid="58382"/>
                                        </p:tgtEl>
                                        <p:attrNameLst>
                                          <p:attrName>ppt_x</p:attrName>
                                        </p:attrNameLst>
                                      </p:cBhvr>
                                      <p:tavLst>
                                        <p:tav tm="0">
                                          <p:val>
                                            <p:fltVal val="0.5"/>
                                          </p:val>
                                        </p:tav>
                                        <p:tav tm="100000">
                                          <p:val>
                                            <p:strVal val="#ppt_x"/>
                                          </p:val>
                                        </p:tav>
                                      </p:tavLst>
                                    </p:anim>
                                    <p:anim calcmode="lin" valueType="num">
                                      <p:cBhvr>
                                        <p:cTn id="10" dur="500" fill="hold"/>
                                        <p:tgtEl>
                                          <p:spTgt spid="5838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2"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951" y="333379"/>
            <a:ext cx="7793039" cy="638175"/>
          </a:xfrm>
        </p:spPr>
        <p:txBody>
          <a:bodyPr/>
          <a:lstStyle/>
          <a:p>
            <a:pPr>
              <a:defRPr/>
            </a:pPr>
            <a:r>
              <a:rPr lang="zh-CN" altLang="en-US" sz="3600" dirty="0">
                <a:solidFill>
                  <a:srgbClr val="0000CC"/>
                </a:solidFill>
              </a:rPr>
              <a:t>问题的规模</a:t>
            </a:r>
          </a:p>
        </p:txBody>
      </p:sp>
      <p:sp>
        <p:nvSpPr>
          <p:cNvPr id="3" name="内容占位符 2"/>
          <p:cNvSpPr>
            <a:spLocks noGrp="1"/>
          </p:cNvSpPr>
          <p:nvPr>
            <p:ph idx="1"/>
          </p:nvPr>
        </p:nvSpPr>
        <p:spPr>
          <a:xfrm>
            <a:off x="323851" y="1192217"/>
            <a:ext cx="8229600" cy="4681537"/>
          </a:xfrm>
        </p:spPr>
        <p:txBody>
          <a:bodyPr/>
          <a:lstStyle/>
          <a:p>
            <a:pPr marL="0" indent="0">
              <a:buNone/>
              <a:defRPr/>
            </a:pPr>
            <a:r>
              <a:rPr lang="zh-CN" altLang="en-US" sz="2400" dirty="0"/>
              <a:t>例如，	“求</a:t>
            </a:r>
            <a:r>
              <a:rPr lang="en-US" altLang="zh-CN" sz="2400" dirty="0"/>
              <a:t>1</a:t>
            </a:r>
            <a:r>
              <a:rPr lang="zh-CN" altLang="en-US" sz="2400" dirty="0"/>
              <a:t>到</a:t>
            </a:r>
            <a:r>
              <a:rPr lang="en-US" altLang="zh-CN" sz="2400" dirty="0"/>
              <a:t>100</a:t>
            </a:r>
            <a:r>
              <a:rPr lang="zh-CN" altLang="en-US" sz="2400" dirty="0"/>
              <a:t>的所有素数之和”</a:t>
            </a:r>
          </a:p>
          <a:p>
            <a:pPr marL="0" indent="0">
              <a:buNone/>
              <a:defRPr/>
            </a:pPr>
            <a:r>
              <a:rPr lang="zh-CN" altLang="en-US" sz="2400" dirty="0"/>
              <a:t>				与</a:t>
            </a:r>
          </a:p>
          <a:p>
            <a:pPr marL="0" indent="0">
              <a:buNone/>
              <a:defRPr/>
            </a:pPr>
            <a:r>
              <a:rPr lang="en-US" altLang="zh-CN" sz="2400" dirty="0"/>
              <a:t>		</a:t>
            </a:r>
            <a:r>
              <a:rPr lang="zh-CN" altLang="en-US" sz="2400" dirty="0"/>
              <a:t>“求</a:t>
            </a:r>
            <a:r>
              <a:rPr lang="en-US" altLang="zh-CN" sz="2400" dirty="0"/>
              <a:t>1</a:t>
            </a:r>
            <a:r>
              <a:rPr lang="zh-CN" altLang="en-US" sz="2400" dirty="0"/>
              <a:t>到</a:t>
            </a:r>
            <a:r>
              <a:rPr lang="en-US" altLang="zh-CN" sz="2400" dirty="0"/>
              <a:t>1000</a:t>
            </a:r>
            <a:r>
              <a:rPr lang="zh-CN" altLang="en-US" sz="2400" dirty="0"/>
              <a:t>的所有素数之和”</a:t>
            </a:r>
          </a:p>
          <a:p>
            <a:pPr marL="0" indent="0">
              <a:buNone/>
              <a:defRPr/>
            </a:pPr>
            <a:r>
              <a:rPr lang="zh-CN" altLang="en-US" sz="2400" dirty="0"/>
              <a:t>是</a:t>
            </a:r>
            <a:r>
              <a:rPr lang="zh-CN" altLang="en-US" sz="2400" dirty="0">
                <a:solidFill>
                  <a:srgbClr val="0000FF"/>
                </a:solidFill>
              </a:rPr>
              <a:t>同一类型的问题，但问题的规模不同</a:t>
            </a:r>
            <a:r>
              <a:rPr lang="zh-CN" altLang="en-US" sz="2400" dirty="0"/>
              <a:t>。</a:t>
            </a:r>
          </a:p>
          <a:p>
            <a:pPr>
              <a:defRPr/>
            </a:pPr>
            <a:r>
              <a:rPr lang="zh-CN" altLang="en-US" sz="2400" dirty="0"/>
              <a:t>设</a:t>
            </a:r>
            <a:r>
              <a:rPr lang="en-US" altLang="zh-CN" sz="2400" dirty="0"/>
              <a:t>n</a:t>
            </a:r>
            <a:r>
              <a:rPr lang="zh-CN" altLang="en-US" sz="2400" dirty="0"/>
              <a:t>表示问题的规模（或算法的输入量），则该类问题可抽象地表示为：</a:t>
            </a:r>
          </a:p>
          <a:p>
            <a:pPr marL="0" indent="0">
              <a:buNone/>
              <a:defRPr/>
            </a:pPr>
            <a:r>
              <a:rPr lang="en-US" altLang="zh-CN" sz="2400" dirty="0"/>
              <a:t>		</a:t>
            </a:r>
            <a:r>
              <a:rPr lang="zh-CN" altLang="en-US" sz="2400" dirty="0"/>
              <a:t>“求</a:t>
            </a:r>
            <a:r>
              <a:rPr lang="en-US" altLang="zh-CN" sz="2400" dirty="0"/>
              <a:t>1</a:t>
            </a:r>
            <a:r>
              <a:rPr lang="zh-CN" altLang="en-US" sz="2400" dirty="0"/>
              <a:t>到</a:t>
            </a:r>
            <a:r>
              <a:rPr lang="en-US" altLang="zh-CN" sz="2400" dirty="0"/>
              <a:t>n</a:t>
            </a:r>
            <a:r>
              <a:rPr lang="zh-CN" altLang="en-US" sz="2400" dirty="0"/>
              <a:t>的所有素数之和”。</a:t>
            </a:r>
          </a:p>
          <a:p>
            <a:pPr>
              <a:defRPr/>
            </a:pPr>
            <a:r>
              <a:rPr lang="zh-CN" altLang="en-US" sz="2400" dirty="0"/>
              <a:t>解决同样类型的问题有多种算法，我们需要一种方法来对不同的算法来进行比较。</a:t>
            </a:r>
          </a:p>
          <a:p>
            <a:pPr>
              <a:defRPr/>
            </a:pPr>
            <a:endParaRPr lang="zh-CN" altLang="en-US" dirty="0">
              <a:cs typeface="+mn-cs"/>
            </a:endParaRPr>
          </a:p>
        </p:txBody>
      </p:sp>
      <p:pic>
        <p:nvPicPr>
          <p:cNvPr id="12698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86442" y="4941890"/>
            <a:ext cx="3178175" cy="180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1" name="Picture 2" descr="http://images.bookdao.com/bk/092617/1/1bf99e3f-f429-4543-8816-b6714584f8c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3" y="5210179"/>
            <a:ext cx="1539875"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2"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32141" y="5227638"/>
            <a:ext cx="115252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3" name="文本框 6"/>
          <p:cNvSpPr txBox="1">
            <a:spLocks noChangeArrowheads="1"/>
          </p:cNvSpPr>
          <p:nvPr/>
        </p:nvSpPr>
        <p:spPr bwMode="auto">
          <a:xfrm>
            <a:off x="1476376" y="6165852"/>
            <a:ext cx="11509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ea typeface="黑体" panose="02010609060101010101" pitchFamily="49" charset="-122"/>
              </a:rPr>
              <a:t>1+2+…+100=?</a:t>
            </a:r>
            <a:endParaRPr lang="zh-CN" altLang="en-US" sz="1800">
              <a:ea typeface="黑体" panose="02010609060101010101" pitchFamily="49" charset="-122"/>
            </a:endParaRPr>
          </a:p>
        </p:txBody>
      </p:sp>
      <p:sp>
        <p:nvSpPr>
          <p:cNvPr id="126984" name="文本框 7"/>
          <p:cNvSpPr txBox="1">
            <a:spLocks noChangeArrowheads="1"/>
          </p:cNvSpPr>
          <p:nvPr/>
        </p:nvSpPr>
        <p:spPr bwMode="auto">
          <a:xfrm>
            <a:off x="4229101" y="6381751"/>
            <a:ext cx="1206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ea typeface="黑体" panose="02010609060101010101" pitchFamily="49" charset="-122"/>
              </a:rPr>
              <a:t>测量世界</a:t>
            </a:r>
          </a:p>
        </p:txBody>
      </p:sp>
    </p:spTree>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p:cNvSpPr>
            <a:spLocks noGrp="1" noChangeArrowheads="1"/>
          </p:cNvSpPr>
          <p:nvPr>
            <p:ph type="body" idx="1"/>
          </p:nvPr>
        </p:nvSpPr>
        <p:spPr>
          <a:xfrm>
            <a:off x="611191" y="1292228"/>
            <a:ext cx="8137525" cy="5089525"/>
          </a:xfrm>
        </p:spPr>
        <p:txBody>
          <a:bodyPr/>
          <a:lstStyle/>
          <a:p>
            <a:pPr eaLnBrk="1" hangingPunct="1">
              <a:buFont typeface="Wingdings" panose="05000000000000000000" pitchFamily="2" charset="2"/>
              <a:buNone/>
            </a:pPr>
            <a:r>
              <a:rPr lang="zh-CN" altLang="en-US">
                <a:latin typeface="楷体_GB2312" pitchFamily="49" charset="-122"/>
              </a:rPr>
              <a:t>算法的消耗时间：</a:t>
            </a:r>
          </a:p>
          <a:p>
            <a:pPr eaLnBrk="1" hangingPunct="1">
              <a:buFont typeface="Wingdings" panose="05000000000000000000" pitchFamily="2" charset="2"/>
              <a:buNone/>
            </a:pPr>
            <a:r>
              <a:rPr lang="zh-CN" altLang="en-US">
                <a:latin typeface="楷体_GB2312" pitchFamily="49" charset="-122"/>
              </a:rPr>
              <a:t>    算法中每条语句执行时间之和</a:t>
            </a:r>
          </a:p>
          <a:p>
            <a:pPr eaLnBrk="1" hangingPunct="1">
              <a:buFont typeface="Wingdings" panose="05000000000000000000" pitchFamily="2" charset="2"/>
              <a:buNone/>
            </a:pPr>
            <a:endParaRPr lang="zh-CN" altLang="en-US" sz="2000">
              <a:latin typeface="楷体_GB2312" pitchFamily="49" charset="-122"/>
            </a:endParaRPr>
          </a:p>
          <a:p>
            <a:pPr eaLnBrk="1" hangingPunct="1">
              <a:buFont typeface="Wingdings" panose="05000000000000000000" pitchFamily="2" charset="2"/>
              <a:buNone/>
            </a:pPr>
            <a:r>
              <a:rPr lang="zh-CN" altLang="en-US">
                <a:solidFill>
                  <a:srgbClr val="FF3300"/>
                </a:solidFill>
                <a:latin typeface="楷体_GB2312" pitchFamily="49" charset="-122"/>
              </a:rPr>
              <a:t>时间复杂度：</a:t>
            </a:r>
          </a:p>
          <a:p>
            <a:pPr eaLnBrk="1" hangingPunct="1">
              <a:buFont typeface="Wingdings" panose="05000000000000000000" pitchFamily="2" charset="2"/>
              <a:buNone/>
            </a:pPr>
            <a:r>
              <a:rPr lang="zh-CN" altLang="en-US">
                <a:latin typeface="Times New Roman" panose="02020603050405020304" pitchFamily="18" charset="0"/>
              </a:rPr>
              <a:t>        算法中各语句的频度之和</a:t>
            </a:r>
            <a:r>
              <a:rPr lang="en-US" altLang="zh-CN">
                <a:latin typeface="Times New Roman" panose="02020603050405020304" pitchFamily="18" charset="0"/>
              </a:rPr>
              <a:t>T(n)                 </a:t>
            </a:r>
          </a:p>
          <a:p>
            <a:pPr eaLnBrk="1" hangingPunct="1">
              <a:spcBef>
                <a:spcPct val="35000"/>
              </a:spcBef>
              <a:buFont typeface="Wingdings" panose="05000000000000000000" pitchFamily="2" charset="2"/>
              <a:buNone/>
            </a:pPr>
            <a:r>
              <a:rPr lang="en-US" altLang="zh-CN">
                <a:latin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 </a:t>
            </a:r>
            <a:r>
              <a:rPr lang="zh-CN" altLang="en-US">
                <a:solidFill>
                  <a:schemeClr val="folHlink"/>
                </a:solidFill>
                <a:latin typeface="Times New Roman" panose="02020603050405020304" pitchFamily="18" charset="0"/>
              </a:rPr>
              <a:t>频度</a:t>
            </a:r>
            <a:r>
              <a:rPr lang="en-US" altLang="zh-CN" sz="2600">
                <a:latin typeface="楷体_GB2312" pitchFamily="49" charset="-122"/>
              </a:rPr>
              <a:t>(</a:t>
            </a:r>
            <a:r>
              <a:rPr lang="en-US" altLang="zh-CN" sz="2600">
                <a:latin typeface="Times New Roman" panose="02020603050405020304" pitchFamily="18" charset="0"/>
              </a:rPr>
              <a:t>Frequency Count</a:t>
            </a:r>
            <a:r>
              <a:rPr lang="en-US" altLang="zh-CN" sz="2600">
                <a:latin typeface="楷体_GB2312" pitchFamily="49" charset="-122"/>
              </a:rPr>
              <a:t>)</a:t>
            </a:r>
            <a:r>
              <a:rPr lang="en-US" altLang="zh-CN">
                <a:latin typeface="Times New Roman" panose="02020603050405020304" pitchFamily="18" charset="0"/>
              </a:rPr>
              <a:t>—</a:t>
            </a:r>
            <a:r>
              <a:rPr lang="zh-CN" altLang="en-US">
                <a:latin typeface="Times New Roman" panose="02020603050405020304" pitchFamily="18" charset="0"/>
              </a:rPr>
              <a:t>语句的执行次数</a:t>
            </a:r>
          </a:p>
          <a:p>
            <a:pPr eaLnBrk="1" hangingPunct="1">
              <a:buFont typeface="Wingdings" panose="05000000000000000000" pitchFamily="2" charset="2"/>
              <a:buNone/>
            </a:pPr>
            <a:r>
              <a:rPr lang="zh-CN" altLang="en-US">
                <a:latin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 </a:t>
            </a:r>
            <a:r>
              <a:rPr lang="en-US" altLang="zh-CN">
                <a:solidFill>
                  <a:schemeClr val="folHlink"/>
                </a:solidFill>
                <a:latin typeface="Times New Roman" panose="02020603050405020304" pitchFamily="18" charset="0"/>
              </a:rPr>
              <a:t>n</a:t>
            </a:r>
            <a:r>
              <a:rPr lang="en-US" altLang="zh-CN">
                <a:latin typeface="Times New Roman" panose="02020603050405020304" pitchFamily="18" charset="0"/>
              </a:rPr>
              <a:t>—</a:t>
            </a:r>
            <a:r>
              <a:rPr lang="zh-CN" altLang="en-US">
                <a:latin typeface="Times New Roman" panose="02020603050405020304" pitchFamily="18" charset="0"/>
              </a:rPr>
              <a:t>问题的规模，一般为数据的输入量。</a:t>
            </a:r>
          </a:p>
          <a:p>
            <a:pPr eaLnBrk="1" hangingPunct="1">
              <a:buFont typeface="Wingdings" panose="05000000000000000000" pitchFamily="2" charset="2"/>
              <a:buNone/>
            </a:pPr>
            <a:r>
              <a:rPr lang="zh-CN" altLang="en-US" sz="2600">
                <a:latin typeface="Times New Roman" panose="02020603050405020304" pitchFamily="18" charset="0"/>
              </a:rPr>
              <a:t>         比</a:t>
            </a:r>
            <a:r>
              <a:rPr kumimoji="1" lang="zh-CN" altLang="en-US" sz="2600">
                <a:latin typeface="Times New Roman" panose="02020603050405020304" pitchFamily="18" charset="0"/>
              </a:rPr>
              <a:t>如：矩阵的阶数、图的顶点个数等。</a:t>
            </a:r>
          </a:p>
        </p:txBody>
      </p:sp>
      <p:sp>
        <p:nvSpPr>
          <p:cNvPr id="128003" name="Oval 7"/>
          <p:cNvSpPr>
            <a:spLocks noChangeArrowheads="1"/>
          </p:cNvSpPr>
          <p:nvPr/>
        </p:nvSpPr>
        <p:spPr bwMode="auto">
          <a:xfrm>
            <a:off x="7308850"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8004"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8005" name="Oval 4"/>
          <p:cNvSpPr>
            <a:spLocks noChangeArrowheads="1"/>
          </p:cNvSpPr>
          <p:nvPr/>
        </p:nvSpPr>
        <p:spPr bwMode="auto">
          <a:xfrm>
            <a:off x="7885117"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3"/>
          <p:cNvSpPr>
            <a:spLocks noGrp="1" noChangeArrowheads="1"/>
          </p:cNvSpPr>
          <p:nvPr>
            <p:ph type="body" idx="1"/>
          </p:nvPr>
        </p:nvSpPr>
        <p:spPr>
          <a:xfrm>
            <a:off x="395289" y="1268414"/>
            <a:ext cx="8375651" cy="5008563"/>
          </a:xfrm>
        </p:spPr>
        <p:txBody>
          <a:bodyPr/>
          <a:lstStyle/>
          <a:p>
            <a:pPr>
              <a:lnSpc>
                <a:spcPct val="105000"/>
              </a:lnSpc>
              <a:spcBef>
                <a:spcPct val="15000"/>
              </a:spcBef>
              <a:buClr>
                <a:srgbClr val="800080"/>
              </a:buClr>
              <a:buSzPct val="50000"/>
            </a:pPr>
            <a:r>
              <a:rPr lang="zh-CN" altLang="en-US" sz="2600">
                <a:latin typeface="Times New Roman" panose="02020603050405020304" pitchFamily="18" charset="0"/>
                <a:ea typeface="仿宋_GB2312" pitchFamily="49" charset="-122"/>
              </a:rPr>
              <a:t>当</a:t>
            </a:r>
            <a:r>
              <a:rPr lang="zh-CN" altLang="en-US" sz="2600">
                <a:latin typeface="Times New Roman" panose="02020603050405020304" pitchFamily="18" charset="0"/>
                <a:cs typeface="Times New Roman" panose="02020603050405020304" pitchFamily="18" charset="0"/>
              </a:rPr>
              <a:t>问题的规模</a:t>
            </a:r>
            <a:r>
              <a:rPr lang="en-US" altLang="zh-CN" sz="2600">
                <a:latin typeface="Times New Roman" panose="02020603050405020304" pitchFamily="18" charset="0"/>
                <a:ea typeface="仿宋_GB2312" pitchFamily="49" charset="-122"/>
              </a:rPr>
              <a:t>n</a:t>
            </a:r>
            <a:r>
              <a:rPr lang="zh-CN" altLang="en-US" sz="2600">
                <a:latin typeface="Times New Roman" panose="02020603050405020304" pitchFamily="18" charset="0"/>
                <a:ea typeface="仿宋_GB2312" pitchFamily="49" charset="-122"/>
              </a:rPr>
              <a:t>趋于无穷大时，把时间复杂度</a:t>
            </a:r>
            <a:r>
              <a:rPr lang="en-US" altLang="zh-CN" sz="2600">
                <a:latin typeface="Times New Roman" panose="02020603050405020304" pitchFamily="18" charset="0"/>
                <a:ea typeface="仿宋_GB2312" pitchFamily="49" charset="-122"/>
              </a:rPr>
              <a:t>T(n)</a:t>
            </a:r>
            <a:r>
              <a:rPr lang="zh-CN" altLang="en-US" sz="2600">
                <a:latin typeface="Times New Roman" panose="02020603050405020304" pitchFamily="18" charset="0"/>
                <a:ea typeface="仿宋_GB2312" pitchFamily="49" charset="-122"/>
              </a:rPr>
              <a:t>的数量级（阶）称为算法的渐进时间复杂度。</a:t>
            </a:r>
            <a:r>
              <a:rPr lang="zh-CN" altLang="en-US" sz="2600">
                <a:latin typeface="Times New Roman" panose="02020603050405020304" pitchFamily="18" charset="0"/>
                <a:cs typeface="Times New Roman" panose="02020603050405020304" pitchFamily="18" charset="0"/>
              </a:rPr>
              <a:t>记为</a:t>
            </a:r>
          </a:p>
          <a:p>
            <a:pPr>
              <a:lnSpc>
                <a:spcPct val="105000"/>
              </a:lnSpc>
              <a:spcBef>
                <a:spcPct val="15000"/>
              </a:spcBef>
              <a:buClr>
                <a:srgbClr val="800080"/>
              </a:buClr>
              <a:buSzPct val="50000"/>
              <a:buFont typeface="Wingdings" panose="05000000000000000000" pitchFamily="2" charset="2"/>
              <a:buNone/>
            </a:pPr>
            <a:r>
              <a:rPr lang="zh-CN" altLang="en-US" sz="2600">
                <a:latin typeface="Times New Roman" panose="02020603050405020304" pitchFamily="18" charset="0"/>
                <a:cs typeface="Times New Roman" panose="02020603050405020304" pitchFamily="18" charset="0"/>
              </a:rPr>
              <a:t>               </a:t>
            </a:r>
            <a:r>
              <a:rPr lang="en-US" altLang="zh-CN" sz="2600">
                <a:solidFill>
                  <a:schemeClr val="folHlink"/>
                </a:solidFill>
                <a:latin typeface="Times New Roman" panose="02020603050405020304" pitchFamily="18" charset="0"/>
                <a:cs typeface="Times New Roman" panose="02020603050405020304" pitchFamily="18" charset="0"/>
              </a:rPr>
              <a:t>T(n)=O(f(n)) </a:t>
            </a:r>
            <a:endParaRPr lang="en-US" altLang="zh-CN" sz="2600">
              <a:latin typeface="Times New Roman" panose="02020603050405020304" pitchFamily="18" charset="0"/>
              <a:cs typeface="Times New Roman" panose="02020603050405020304" pitchFamily="18" charset="0"/>
            </a:endParaRPr>
          </a:p>
          <a:p>
            <a:pPr>
              <a:lnSpc>
                <a:spcPct val="105000"/>
              </a:lnSpc>
              <a:spcBef>
                <a:spcPct val="30000"/>
              </a:spcBef>
              <a:buClr>
                <a:srgbClr val="800080"/>
              </a:buClr>
              <a:buSzPct val="50000"/>
            </a:pPr>
            <a:r>
              <a:rPr lang="zh-CN" altLang="en-US" sz="2600">
                <a:latin typeface="Times New Roman" panose="02020603050405020304" pitchFamily="18" charset="0"/>
                <a:cs typeface="Times New Roman" panose="02020603050405020304" pitchFamily="18" charset="0"/>
              </a:rPr>
              <a:t>这里</a:t>
            </a:r>
            <a:r>
              <a:rPr lang="zh-CN" altLang="en-US" sz="2600">
                <a:solidFill>
                  <a:schemeClr val="folHlink"/>
                </a:solidFill>
                <a:latin typeface="Times New Roman" panose="02020603050405020304" pitchFamily="18" charset="0"/>
                <a:cs typeface="Times New Roman" panose="02020603050405020304" pitchFamily="18" charset="0"/>
              </a:rPr>
              <a:t>“</a:t>
            </a:r>
            <a:r>
              <a:rPr lang="en-US" altLang="zh-CN" sz="2600">
                <a:solidFill>
                  <a:schemeClr val="folHlink"/>
                </a:solidFill>
                <a:latin typeface="Times New Roman" panose="02020603050405020304" pitchFamily="18" charset="0"/>
                <a:cs typeface="Times New Roman" panose="02020603050405020304" pitchFamily="18" charset="0"/>
              </a:rPr>
              <a:t>O”</a:t>
            </a:r>
            <a:r>
              <a:rPr lang="zh-CN" altLang="en-US" sz="2600">
                <a:latin typeface="Times New Roman" panose="02020603050405020304" pitchFamily="18" charset="0"/>
                <a:cs typeface="Times New Roman" panose="02020603050405020304" pitchFamily="18" charset="0"/>
              </a:rPr>
              <a:t>是一种近似表示法，其含义是：在</a:t>
            </a:r>
            <a:r>
              <a:rPr lang="en-US" altLang="zh-CN" sz="2600">
                <a:latin typeface="Times New Roman" panose="02020603050405020304" pitchFamily="18" charset="0"/>
                <a:cs typeface="Times New Roman" panose="02020603050405020304" pitchFamily="18" charset="0"/>
              </a:rPr>
              <a:t>n</a:t>
            </a:r>
            <a:r>
              <a:rPr lang="zh-CN" altLang="en-US" sz="2600">
                <a:latin typeface="Times New Roman" panose="02020603050405020304" pitchFamily="18" charset="0"/>
                <a:cs typeface="Times New Roman" panose="02020603050405020304" pitchFamily="18" charset="0"/>
              </a:rPr>
              <a:t>较大时，该算法的运行时间和</a:t>
            </a:r>
            <a:r>
              <a:rPr lang="en-US" altLang="zh-CN" sz="2600">
                <a:latin typeface="Times New Roman" panose="02020603050405020304" pitchFamily="18" charset="0"/>
                <a:cs typeface="Times New Roman" panose="02020603050405020304" pitchFamily="18" charset="0"/>
              </a:rPr>
              <a:t>f(n)</a:t>
            </a:r>
            <a:r>
              <a:rPr lang="zh-CN" altLang="en-US" sz="2600">
                <a:latin typeface="Times New Roman" panose="02020603050405020304" pitchFamily="18" charset="0"/>
                <a:cs typeface="Times New Roman" panose="02020603050405020304" pitchFamily="18" charset="0"/>
              </a:rPr>
              <a:t>成正比，或者说，</a:t>
            </a:r>
            <a:r>
              <a:rPr lang="en-US" altLang="zh-CN" sz="2600">
                <a:latin typeface="Times New Roman" panose="02020603050405020304" pitchFamily="18" charset="0"/>
                <a:cs typeface="Times New Roman" panose="02020603050405020304" pitchFamily="18" charset="0"/>
              </a:rPr>
              <a:t>T(n)</a:t>
            </a:r>
            <a:r>
              <a:rPr lang="zh-CN" altLang="en-US" sz="2600">
                <a:latin typeface="Times New Roman" panose="02020603050405020304" pitchFamily="18" charset="0"/>
                <a:cs typeface="Times New Roman" panose="02020603050405020304" pitchFamily="18" charset="0"/>
              </a:rPr>
              <a:t>的数量级和</a:t>
            </a:r>
            <a:r>
              <a:rPr lang="en-US" altLang="zh-CN" sz="2600">
                <a:latin typeface="Times New Roman" panose="02020603050405020304" pitchFamily="18" charset="0"/>
                <a:cs typeface="Times New Roman" panose="02020603050405020304" pitchFamily="18" charset="0"/>
              </a:rPr>
              <a:t>f(n)</a:t>
            </a:r>
            <a:r>
              <a:rPr lang="zh-CN" altLang="en-US" sz="2600">
                <a:latin typeface="Times New Roman" panose="02020603050405020304" pitchFamily="18" charset="0"/>
                <a:cs typeface="Times New Roman" panose="02020603050405020304" pitchFamily="18" charset="0"/>
              </a:rPr>
              <a:t>的数量级相同。也可以理解为： </a:t>
            </a:r>
          </a:p>
          <a:p>
            <a:pPr eaLnBrk="1" hangingPunct="1">
              <a:buFont typeface="Wingdings" panose="05000000000000000000" pitchFamily="2" charset="2"/>
              <a:buNone/>
            </a:pPr>
            <a:endParaRPr lang="zh-CN" altLang="en-US" sz="260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zh-CN" altLang="en-US" sz="2600">
              <a:latin typeface="Times New Roman" panose="02020603050405020304" pitchFamily="18" charset="0"/>
              <a:ea typeface="黑体" panose="02010609060101010101" pitchFamily="49" charset="-122"/>
              <a:cs typeface="Times New Roman" panose="02020603050405020304" pitchFamily="18" charset="0"/>
            </a:endParaRPr>
          </a:p>
          <a:p>
            <a:pPr>
              <a:lnSpc>
                <a:spcPct val="105000"/>
              </a:lnSpc>
              <a:spcBef>
                <a:spcPct val="15000"/>
              </a:spcBef>
              <a:buClr>
                <a:srgbClr val="800080"/>
              </a:buClr>
              <a:buSzPct val="50000"/>
            </a:pPr>
            <a:r>
              <a:rPr lang="zh-CN" altLang="zh-CN" sz="2600">
                <a:latin typeface="Times New Roman" panose="02020603050405020304" pitchFamily="18" charset="0"/>
                <a:cs typeface="Times New Roman" panose="02020603050405020304" pitchFamily="18" charset="0"/>
              </a:rPr>
              <a:t>实际中，将</a:t>
            </a:r>
            <a:r>
              <a:rPr lang="zh-CN" altLang="zh-CN" sz="2600">
                <a:solidFill>
                  <a:srgbClr val="0000CC"/>
                </a:solidFill>
                <a:latin typeface="Times New Roman" panose="02020603050405020304" pitchFamily="18" charset="0"/>
                <a:cs typeface="Times New Roman" panose="02020603050405020304" pitchFamily="18" charset="0"/>
              </a:rPr>
              <a:t>渐近时间复杂度</a:t>
            </a:r>
            <a:r>
              <a:rPr lang="en-US" altLang="zh-CN" sz="2400">
                <a:latin typeface="Times New Roman" panose="02020603050405020304" pitchFamily="18" charset="0"/>
                <a:cs typeface="Times New Roman" panose="02020603050405020304" pitchFamily="18" charset="0"/>
              </a:rPr>
              <a:t>(asymptotic time complexity)</a:t>
            </a:r>
            <a:r>
              <a:rPr lang="zh-CN" altLang="zh-CN" sz="2600">
                <a:solidFill>
                  <a:srgbClr val="0000CC"/>
                </a:solidFill>
                <a:latin typeface="Times New Roman" panose="02020603050405020304" pitchFamily="18" charset="0"/>
                <a:cs typeface="Times New Roman" panose="02020603050405020304" pitchFamily="18" charset="0"/>
              </a:rPr>
              <a:t>简称为时间复杂度</a:t>
            </a:r>
            <a:r>
              <a:rPr lang="zh-CN" altLang="zh-CN" sz="2600">
                <a:latin typeface="Times New Roman" panose="02020603050405020304" pitchFamily="18" charset="0"/>
                <a:cs typeface="Times New Roman" panose="02020603050405020304" pitchFamily="18" charset="0"/>
              </a:rPr>
              <a:t>，用以描述算法的时间特性。</a:t>
            </a:r>
            <a:endParaRPr lang="zh-CN" altLang="en-US" sz="2600">
              <a:latin typeface="Times New Roman" panose="02020603050405020304" pitchFamily="18" charset="0"/>
              <a:cs typeface="Times New Roman" panose="02020603050405020304" pitchFamily="18" charset="0"/>
            </a:endParaRPr>
          </a:p>
        </p:txBody>
      </p:sp>
      <p:sp>
        <p:nvSpPr>
          <p:cNvPr id="129027" name="Oval 7"/>
          <p:cNvSpPr>
            <a:spLocks noChangeArrowheads="1"/>
          </p:cNvSpPr>
          <p:nvPr/>
        </p:nvSpPr>
        <p:spPr bwMode="auto">
          <a:xfrm>
            <a:off x="7308850"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9028"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9029" name="Oval 4"/>
          <p:cNvSpPr>
            <a:spLocks noChangeArrowheads="1"/>
          </p:cNvSpPr>
          <p:nvPr/>
        </p:nvSpPr>
        <p:spPr bwMode="auto">
          <a:xfrm>
            <a:off x="7885117"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 name="Rectangle 2"/>
          <p:cNvSpPr>
            <a:spLocks noGrp="1" noChangeArrowheads="1"/>
          </p:cNvSpPr>
          <p:nvPr>
            <p:ph type="title"/>
          </p:nvPr>
        </p:nvSpPr>
        <p:spPr>
          <a:xfrm>
            <a:off x="250828" y="146051"/>
            <a:ext cx="4392613" cy="762000"/>
          </a:xfrm>
        </p:spPr>
        <p:txBody>
          <a:bodyPr/>
          <a:lstStyle/>
          <a:p>
            <a:pPr>
              <a:defRPr/>
            </a:pPr>
            <a:r>
              <a:rPr kumimoji="1" lang="zh-CN" altLang="en-US" sz="3200">
                <a:solidFill>
                  <a:srgbClr val="0000CC"/>
                </a:solidFill>
                <a:latin typeface="黑体" panose="02010609060101010101" pitchFamily="49" charset="-122"/>
                <a:ea typeface="黑体" panose="02010609060101010101" pitchFamily="49" charset="-122"/>
              </a:rPr>
              <a:t>渐进时间复杂度</a:t>
            </a:r>
            <a:r>
              <a:rPr kumimoji="1" lang="en-US" altLang="zh-CN" sz="3200">
                <a:solidFill>
                  <a:srgbClr val="0000CC"/>
                </a:solidFill>
                <a:latin typeface="黑体" panose="02010609060101010101" pitchFamily="49" charset="-122"/>
                <a:ea typeface="黑体" panose="02010609060101010101" pitchFamily="49" charset="-122"/>
              </a:rPr>
              <a:t>(</a:t>
            </a:r>
            <a:r>
              <a:rPr kumimoji="1" lang="zh-CN" altLang="en-US" sz="3200">
                <a:solidFill>
                  <a:srgbClr val="0000CC"/>
                </a:solidFill>
                <a:latin typeface="黑体" panose="02010609060101010101" pitchFamily="49" charset="-122"/>
                <a:ea typeface="黑体" panose="02010609060101010101" pitchFamily="49" charset="-122"/>
              </a:rPr>
              <a:t>大</a:t>
            </a:r>
            <a:r>
              <a:rPr kumimoji="1" lang="en-US" altLang="zh-CN" sz="32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O</a:t>
            </a:r>
            <a:r>
              <a:rPr kumimoji="1" lang="en-US" altLang="zh-CN" sz="3200">
                <a:solidFill>
                  <a:srgbClr val="0000CC"/>
                </a:solidFill>
                <a:latin typeface="黑体" panose="02010609060101010101" pitchFamily="49" charset="-122"/>
                <a:ea typeface="黑体" panose="02010609060101010101" pitchFamily="49" charset="-122"/>
              </a:rPr>
              <a:t>)</a:t>
            </a:r>
            <a:endParaRPr kumimoji="1" lang="zh-CN" altLang="en-US" sz="3200">
              <a:solidFill>
                <a:srgbClr val="0000CC"/>
              </a:solidFill>
              <a:latin typeface="黑体" panose="02010609060101010101" pitchFamily="49" charset="-122"/>
              <a:ea typeface="黑体" panose="02010609060101010101" pitchFamily="49" charset="-122"/>
            </a:endParaRPr>
          </a:p>
        </p:txBody>
      </p:sp>
      <p:grpSp>
        <p:nvGrpSpPr>
          <p:cNvPr id="129031" name="Group 11"/>
          <p:cNvGrpSpPr>
            <a:grpSpLocks/>
          </p:cNvGrpSpPr>
          <p:nvPr/>
        </p:nvGrpSpPr>
        <p:grpSpPr bwMode="auto">
          <a:xfrm>
            <a:off x="1763713" y="3984629"/>
            <a:ext cx="4176712" cy="884239"/>
            <a:chOff x="1655" y="2478"/>
            <a:chExt cx="2631" cy="557"/>
          </a:xfrm>
        </p:grpSpPr>
        <p:graphicFrame>
          <p:nvGraphicFramePr>
            <p:cNvPr id="129032" name="Object 9"/>
            <p:cNvGraphicFramePr>
              <a:graphicFrameLocks noChangeAspect="1"/>
            </p:cNvGraphicFramePr>
            <p:nvPr/>
          </p:nvGraphicFramePr>
          <p:xfrm>
            <a:off x="1655" y="2478"/>
            <a:ext cx="1384" cy="557"/>
          </p:xfrm>
          <a:graphic>
            <a:graphicData uri="http://schemas.openxmlformats.org/presentationml/2006/ole">
              <mc:AlternateContent xmlns:mc="http://schemas.openxmlformats.org/markup-compatibility/2006">
                <mc:Choice xmlns:v="urn:schemas-microsoft-com:vml" Requires="v">
                  <p:oleObj spid="_x0000_s129059" name="公式" r:id="rId3" imgW="1040948" imgH="418918" progId="Equation.3">
                    <p:embed/>
                  </p:oleObj>
                </mc:Choice>
                <mc:Fallback>
                  <p:oleObj name="公式" r:id="rId3" imgW="1040948" imgH="418918"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 y="2478"/>
                          <a:ext cx="1384" cy="5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33" name="Text Box 10"/>
            <p:cNvSpPr txBox="1">
              <a:spLocks noChangeArrowheads="1"/>
            </p:cNvSpPr>
            <p:nvPr/>
          </p:nvSpPr>
          <p:spPr bwMode="auto">
            <a:xfrm>
              <a:off x="3334" y="2565"/>
              <a:ext cx="95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kumimoji="0" lang="en-US" altLang="zh-CN" sz="2400">
                  <a:latin typeface="Times New Roman" panose="02020603050405020304" pitchFamily="18" charset="0"/>
                </a:rPr>
                <a:t>(</a:t>
              </a:r>
              <a:r>
                <a:rPr kumimoji="0" lang="en-US" altLang="zh-CN" sz="2400" i="1">
                  <a:latin typeface="Times New Roman" panose="02020603050405020304" pitchFamily="18" charset="0"/>
                </a:rPr>
                <a:t>c</a:t>
              </a:r>
              <a:r>
                <a:rPr kumimoji="0" lang="zh-CN" altLang="en-US" sz="2400">
                  <a:latin typeface="Times New Roman" panose="02020603050405020304" pitchFamily="18" charset="0"/>
                </a:rPr>
                <a:t>是</a:t>
              </a:r>
              <a:r>
                <a:rPr lang="zh-CN" altLang="en-US" sz="2400">
                  <a:latin typeface="Times New Roman" panose="02020603050405020304" pitchFamily="18" charset="0"/>
                </a:rPr>
                <a:t>常数</a:t>
              </a:r>
              <a:r>
                <a:rPr lang="en-US" altLang="zh-CN" sz="2400">
                  <a:latin typeface="Times New Roman" panose="02020603050405020304" pitchFamily="18" charset="0"/>
                </a:rPr>
                <a:t>)</a:t>
              </a:r>
            </a:p>
          </p:txBody>
        </p:sp>
      </p:gr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Rectangle 3"/>
          <p:cNvSpPr>
            <a:spLocks noGrp="1" noChangeArrowheads="1"/>
          </p:cNvSpPr>
          <p:nvPr>
            <p:ph type="body" idx="1"/>
          </p:nvPr>
        </p:nvSpPr>
        <p:spPr>
          <a:xfrm>
            <a:off x="765176" y="2387601"/>
            <a:ext cx="7920039" cy="4210051"/>
          </a:xfrm>
        </p:spPr>
        <p:txBody>
          <a:bodyPr/>
          <a:lstStyle/>
          <a:p>
            <a:pPr eaLnBrk="1" hangingPunct="1">
              <a:buFont typeface="Wingdings" panose="05000000000000000000" pitchFamily="2" charset="2"/>
              <a:buNone/>
            </a:pPr>
            <a:r>
              <a:rPr lang="zh-CN" altLang="en-US" sz="2600" dirty="0">
                <a:solidFill>
                  <a:srgbClr val="336699"/>
                </a:solidFill>
                <a:latin typeface="Times New Roman" panose="02020603050405020304" pitchFamily="18" charset="0"/>
              </a:rPr>
              <a:t>例</a:t>
            </a:r>
            <a:r>
              <a:rPr lang="en-US" altLang="zh-CN" sz="2600" dirty="0">
                <a:solidFill>
                  <a:srgbClr val="336699"/>
                </a:solidFill>
                <a:latin typeface="Times New Roman" panose="02020603050405020304" pitchFamily="18" charset="0"/>
              </a:rPr>
              <a:t>1. </a:t>
            </a:r>
            <a:r>
              <a:rPr lang="en-US" altLang="zh-CN" sz="2600" dirty="0">
                <a:latin typeface="Times New Roman" panose="02020603050405020304" pitchFamily="18" charset="0"/>
              </a:rPr>
              <a:t> x++;      </a:t>
            </a:r>
          </a:p>
          <a:p>
            <a:pPr eaLnBrk="1" hangingPunct="1">
              <a:buFont typeface="Wingdings" panose="05000000000000000000" pitchFamily="2" charset="2"/>
              <a:buNone/>
            </a:pPr>
            <a:r>
              <a:rPr lang="zh-CN" altLang="en-US" sz="2600" dirty="0">
                <a:latin typeface="Times New Roman" panose="02020603050405020304" pitchFamily="18" charset="0"/>
              </a:rPr>
              <a:t>        该语句执行一次，</a:t>
            </a:r>
            <a:r>
              <a:rPr lang="en-US" altLang="zh-CN" sz="2600" dirty="0">
                <a:solidFill>
                  <a:srgbClr val="CC0066"/>
                </a:solidFill>
                <a:latin typeface="Times New Roman" panose="02020603050405020304" pitchFamily="18" charset="0"/>
              </a:rPr>
              <a:t>T(n)=O(1)</a:t>
            </a:r>
          </a:p>
          <a:p>
            <a:pPr eaLnBrk="1" hangingPunct="1">
              <a:buFont typeface="Wingdings" panose="05000000000000000000" pitchFamily="2" charset="2"/>
              <a:buNone/>
            </a:pPr>
            <a:r>
              <a:rPr lang="zh-CN" altLang="en-US" sz="2600" dirty="0">
                <a:latin typeface="Times New Roman" panose="02020603050405020304" pitchFamily="18" charset="0"/>
              </a:rPr>
              <a:t>        只要执行次数与</a:t>
            </a:r>
            <a:r>
              <a:rPr lang="en-US" altLang="zh-CN" sz="2600" dirty="0">
                <a:latin typeface="Times New Roman" panose="02020603050405020304" pitchFamily="18" charset="0"/>
              </a:rPr>
              <a:t>n</a:t>
            </a:r>
            <a:r>
              <a:rPr lang="zh-CN" altLang="en-US" sz="2600" dirty="0">
                <a:latin typeface="Times New Roman" panose="02020603050405020304" pitchFamily="18" charset="0"/>
              </a:rPr>
              <a:t>无关，是常数，都写成</a:t>
            </a:r>
            <a:r>
              <a:rPr lang="en-US" altLang="zh-CN" sz="2600" dirty="0">
                <a:latin typeface="Times New Roman" panose="02020603050405020304" pitchFamily="18" charset="0"/>
              </a:rPr>
              <a:t>O(1)</a:t>
            </a:r>
            <a:r>
              <a:rPr lang="zh-CN" altLang="en-US" sz="2600" dirty="0">
                <a:latin typeface="Times New Roman" panose="02020603050405020304" pitchFamily="18" charset="0"/>
              </a:rPr>
              <a:t>。</a:t>
            </a:r>
          </a:p>
          <a:p>
            <a:pPr eaLnBrk="1" hangingPunct="1">
              <a:buFont typeface="Wingdings" panose="05000000000000000000" pitchFamily="2" charset="2"/>
              <a:buNone/>
            </a:pPr>
            <a:r>
              <a:rPr lang="zh-CN" altLang="en-US" sz="2600" dirty="0">
                <a:solidFill>
                  <a:srgbClr val="336699"/>
                </a:solidFill>
                <a:latin typeface="Times New Roman" panose="02020603050405020304" pitchFamily="18" charset="0"/>
              </a:rPr>
              <a:t>例</a:t>
            </a:r>
            <a:r>
              <a:rPr lang="en-US" altLang="zh-CN" sz="2600" dirty="0">
                <a:solidFill>
                  <a:srgbClr val="336699"/>
                </a:solidFill>
                <a:latin typeface="Times New Roman" panose="02020603050405020304" pitchFamily="18" charset="0"/>
              </a:rPr>
              <a:t>2. </a:t>
            </a:r>
            <a:r>
              <a:rPr lang="en-US" altLang="zh-CN" sz="2600" dirty="0">
                <a:latin typeface="Times New Roman" panose="02020603050405020304" pitchFamily="18" charset="0"/>
              </a:rPr>
              <a:t> for (</a:t>
            </a:r>
            <a:r>
              <a:rPr lang="en-US" altLang="zh-CN" sz="2600" dirty="0" err="1">
                <a:latin typeface="Times New Roman" panose="02020603050405020304" pitchFamily="18" charset="0"/>
              </a:rPr>
              <a:t>i</a:t>
            </a:r>
            <a:r>
              <a:rPr lang="en-US" altLang="zh-CN" sz="2600" dirty="0">
                <a:latin typeface="Times New Roman" panose="02020603050405020304" pitchFamily="18" charset="0"/>
              </a:rPr>
              <a:t>=1;i&lt;=</a:t>
            </a:r>
            <a:r>
              <a:rPr lang="en-US" altLang="zh-CN" sz="2600" dirty="0" err="1">
                <a:latin typeface="Times New Roman" panose="02020603050405020304" pitchFamily="18" charset="0"/>
              </a:rPr>
              <a:t>n;i</a:t>
            </a:r>
            <a:r>
              <a:rPr lang="en-US" altLang="zh-CN" sz="2600" dirty="0">
                <a:latin typeface="Times New Roman" panose="02020603050405020304" pitchFamily="18" charset="0"/>
              </a:rPr>
              <a:t>++)</a:t>
            </a:r>
          </a:p>
          <a:p>
            <a:pPr eaLnBrk="1" hangingPunct="1">
              <a:buFont typeface="Wingdings" panose="05000000000000000000" pitchFamily="2" charset="2"/>
              <a:buNone/>
            </a:pPr>
            <a:r>
              <a:rPr lang="en-US" altLang="zh-CN" sz="2600" dirty="0">
                <a:latin typeface="Times New Roman" panose="02020603050405020304" pitchFamily="18" charset="0"/>
              </a:rPr>
              <a:t>                x++;</a:t>
            </a:r>
          </a:p>
          <a:p>
            <a:pPr eaLnBrk="1" hangingPunct="1">
              <a:buFont typeface="Wingdings" panose="05000000000000000000" pitchFamily="2" charset="2"/>
              <a:buNone/>
            </a:pPr>
            <a:r>
              <a:rPr lang="zh-CN" altLang="en-US" sz="2600" dirty="0">
                <a:latin typeface="Times New Roman" panose="02020603050405020304" pitchFamily="18" charset="0"/>
              </a:rPr>
              <a:t>        基本语句</a:t>
            </a:r>
            <a:r>
              <a:rPr lang="en-US" altLang="zh-CN" sz="2600" dirty="0">
                <a:latin typeface="Times New Roman" panose="02020603050405020304" pitchFamily="18" charset="0"/>
              </a:rPr>
              <a:t>x++</a:t>
            </a:r>
            <a:r>
              <a:rPr lang="zh-CN" altLang="en-US" sz="2600" dirty="0">
                <a:latin typeface="Times New Roman" panose="02020603050405020304" pitchFamily="18" charset="0"/>
              </a:rPr>
              <a:t>的执行次数是</a:t>
            </a:r>
            <a:r>
              <a:rPr lang="en-US" altLang="zh-CN" sz="2600" dirty="0">
                <a:latin typeface="Times New Roman" panose="02020603050405020304" pitchFamily="18" charset="0"/>
              </a:rPr>
              <a:t>n</a:t>
            </a:r>
            <a:r>
              <a:rPr lang="zh-CN" altLang="en-US" sz="2600" dirty="0">
                <a:latin typeface="Times New Roman" panose="02020603050405020304" pitchFamily="18" charset="0"/>
              </a:rPr>
              <a:t>次，所以</a:t>
            </a:r>
            <a:r>
              <a:rPr lang="en-US" altLang="zh-CN" sz="2600" dirty="0">
                <a:solidFill>
                  <a:srgbClr val="CC0066"/>
                </a:solidFill>
                <a:latin typeface="Times New Roman" panose="02020603050405020304" pitchFamily="18" charset="0"/>
              </a:rPr>
              <a:t>T(n)=O(n)</a:t>
            </a:r>
          </a:p>
          <a:p>
            <a:pPr eaLnBrk="1" hangingPunct="1">
              <a:buFont typeface="Wingdings" panose="05000000000000000000" pitchFamily="2" charset="2"/>
              <a:buNone/>
            </a:pPr>
            <a:r>
              <a:rPr lang="zh-CN" altLang="en-US" sz="2400" dirty="0">
                <a:solidFill>
                  <a:srgbClr val="336699"/>
                </a:solidFill>
                <a:latin typeface="楷体_GB2312" pitchFamily="49" charset="-122"/>
              </a:rPr>
              <a:t>例</a:t>
            </a:r>
            <a:r>
              <a:rPr lang="en-US" altLang="zh-CN" sz="2400" dirty="0">
                <a:solidFill>
                  <a:srgbClr val="336699"/>
                </a:solidFill>
                <a:latin typeface="楷体_GB2312" pitchFamily="49" charset="-122"/>
              </a:rPr>
              <a:t>3.</a:t>
            </a:r>
            <a:r>
              <a:rPr lang="en-US" altLang="zh-CN" sz="2400" dirty="0">
                <a:latin typeface="楷体_GB2312" pitchFamily="49" charset="-122"/>
              </a:rPr>
              <a: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=1;</a:t>
            </a:r>
          </a:p>
          <a:p>
            <a:pPr eaLnBrk="1" hangingPunct="1">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          while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&lt;=n)  </a:t>
            </a:r>
          </a:p>
          <a:p>
            <a:pPr eaLnBrk="1" hangingPunct="1">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*2;                   </a:t>
            </a:r>
            <a:r>
              <a:rPr lang="en-US" altLang="zh-CN" sz="2400" dirty="0">
                <a:solidFill>
                  <a:srgbClr val="FF0000"/>
                </a:solidFill>
                <a:latin typeface="Times New Roman" panose="02020603050405020304" pitchFamily="18" charset="0"/>
                <a:cs typeface="Times New Roman" panose="02020603050405020304" pitchFamily="18" charset="0"/>
              </a:rPr>
              <a:t>T(n</a:t>
            </a:r>
            <a:r>
              <a:rPr lang="zh-CN" altLang="en-US"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FF0000"/>
                </a:solidFill>
                <a:latin typeface="Times New Roman" panose="02020603050405020304" pitchFamily="18" charset="0"/>
                <a:cs typeface="Times New Roman" panose="02020603050405020304" pitchFamily="18" charset="0"/>
              </a:rPr>
              <a:t>=</a:t>
            </a:r>
            <a:r>
              <a:rPr lang="zh-CN" altLang="en-US" sz="2400" dirty="0">
                <a:solidFill>
                  <a:srgbClr val="FF0000"/>
                </a:solidFill>
                <a:latin typeface="Times New Roman" panose="02020603050405020304" pitchFamily="18" charset="0"/>
                <a:cs typeface="Times New Roman" panose="02020603050405020304" pitchFamily="18" charset="0"/>
              </a:rPr>
              <a:t>？</a:t>
            </a:r>
            <a:endParaRPr lang="en-US" altLang="zh-CN" sz="2400" dirty="0">
              <a:solidFill>
                <a:srgbClr val="FF0000"/>
              </a:solidFill>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en-US" altLang="zh-CN" sz="2600" dirty="0">
              <a:solidFill>
                <a:srgbClr val="CC0066"/>
              </a:solidFill>
              <a:latin typeface="Times New Roman" panose="02020603050405020304" pitchFamily="18" charset="0"/>
            </a:endParaRPr>
          </a:p>
        </p:txBody>
      </p:sp>
      <p:sp>
        <p:nvSpPr>
          <p:cNvPr id="7" name="Rectangle 2"/>
          <p:cNvSpPr>
            <a:spLocks noChangeArrowheads="1"/>
          </p:cNvSpPr>
          <p:nvPr/>
        </p:nvSpPr>
        <p:spPr bwMode="auto">
          <a:xfrm>
            <a:off x="250828" y="146051"/>
            <a:ext cx="43926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rgbClr val="336699"/>
                </a:solidFill>
                <a:latin typeface="Tahoma" panose="020B0604030504040204" pitchFamily="34" charset="0"/>
                <a:ea typeface="仿宋_GB2312" pitchFamily="49" charset="-122"/>
              </a:defRPr>
            </a:lvl1pPr>
            <a:lvl2pPr>
              <a:defRPr sz="4400" b="1">
                <a:solidFill>
                  <a:srgbClr val="336699"/>
                </a:solidFill>
                <a:latin typeface="Tahoma" panose="020B0604030504040204" pitchFamily="34" charset="0"/>
                <a:ea typeface="仿宋_GB2312" pitchFamily="49" charset="-122"/>
              </a:defRPr>
            </a:lvl2pPr>
            <a:lvl3pPr>
              <a:defRPr sz="4400" b="1">
                <a:solidFill>
                  <a:srgbClr val="336699"/>
                </a:solidFill>
                <a:latin typeface="Tahoma" panose="020B0604030504040204" pitchFamily="34" charset="0"/>
                <a:ea typeface="仿宋_GB2312" pitchFamily="49" charset="-122"/>
              </a:defRPr>
            </a:lvl3pPr>
            <a:lvl4pPr>
              <a:defRPr sz="4400" b="1">
                <a:solidFill>
                  <a:srgbClr val="336699"/>
                </a:solidFill>
                <a:latin typeface="Tahoma" panose="020B0604030504040204" pitchFamily="34" charset="0"/>
                <a:ea typeface="仿宋_GB2312" pitchFamily="49" charset="-122"/>
              </a:defRPr>
            </a:lvl4pPr>
            <a:lvl5pPr>
              <a:defRPr sz="4400" b="1">
                <a:solidFill>
                  <a:srgbClr val="336699"/>
                </a:solidFill>
                <a:latin typeface="Tahoma" panose="020B0604030504040204" pitchFamily="34" charset="0"/>
                <a:ea typeface="仿宋_GB2312" pitchFamily="49" charset="-122"/>
              </a:defRPr>
            </a:lvl5pPr>
            <a:lvl6pPr marL="4572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6pPr>
            <a:lvl7pPr marL="9144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7pPr>
            <a:lvl8pPr marL="13716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8pPr>
            <a:lvl9pPr marL="18288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9pPr>
          </a:lstStyle>
          <a:p>
            <a:pPr>
              <a:defRPr/>
            </a:pPr>
            <a:r>
              <a:rPr lang="zh-CN" altLang="en-US" sz="320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rPr>
              <a:t>时间复杂度的估算</a:t>
            </a:r>
          </a:p>
        </p:txBody>
      </p:sp>
      <p:sp>
        <p:nvSpPr>
          <p:cNvPr id="130052" name="Rectangle 3"/>
          <p:cNvSpPr>
            <a:spLocks noChangeArrowheads="1"/>
          </p:cNvSpPr>
          <p:nvPr/>
        </p:nvSpPr>
        <p:spPr bwMode="auto">
          <a:xfrm>
            <a:off x="468314" y="1339851"/>
            <a:ext cx="8208963"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
              </a:spcBef>
              <a:buClr>
                <a:srgbClr val="0099CC"/>
              </a:buClr>
            </a:pPr>
            <a:r>
              <a:rPr kumimoji="0" lang="zh-CN" altLang="en-US" sz="2600">
                <a:latin typeface="Times New Roman" panose="02020603050405020304" pitchFamily="18" charset="0"/>
              </a:rPr>
              <a:t>高级语言有三种基本控制结构：顺序、分支、循环，执行次数各不相同。</a:t>
            </a:r>
          </a:p>
        </p:txBody>
      </p:sp>
      <p:pic>
        <p:nvPicPr>
          <p:cNvPr id="130053"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4789" y="5538789"/>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bwMode="auto">
          <a:xfrm>
            <a:off x="4427984" y="0"/>
            <a:ext cx="4716016" cy="4221088"/>
          </a:xfrm>
          <a:prstGeom prst="rect">
            <a:avLst/>
          </a:prstGeom>
          <a:solidFill>
            <a:schemeClr val="bg1"/>
          </a:solidFill>
          <a:ln>
            <a:noFill/>
          </a:ln>
          <a:effectLs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2000" dirty="0" smtClean="0">
                <a:latin typeface="+mn-lt"/>
              </a:rPr>
              <a:t>                   </a:t>
            </a:r>
            <a:r>
              <a:rPr lang="en-US" altLang="zh-CN" sz="2000" dirty="0" smtClean="0">
                <a:latin typeface="+mn-lt"/>
              </a:rPr>
              <a:t>          </a:t>
            </a:r>
            <a:r>
              <a:rPr lang="zh-CN" altLang="en-US" sz="2000" dirty="0" smtClean="0">
                <a:latin typeface="+mn-lt"/>
              </a:rPr>
              <a:t>执行次数</a:t>
            </a:r>
            <a:r>
              <a:rPr lang="en-US" altLang="zh-CN" sz="2000" dirty="0" smtClean="0">
                <a:latin typeface="+mn-lt"/>
              </a:rPr>
              <a:t>f(n</a:t>
            </a:r>
            <a:r>
              <a:rPr lang="en-US" altLang="zh-CN" sz="2000" dirty="0" smtClean="0">
                <a:latin typeface="+mn-lt"/>
              </a:rPr>
              <a:t>)  </a:t>
            </a:r>
          </a:p>
          <a:p>
            <a:pPr marL="0" marR="0" indent="0" algn="l" defTabSz="914400" rtl="0" eaLnBrk="1" fontAlgn="base" latinLnBrk="0" hangingPunct="1">
              <a:lnSpc>
                <a:spcPct val="100000"/>
              </a:lnSpc>
              <a:spcBef>
                <a:spcPct val="0"/>
              </a:spcBef>
              <a:spcAft>
                <a:spcPct val="0"/>
              </a:spcAft>
              <a:buClrTx/>
              <a:buSzTx/>
              <a:buFontTx/>
              <a:buNone/>
              <a:tabLst/>
            </a:pPr>
            <a:r>
              <a:rPr lang="en-US" altLang="zh-CN" dirty="0" smtClean="0">
                <a:latin typeface="+mn-lt"/>
              </a:rPr>
              <a:t>  </a:t>
            </a:r>
            <a:r>
              <a:rPr lang="en-US" altLang="zh-CN" dirty="0" smtClean="0">
                <a:latin typeface="+mn-lt"/>
              </a:rPr>
              <a:t>n=1          1</a:t>
            </a:r>
            <a:endParaRPr lang="en-US" altLang="zh-CN" dirty="0" smtClean="0">
              <a:latin typeface="+mn-lt"/>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dirty="0" smtClean="0">
                <a:latin typeface="+mn-lt"/>
              </a:rPr>
              <a:t>  </a:t>
            </a:r>
            <a:r>
              <a:rPr lang="en-US" altLang="zh-CN" dirty="0" smtClean="0">
                <a:latin typeface="+mn-lt"/>
              </a:rPr>
              <a:t>n=2          2</a:t>
            </a:r>
            <a:endParaRPr lang="en-US" altLang="zh-CN" dirty="0" smtClean="0">
              <a:latin typeface="+mn-lt"/>
            </a:endParaRPr>
          </a:p>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4000" b="1" i="0" u="none" strike="noStrike" cap="none" normalizeH="0" baseline="0" dirty="0" smtClean="0">
                <a:ln>
                  <a:noFill/>
                </a:ln>
                <a:solidFill>
                  <a:schemeClr val="tx1"/>
                </a:solidFill>
                <a:effectLst/>
                <a:latin typeface="+mn-lt"/>
              </a:rPr>
              <a:t>  </a:t>
            </a:r>
            <a:r>
              <a:rPr kumimoji="1" lang="en-US" altLang="zh-CN" sz="4000" b="1" i="0" u="none" strike="noStrike" cap="none" normalizeH="0" baseline="0" dirty="0" smtClean="0">
                <a:ln>
                  <a:noFill/>
                </a:ln>
                <a:solidFill>
                  <a:schemeClr val="tx1"/>
                </a:solidFill>
                <a:effectLst/>
                <a:latin typeface="+mn-lt"/>
              </a:rPr>
              <a:t>n=4          3</a:t>
            </a:r>
            <a:endParaRPr kumimoji="1" lang="en-US" altLang="zh-CN" sz="4000" b="1" i="0" u="none" strike="noStrike" cap="none" normalizeH="0" baseline="0" dirty="0" smtClean="0">
              <a:ln>
                <a:noFill/>
              </a:ln>
              <a:solidFill>
                <a:schemeClr val="tx1"/>
              </a:solidFill>
              <a:effectLst/>
              <a:latin typeface="+mn-lt"/>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dirty="0" smtClean="0">
                <a:latin typeface="+mn-lt"/>
              </a:rPr>
              <a:t>  </a:t>
            </a:r>
            <a:r>
              <a:rPr lang="en-US" altLang="zh-CN" dirty="0" smtClean="0">
                <a:latin typeface="+mn-lt"/>
              </a:rPr>
              <a:t>n=8          4</a:t>
            </a:r>
            <a:endParaRPr lang="en-US" altLang="zh-CN" dirty="0" smtClean="0">
              <a:latin typeface="+mn-lt"/>
            </a:endParaRPr>
          </a:p>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4000" b="1" i="0" u="none" strike="noStrike" cap="none" normalizeH="0" baseline="0" dirty="0" smtClean="0">
                <a:ln>
                  <a:noFill/>
                </a:ln>
                <a:solidFill>
                  <a:schemeClr val="tx1"/>
                </a:solidFill>
                <a:effectLst/>
                <a:latin typeface="+mn-lt"/>
              </a:rPr>
              <a:t>  </a:t>
            </a:r>
            <a:r>
              <a:rPr kumimoji="1" lang="en-US" altLang="zh-CN" sz="4000" b="1" i="0" u="none" strike="noStrike" cap="none" normalizeH="0" baseline="0" dirty="0" smtClean="0">
                <a:ln>
                  <a:noFill/>
                </a:ln>
                <a:solidFill>
                  <a:schemeClr val="tx1"/>
                </a:solidFill>
                <a:effectLst/>
                <a:latin typeface="+mn-lt"/>
              </a:rPr>
              <a:t>n</a:t>
            </a:r>
            <a:r>
              <a:rPr lang="en-US" altLang="zh-CN" dirty="0" smtClean="0">
                <a:latin typeface="+mn-lt"/>
              </a:rPr>
              <a:t>=16        5</a:t>
            </a:r>
            <a:endParaRPr lang="en-US" altLang="zh-CN" dirty="0" smtClean="0">
              <a:latin typeface="+mn-lt"/>
            </a:endParaRPr>
          </a:p>
          <a:p>
            <a:pPr marL="0" marR="0" indent="0" algn="l" defTabSz="914400" rtl="0" eaLnBrk="1" fontAlgn="base" latinLnBrk="0" hangingPunct="1">
              <a:lnSpc>
                <a:spcPct val="100000"/>
              </a:lnSpc>
              <a:spcBef>
                <a:spcPct val="0"/>
              </a:spcBef>
              <a:spcAft>
                <a:spcPct val="0"/>
              </a:spcAft>
              <a:buClrTx/>
              <a:buSzTx/>
              <a:buFontTx/>
              <a:buNone/>
              <a:tabLst/>
            </a:pPr>
            <a:endParaRPr lang="en-US" altLang="zh-CN" dirty="0">
              <a:latin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341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341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341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341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3411">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73411">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73411">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73411">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800" b="0" dirty="0"/>
              <a:t>下列程序段的时间复杂度为</a:t>
            </a:r>
            <a:r>
              <a:rPr lang="zh-CN" altLang="en-US" sz="2800" b="0" dirty="0" smtClean="0"/>
              <a:t>（）</a:t>
            </a:r>
            <a:endParaRPr lang="en-US" altLang="zh-CN" sz="2800" b="0" dirty="0" smtClean="0"/>
          </a:p>
          <a:p>
            <a:r>
              <a:rPr lang="pt-BR" altLang="zh-CN" sz="2800" b="0" dirty="0"/>
              <a:t>i=0 </a:t>
            </a:r>
            <a:r>
              <a:rPr lang="zh-CN" altLang="pt-BR" sz="2800" b="0" dirty="0"/>
              <a:t>， </a:t>
            </a:r>
            <a:r>
              <a:rPr lang="pt-BR" altLang="zh-CN" sz="2800" b="0" dirty="0"/>
              <a:t>s=0 </a:t>
            </a:r>
            <a:r>
              <a:rPr lang="zh-CN" altLang="pt-BR" sz="2800" b="0" dirty="0"/>
              <a:t>； </a:t>
            </a:r>
            <a:endParaRPr lang="en-US" altLang="zh-CN" sz="2800" b="0" dirty="0" smtClean="0"/>
          </a:p>
          <a:p>
            <a:r>
              <a:rPr lang="pt-BR" altLang="zh-CN" sz="2800" b="0" dirty="0" smtClean="0"/>
              <a:t>while </a:t>
            </a:r>
            <a:r>
              <a:rPr lang="pt-BR" altLang="zh-CN" sz="2800" b="0" dirty="0"/>
              <a:t>(s&lt;n) </a:t>
            </a:r>
            <a:r>
              <a:rPr lang="pt-BR" altLang="zh-CN" sz="2800" b="0" dirty="0" smtClean="0"/>
              <a:t>{ s=s+i</a:t>
            </a:r>
            <a:r>
              <a:rPr lang="zh-CN" altLang="pt-BR" sz="2800" b="0" dirty="0" smtClean="0"/>
              <a:t>；</a:t>
            </a:r>
            <a:r>
              <a:rPr lang="zh-CN" altLang="pt-BR" sz="2800" b="0" dirty="0"/>
              <a:t> </a:t>
            </a:r>
            <a:r>
              <a:rPr lang="pt-BR" altLang="zh-CN" sz="2800" b="0" dirty="0"/>
              <a:t>i</a:t>
            </a:r>
            <a:r>
              <a:rPr lang="pt-BR" altLang="zh-CN" sz="2800" b="0" dirty="0" smtClean="0"/>
              <a:t>++</a:t>
            </a:r>
            <a:r>
              <a:rPr lang="zh-CN" altLang="pt-BR" sz="2800" b="0" dirty="0" smtClean="0"/>
              <a:t>；</a:t>
            </a:r>
            <a:r>
              <a:rPr lang="pt-BR" altLang="zh-CN" sz="2800" b="0" dirty="0" smtClean="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800" b="0" dirty="0"/>
              <a:t>O(n^(1/2))</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800" b="0" dirty="0"/>
              <a:t>O(n^(1/3))</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800" b="0" dirty="0"/>
              <a:t>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800" b="0" dirty="0"/>
              <a:t>O(n^2)</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1144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114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1144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114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1" name="矩形 20"/>
          <p:cNvSpPr/>
          <p:nvPr>
            <p:custDataLst>
              <p:tags r:id="rId12"/>
            </p:custDataLst>
          </p:nvPr>
        </p:nvSpPr>
        <p:spPr bwMode="auto">
          <a:xfrm>
            <a:off x="9525000" y="0"/>
            <a:ext cx="3840480" cy="6858000"/>
          </a:xfrm>
          <a:prstGeom prst="rect">
            <a:avLst/>
          </a:prstGeom>
          <a:solidFill>
            <a:srgbClr val="FFFFFF"/>
          </a:solidFill>
          <a:ln w="12700" cap="flat" cmpd="sng" algn="ctr">
            <a:solidFill>
              <a:srgbClr val="9B9B9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000" b="1" i="0" u="none" strike="noStrike" cap="none" normalizeH="0" baseline="0" smtClean="0">
              <a:ln>
                <a:noFill/>
              </a:ln>
              <a:solidFill>
                <a:srgbClr val="FFFFFF"/>
              </a:solidFill>
              <a:effectLst/>
              <a:latin typeface="Tahoma" panose="020B0604030504040204" pitchFamily="34" charset="0"/>
              <a:ea typeface="黑体" panose="02010609060101010101" pitchFamily="49" charset="-122"/>
            </a:endParaRPr>
          </a:p>
        </p:txBody>
      </p:sp>
      <p:sp>
        <p:nvSpPr>
          <p:cNvPr id="26" name="文本框 25"/>
          <p:cNvSpPr txBox="1"/>
          <p:nvPr>
            <p:custDataLst>
              <p:tags r:id="rId13"/>
            </p:custDataLst>
          </p:nvPr>
        </p:nvSpPr>
        <p:spPr>
          <a:xfrm>
            <a:off x="9613900" y="8065770"/>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endPar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 name="文本框 26"/>
          <p:cNvSpPr txBox="1"/>
          <p:nvPr>
            <p:custDataLst>
              <p:tags r:id="rId14"/>
            </p:custDataLst>
          </p:nvPr>
        </p:nvSpPr>
        <p:spPr>
          <a:xfrm>
            <a:off x="9779000" y="1270000"/>
            <a:ext cx="3332480" cy="2862322"/>
          </a:xfrm>
          <a:prstGeom prst="rect">
            <a:avLst/>
          </a:prstGeom>
          <a:noFill/>
        </p:spPr>
        <p:txBody>
          <a:bodyPr vert="horz" rtlCol="0" anchor="t" anchorCtr="0">
            <a:spAutoFit/>
          </a:bodyPr>
          <a:lstStyle/>
          <a:p>
            <a:pPr lvl="0"/>
            <a:r>
              <a:rPr lang="zh-CN" altLang="en-US" sz="2000" b="0">
                <a:solidFill>
                  <a:srgbClr val="000000"/>
                </a:solidFill>
              </a:rPr>
              <a:t>每次循环的增量为</a:t>
            </a:r>
            <a:r>
              <a:rPr lang="en-US" altLang="zh-CN" sz="2000" b="0">
                <a:solidFill>
                  <a:srgbClr val="000000"/>
                </a:solidFill>
              </a:rPr>
              <a:t>i</a:t>
            </a:r>
            <a:r>
              <a:rPr lang="zh-CN" altLang="en-US" sz="2000" b="0">
                <a:solidFill>
                  <a:srgbClr val="000000"/>
                </a:solidFill>
              </a:rPr>
              <a:t>，且</a:t>
            </a:r>
            <a:r>
              <a:rPr lang="en-US" altLang="zh-CN" sz="2000" b="0">
                <a:solidFill>
                  <a:srgbClr val="000000"/>
                </a:solidFill>
              </a:rPr>
              <a:t>i</a:t>
            </a:r>
            <a:r>
              <a:rPr lang="zh-CN" altLang="en-US" sz="2000" b="0">
                <a:solidFill>
                  <a:srgbClr val="000000"/>
                </a:solidFill>
              </a:rPr>
              <a:t>也是累加，即：</a:t>
            </a:r>
          </a:p>
          <a:p>
            <a:pPr lvl="0"/>
            <a:r>
              <a:rPr lang="en-US" altLang="zh-CN" sz="2000" b="0">
                <a:solidFill>
                  <a:srgbClr val="000000"/>
                </a:solidFill>
              </a:rPr>
              <a:t>1+2+……+x &lt;= n</a:t>
            </a:r>
          </a:p>
          <a:p>
            <a:pPr lvl="0"/>
            <a:endParaRPr lang="en-US" altLang="zh-CN" sz="2000" b="0">
              <a:solidFill>
                <a:srgbClr val="000000"/>
              </a:solidFill>
            </a:endParaRPr>
          </a:p>
          <a:p>
            <a:pPr lvl="0"/>
            <a:r>
              <a:rPr lang="en-US" altLang="zh-CN" sz="2000" b="0">
                <a:solidFill>
                  <a:srgbClr val="000000"/>
                </a:solidFill>
              </a:rPr>
              <a:t>x</a:t>
            </a:r>
            <a:r>
              <a:rPr lang="zh-CN" altLang="en-US" sz="2000" b="0">
                <a:solidFill>
                  <a:srgbClr val="000000"/>
                </a:solidFill>
              </a:rPr>
              <a:t>次循环满足条件，</a:t>
            </a:r>
            <a:r>
              <a:rPr lang="en-US" altLang="zh-CN" sz="2000" b="0">
                <a:solidFill>
                  <a:srgbClr val="000000"/>
                </a:solidFill>
              </a:rPr>
              <a:t>x</a:t>
            </a:r>
            <a:r>
              <a:rPr lang="zh-CN" altLang="en-US" sz="2000" b="0">
                <a:solidFill>
                  <a:srgbClr val="000000"/>
                </a:solidFill>
              </a:rPr>
              <a:t>即为复杂度，计算可以得到</a:t>
            </a:r>
          </a:p>
          <a:p>
            <a:pPr lvl="0"/>
            <a:r>
              <a:rPr lang="en-US" altLang="zh-CN" sz="2000" b="0">
                <a:solidFill>
                  <a:srgbClr val="000000"/>
                </a:solidFill>
              </a:rPr>
              <a:t>(1+x)/2*x &lt;=n</a:t>
            </a:r>
          </a:p>
          <a:p>
            <a:pPr lvl="0"/>
            <a:endParaRPr lang="en-US" altLang="zh-CN" sz="2000" b="0">
              <a:solidFill>
                <a:srgbClr val="000000"/>
              </a:solidFill>
            </a:endParaRPr>
          </a:p>
          <a:p>
            <a:pPr lvl="0"/>
            <a:r>
              <a:rPr lang="en-US" altLang="zh-CN" sz="2000" b="0">
                <a:solidFill>
                  <a:srgbClr val="000000"/>
                </a:solidFill>
              </a:rPr>
              <a:t>x</a:t>
            </a:r>
            <a:r>
              <a:rPr lang="zh-CN" altLang="en-US" sz="2000" b="0">
                <a:solidFill>
                  <a:srgbClr val="000000"/>
                </a:solidFill>
              </a:rPr>
              <a:t>为</a:t>
            </a:r>
            <a:r>
              <a:rPr lang="en-US" altLang="zh-CN" sz="2000" b="0">
                <a:solidFill>
                  <a:srgbClr val="000000"/>
                </a:solidFill>
              </a:rPr>
              <a:t>O(n^(1/2))</a:t>
            </a:r>
            <a:endParaRPr lang="en-US" altLang="zh-CN" sz="2000" b="0" dirty="0">
              <a:solidFill>
                <a:srgbClr val="000000"/>
              </a:solidFill>
            </a:endParaRPr>
          </a:p>
        </p:txBody>
      </p:sp>
      <p:grpSp>
        <p:nvGrpSpPr>
          <p:cNvPr id="25" name="组合 24"/>
          <p:cNvGrpSpPr/>
          <p:nvPr>
            <p:custDataLst>
              <p:tags r:id="rId15"/>
            </p:custDataLst>
          </p:nvPr>
        </p:nvGrpSpPr>
        <p:grpSpPr>
          <a:xfrm>
            <a:off x="9537700" y="0"/>
            <a:ext cx="3815080" cy="647700"/>
            <a:chOff x="9537700" y="0"/>
            <a:chExt cx="3815080" cy="647700"/>
          </a:xfrm>
        </p:grpSpPr>
        <p:sp>
          <p:nvSpPr>
            <p:cNvPr id="22" name="RemarkBack"/>
            <p:cNvSpPr/>
            <p:nvPr>
              <p:custDataLst>
                <p:tags r:id="rId25"/>
              </p:custDataLst>
            </p:nvPr>
          </p:nvSpPr>
          <p:spPr bwMode="auto">
            <a:xfrm>
              <a:off x="9537700" y="12700"/>
              <a:ext cx="3815080" cy="635000"/>
            </a:xfrm>
            <a:prstGeom prst="rect">
              <a:avLst/>
            </a:prstGeom>
            <a:solidFill>
              <a:srgbClr val="F6F7F8"/>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endParaRPr>
            </a:p>
          </p:txBody>
        </p:sp>
        <p:sp>
          <p:nvSpPr>
            <p:cNvPr id="23" name="RemarkBlock"/>
            <p:cNvSpPr/>
            <p:nvPr>
              <p:custDataLst>
                <p:tags r:id="rId26"/>
              </p:custDataLst>
            </p:nvPr>
          </p:nvSpPr>
          <p:spPr bwMode="auto">
            <a:xfrm>
              <a:off x="9537700" y="12700"/>
              <a:ext cx="190500" cy="635000"/>
            </a:xfrm>
            <a:prstGeom prst="rect">
              <a:avLst/>
            </a:prstGeom>
            <a:solidFill>
              <a:srgbClr val="639EF4"/>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endParaRPr>
            </a:p>
          </p:txBody>
        </p:sp>
        <p:sp>
          <p:nvSpPr>
            <p:cNvPr id="24" name="RemarkTitleText"/>
            <p:cNvSpPr txBox="1"/>
            <p:nvPr>
              <p:custDataLst>
                <p:tags r:id="rId27"/>
              </p:custDataLst>
            </p:nvPr>
          </p:nvSpPr>
          <p:spPr>
            <a:xfrm>
              <a:off x="9779000" y="0"/>
              <a:ext cx="1905000" cy="635000"/>
            </a:xfrm>
            <a:prstGeom prst="rect">
              <a:avLst/>
            </a:prstGeom>
            <a:noFill/>
          </p:spPr>
          <p:txBody>
            <a:bodyPr vert="horz" wrap="none" rtlCol="0" anchor="ctr" anchorCtr="0">
              <a:noAutofit/>
            </a:bodyPr>
            <a:lstStyle/>
            <a:p>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2" name="RemarkBack"/>
          <p:cNvSpPr/>
          <p:nvPr>
            <p:custDataLst>
              <p:tags r:id="rId16"/>
            </p:custDataLst>
          </p:nvPr>
        </p:nvSpPr>
        <p:spPr bwMode="auto">
          <a:xfrm>
            <a:off x="9537700" y="12700"/>
            <a:ext cx="3815080" cy="635000"/>
          </a:xfrm>
          <a:prstGeom prst="rect">
            <a:avLst/>
          </a:prstGeom>
          <a:solidFill>
            <a:srgbClr val="F6F7F8"/>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endParaRPr>
          </a:p>
        </p:txBody>
      </p:sp>
      <p:sp>
        <p:nvSpPr>
          <p:cNvPr id="3" name="RemarkBlock"/>
          <p:cNvSpPr/>
          <p:nvPr>
            <p:custDataLst>
              <p:tags r:id="rId17"/>
            </p:custDataLst>
          </p:nvPr>
        </p:nvSpPr>
        <p:spPr bwMode="auto">
          <a:xfrm>
            <a:off x="9537700" y="12700"/>
            <a:ext cx="190500" cy="635000"/>
          </a:xfrm>
          <a:prstGeom prst="rect">
            <a:avLst/>
          </a:prstGeom>
          <a:solidFill>
            <a:srgbClr val="639EF4"/>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endParaRPr>
          </a:p>
        </p:txBody>
      </p:sp>
      <p:sp>
        <p:nvSpPr>
          <p:cNvPr id="20" name="RemarkTitleText"/>
          <p:cNvSpPr txBox="1"/>
          <p:nvPr>
            <p:custDataLst>
              <p:tags r:id="rId18"/>
            </p:custDataLst>
          </p:nvPr>
        </p:nvSpPr>
        <p:spPr>
          <a:xfrm>
            <a:off x="9779000" y="0"/>
            <a:ext cx="1905000" cy="635000"/>
          </a:xfrm>
          <a:prstGeom prst="rect">
            <a:avLst/>
          </a:prstGeom>
          <a:noFill/>
        </p:spPr>
        <p:txBody>
          <a:bodyPr vert="horz" wrap="none" rtlCol="0" anchor="ctr" anchorCtr="0">
            <a:noAutofit/>
          </a:bodyPr>
          <a:lstStyle/>
          <a:p>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9"/>
            </p:custDataLst>
          </p:nvPr>
        </p:nvGrpSpPr>
        <p:grpSpPr>
          <a:xfrm>
            <a:off x="0" y="0"/>
            <a:ext cx="9144000" cy="635000"/>
            <a:chOff x="0" y="0"/>
            <a:chExt cx="9144000" cy="635000"/>
          </a:xfrm>
        </p:grpSpPr>
        <p:sp>
          <p:nvSpPr>
            <p:cNvPr id="15" name="TitleBackground"/>
            <p:cNvSpPr/>
            <p:nvPr>
              <p:custDataLst>
                <p:tags r:id="rId21"/>
              </p:custDataLst>
            </p:nvPr>
          </p:nvSpPr>
          <p:spPr bwMode="auto">
            <a:xfrm>
              <a:off x="0" y="0"/>
              <a:ext cx="9144000" cy="635000"/>
            </a:xfrm>
            <a:prstGeom prst="rect">
              <a:avLst/>
            </a:prstGeom>
            <a:solidFill>
              <a:srgbClr val="F6F7F8"/>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endParaRPr>
            </a:p>
          </p:txBody>
        </p:sp>
        <p:sp>
          <p:nvSpPr>
            <p:cNvPr id="16" name="ColorBlock"/>
            <p:cNvSpPr/>
            <p:nvPr>
              <p:custDataLst>
                <p:tags r:id="rId22"/>
              </p:custDataLst>
            </p:nvPr>
          </p:nvSpPr>
          <p:spPr bwMode="auto">
            <a:xfrm>
              <a:off x="0" y="0"/>
              <a:ext cx="190500" cy="635000"/>
            </a:xfrm>
            <a:prstGeom prst="rect">
              <a:avLst/>
            </a:prstGeom>
            <a:solidFill>
              <a:srgbClr val="639EF4"/>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endParaRPr>
            </a:p>
          </p:txBody>
        </p:sp>
        <p:sp>
          <p:nvSpPr>
            <p:cNvPr id="17" name="TypeText"/>
            <p:cNvSpPr txBox="1"/>
            <p:nvPr>
              <p:custDataLst>
                <p:tags r:id="rId23"/>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24"/>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20"/>
            </p:custDataLst>
          </p:nvPr>
        </p:nvPicPr>
        <p:blipFill>
          <a:blip r:embed="rId2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185108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0" y="115888"/>
            <a:ext cx="7162800" cy="838200"/>
          </a:xfrm>
        </p:spPr>
        <p:txBody>
          <a:bodyPr/>
          <a:lstStyle/>
          <a:p>
            <a:pPr>
              <a:defRPr/>
            </a:pPr>
            <a:r>
              <a:rPr lang="zh-CN" altLang="en-US" sz="4000" u="sng" dirty="0">
                <a:solidFill>
                  <a:srgbClr val="CC0000"/>
                </a:solidFill>
              </a:rPr>
              <a:t> </a:t>
            </a:r>
            <a:endParaRPr lang="zh-CN" altLang="en-US" dirty="0"/>
          </a:p>
        </p:txBody>
      </p:sp>
      <p:sp>
        <p:nvSpPr>
          <p:cNvPr id="221187" name="Rectangle 3"/>
          <p:cNvSpPr>
            <a:spLocks noGrp="1" noChangeArrowheads="1"/>
          </p:cNvSpPr>
          <p:nvPr>
            <p:ph type="body" idx="1"/>
          </p:nvPr>
        </p:nvSpPr>
        <p:spPr>
          <a:xfrm>
            <a:off x="685800" y="1371600"/>
            <a:ext cx="7772400" cy="5105400"/>
          </a:xfrm>
        </p:spPr>
        <p:txBody>
          <a:bodyPr/>
          <a:lstStyle/>
          <a:p>
            <a:pPr>
              <a:buClr>
                <a:srgbClr val="FF9900"/>
              </a:buClr>
              <a:buSzPct val="50000"/>
              <a:defRPr/>
            </a:pPr>
            <a:r>
              <a:rPr lang="zh-CN" altLang="en-US" sz="3000">
                <a:solidFill>
                  <a:srgbClr val="0000CC"/>
                </a:solidFill>
                <a:latin typeface="Times New Roman" panose="02020603050405020304" pitchFamily="18" charset="0"/>
                <a:cs typeface="Times New Roman" panose="02020603050405020304" pitchFamily="18" charset="0"/>
              </a:rPr>
              <a:t>大</a:t>
            </a:r>
            <a:r>
              <a:rPr lang="en-US" altLang="zh-CN" sz="3000">
                <a:solidFill>
                  <a:srgbClr val="0000CC"/>
                </a:solidFill>
                <a:latin typeface="Times New Roman" panose="02020603050405020304" pitchFamily="18" charset="0"/>
                <a:cs typeface="Times New Roman" panose="02020603050405020304" pitchFamily="18" charset="0"/>
              </a:rPr>
              <a:t>O</a:t>
            </a:r>
            <a:r>
              <a:rPr lang="zh-CN" altLang="en-US" sz="3000">
                <a:solidFill>
                  <a:srgbClr val="0000CC"/>
                </a:solidFill>
                <a:latin typeface="Times New Roman" panose="02020603050405020304" pitchFamily="18" charset="0"/>
                <a:cs typeface="Times New Roman" panose="02020603050405020304" pitchFamily="18" charset="0"/>
              </a:rPr>
              <a:t>表示法的加法规则</a:t>
            </a:r>
            <a:endParaRPr lang="en-US" altLang="zh-CN" sz="3000">
              <a:solidFill>
                <a:srgbClr val="0000CC"/>
              </a:solidFill>
              <a:latin typeface="Times New Roman" panose="02020603050405020304" pitchFamily="18" charset="0"/>
              <a:cs typeface="Times New Roman" panose="02020603050405020304" pitchFamily="18" charset="0"/>
            </a:endParaRPr>
          </a:p>
          <a:p>
            <a:pPr>
              <a:buClr>
                <a:srgbClr val="FF9900"/>
              </a:buClr>
              <a:buSzPct val="50000"/>
              <a:defRPr/>
            </a:pPr>
            <a:r>
              <a:rPr lang="zh-CN" altLang="en-US">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zh-CN" altLang="en-US">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针对并列程序段</a:t>
            </a:r>
            <a:r>
              <a:rPr lang="zh-CN" altLang="en-US">
                <a:latin typeface="Times New Roman" panose="02020603050405020304" pitchFamily="18" charset="0"/>
                <a:cs typeface="Times New Roman" panose="02020603050405020304" pitchFamily="18" charset="0"/>
              </a:rPr>
              <a:t> </a:t>
            </a:r>
          </a:p>
          <a:p>
            <a:pPr>
              <a:buFontTx/>
              <a:buNone/>
              <a:defRPr/>
            </a:pPr>
            <a:r>
              <a:rPr lang="zh-CN" altLang="en-US">
                <a:latin typeface="Times New Roman" panose="02020603050405020304" pitchFamily="18" charset="0"/>
                <a:cs typeface="Times New Roman" panose="02020603050405020304" pitchFamily="18" charset="0"/>
              </a:rPr>
              <a:t>     </a:t>
            </a:r>
            <a:r>
              <a:rPr lang="en-US" altLang="zh-CN">
                <a:solidFill>
                  <a:srgbClr val="CC0000"/>
                </a:solidFill>
                <a:latin typeface="Times New Roman" panose="02020603050405020304" pitchFamily="18" charset="0"/>
                <a:cs typeface="Times New Roman" panose="02020603050405020304" pitchFamily="18" charset="0"/>
              </a:rPr>
              <a:t>T(</a:t>
            </a:r>
            <a:r>
              <a:rPr lang="en-US" altLang="zh-CN" i="1">
                <a:solidFill>
                  <a:srgbClr val="CC0000"/>
                </a:solidFill>
                <a:latin typeface="Times New Roman" panose="02020603050405020304" pitchFamily="18" charset="0"/>
                <a:cs typeface="Times New Roman" panose="02020603050405020304" pitchFamily="18" charset="0"/>
              </a:rPr>
              <a:t>n</a:t>
            </a:r>
            <a:r>
              <a:rPr lang="en-US" altLang="zh-CN">
                <a:solidFill>
                  <a:srgbClr val="CC0000"/>
                </a:solidFill>
                <a:latin typeface="Times New Roman" panose="02020603050405020304" pitchFamily="18" charset="0"/>
                <a:cs typeface="Times New Roman" panose="02020603050405020304" pitchFamily="18" charset="0"/>
              </a:rPr>
              <a:t>, </a:t>
            </a:r>
            <a:r>
              <a:rPr lang="en-US" altLang="zh-CN" i="1">
                <a:solidFill>
                  <a:srgbClr val="CC0000"/>
                </a:solidFill>
                <a:latin typeface="Times New Roman" panose="02020603050405020304" pitchFamily="18" charset="0"/>
                <a:cs typeface="Times New Roman" panose="02020603050405020304" pitchFamily="18" charset="0"/>
              </a:rPr>
              <a:t>m</a:t>
            </a:r>
            <a:r>
              <a:rPr lang="en-US" altLang="zh-CN">
                <a:solidFill>
                  <a:srgbClr val="CC0000"/>
                </a:solidFill>
                <a:latin typeface="Times New Roman" panose="02020603050405020304" pitchFamily="18" charset="0"/>
                <a:cs typeface="Times New Roman" panose="02020603050405020304" pitchFamily="18" charset="0"/>
              </a:rPr>
              <a:t>)  = T</a:t>
            </a:r>
            <a:r>
              <a:rPr lang="en-US" altLang="zh-CN" baseline="-25000">
                <a:solidFill>
                  <a:srgbClr val="CC0000"/>
                </a:solidFill>
                <a:latin typeface="Times New Roman" panose="02020603050405020304" pitchFamily="18" charset="0"/>
                <a:cs typeface="Times New Roman" panose="02020603050405020304" pitchFamily="18" charset="0"/>
              </a:rPr>
              <a:t>1</a:t>
            </a:r>
            <a:r>
              <a:rPr lang="en-US" altLang="zh-CN">
                <a:solidFill>
                  <a:srgbClr val="CC0000"/>
                </a:solidFill>
                <a:latin typeface="Times New Roman" panose="02020603050405020304" pitchFamily="18" charset="0"/>
                <a:cs typeface="Times New Roman" panose="02020603050405020304" pitchFamily="18" charset="0"/>
              </a:rPr>
              <a:t> (</a:t>
            </a:r>
            <a:r>
              <a:rPr lang="en-US" altLang="zh-CN" i="1">
                <a:solidFill>
                  <a:srgbClr val="CC0000"/>
                </a:solidFill>
                <a:latin typeface="Times New Roman" panose="02020603050405020304" pitchFamily="18" charset="0"/>
                <a:cs typeface="Times New Roman" panose="02020603050405020304" pitchFamily="18" charset="0"/>
              </a:rPr>
              <a:t>n</a:t>
            </a:r>
            <a:r>
              <a:rPr lang="en-US" altLang="zh-CN">
                <a:solidFill>
                  <a:srgbClr val="CC0000"/>
                </a:solidFill>
                <a:latin typeface="Times New Roman" panose="02020603050405020304" pitchFamily="18" charset="0"/>
                <a:cs typeface="Times New Roman" panose="02020603050405020304" pitchFamily="18" charset="0"/>
              </a:rPr>
              <a:t>) + T</a:t>
            </a:r>
            <a:r>
              <a:rPr lang="en-US" altLang="zh-CN" baseline="-25000">
                <a:solidFill>
                  <a:srgbClr val="CC0000"/>
                </a:solidFill>
                <a:latin typeface="Times New Roman" panose="02020603050405020304" pitchFamily="18" charset="0"/>
                <a:cs typeface="Times New Roman" panose="02020603050405020304" pitchFamily="18" charset="0"/>
              </a:rPr>
              <a:t>2</a:t>
            </a:r>
            <a:r>
              <a:rPr lang="en-US" altLang="zh-CN">
                <a:solidFill>
                  <a:srgbClr val="CC0000"/>
                </a:solidFill>
                <a:latin typeface="Times New Roman" panose="02020603050405020304" pitchFamily="18" charset="0"/>
                <a:cs typeface="Times New Roman" panose="02020603050405020304" pitchFamily="18" charset="0"/>
              </a:rPr>
              <a:t> (</a:t>
            </a:r>
            <a:r>
              <a:rPr lang="en-US" altLang="zh-CN" i="1">
                <a:solidFill>
                  <a:srgbClr val="CC0000"/>
                </a:solidFill>
                <a:latin typeface="Times New Roman" panose="02020603050405020304" pitchFamily="18" charset="0"/>
                <a:cs typeface="Times New Roman" panose="02020603050405020304" pitchFamily="18" charset="0"/>
              </a:rPr>
              <a:t>m</a:t>
            </a:r>
            <a:r>
              <a:rPr lang="en-US" altLang="zh-CN">
                <a:solidFill>
                  <a:srgbClr val="CC0000"/>
                </a:solidFill>
                <a:latin typeface="Times New Roman" panose="02020603050405020304" pitchFamily="18" charset="0"/>
                <a:cs typeface="Times New Roman" panose="02020603050405020304" pitchFamily="18" charset="0"/>
              </a:rPr>
              <a:t>)	</a:t>
            </a:r>
          </a:p>
          <a:p>
            <a:pPr>
              <a:buFontTx/>
              <a:buNone/>
              <a:defRPr/>
            </a:pPr>
            <a:r>
              <a:rPr lang="en-US" altLang="zh-CN">
                <a:solidFill>
                  <a:srgbClr val="CC0000"/>
                </a:solidFill>
                <a:latin typeface="Times New Roman" panose="02020603050405020304" pitchFamily="18" charset="0"/>
                <a:cs typeface="Times New Roman" panose="02020603050405020304" pitchFamily="18" charset="0"/>
              </a:rPr>
              <a:t>  	  	         = O(max (</a:t>
            </a:r>
            <a:r>
              <a:rPr lang="en-US" altLang="zh-CN" i="1">
                <a:solidFill>
                  <a:srgbClr val="CC0000"/>
                </a:solidFill>
                <a:latin typeface="Times New Roman" panose="02020603050405020304" pitchFamily="18" charset="0"/>
                <a:cs typeface="Times New Roman" panose="02020603050405020304" pitchFamily="18" charset="0"/>
              </a:rPr>
              <a:t>f</a:t>
            </a:r>
            <a:r>
              <a:rPr lang="en-US" altLang="zh-CN">
                <a:solidFill>
                  <a:srgbClr val="CC0000"/>
                </a:solidFill>
                <a:latin typeface="Times New Roman" panose="02020603050405020304" pitchFamily="18" charset="0"/>
                <a:cs typeface="Times New Roman" panose="02020603050405020304" pitchFamily="18" charset="0"/>
              </a:rPr>
              <a:t> (</a:t>
            </a:r>
            <a:r>
              <a:rPr lang="en-US" altLang="zh-CN" i="1">
                <a:solidFill>
                  <a:srgbClr val="CC0000"/>
                </a:solidFill>
                <a:latin typeface="Times New Roman" panose="02020603050405020304" pitchFamily="18" charset="0"/>
                <a:cs typeface="Times New Roman" panose="02020603050405020304" pitchFamily="18" charset="0"/>
              </a:rPr>
              <a:t>n</a:t>
            </a:r>
            <a:r>
              <a:rPr lang="en-US" altLang="zh-CN">
                <a:solidFill>
                  <a:srgbClr val="CC0000"/>
                </a:solidFill>
                <a:latin typeface="Times New Roman" panose="02020603050405020304" pitchFamily="18" charset="0"/>
                <a:cs typeface="Times New Roman" panose="02020603050405020304" pitchFamily="18" charset="0"/>
              </a:rPr>
              <a:t>), </a:t>
            </a:r>
            <a:r>
              <a:rPr lang="en-US" altLang="zh-CN" i="1">
                <a:solidFill>
                  <a:srgbClr val="CC0000"/>
                </a:solidFill>
                <a:latin typeface="Times New Roman" panose="02020603050405020304" pitchFamily="18" charset="0"/>
                <a:cs typeface="Times New Roman" panose="02020603050405020304" pitchFamily="18" charset="0"/>
              </a:rPr>
              <a:t>g</a:t>
            </a:r>
            <a:r>
              <a:rPr lang="en-US" altLang="zh-CN">
                <a:solidFill>
                  <a:srgbClr val="CC0000"/>
                </a:solidFill>
                <a:latin typeface="Times New Roman" panose="02020603050405020304" pitchFamily="18" charset="0"/>
                <a:cs typeface="Times New Roman" panose="02020603050405020304" pitchFamily="18" charset="0"/>
              </a:rPr>
              <a:t> (</a:t>
            </a:r>
            <a:r>
              <a:rPr lang="en-US" altLang="zh-CN" i="1">
                <a:solidFill>
                  <a:srgbClr val="CC0000"/>
                </a:solidFill>
                <a:latin typeface="Times New Roman" panose="02020603050405020304" pitchFamily="18" charset="0"/>
                <a:cs typeface="Times New Roman" panose="02020603050405020304" pitchFamily="18" charset="0"/>
              </a:rPr>
              <a:t>m</a:t>
            </a:r>
            <a:r>
              <a:rPr lang="en-US" altLang="zh-CN">
                <a:solidFill>
                  <a:srgbClr val="CC0000"/>
                </a:solidFill>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
            </a:r>
            <a:br>
              <a:rPr lang="en-US" altLang="zh-CN">
                <a:latin typeface="Times New Roman" panose="02020603050405020304" pitchFamily="18" charset="0"/>
                <a:cs typeface="Times New Roman" panose="02020603050405020304" pitchFamily="18" charset="0"/>
              </a:rPr>
            </a:br>
            <a:endParaRPr lang="en-US" altLang="zh-CN">
              <a:latin typeface="Times New Roman" panose="02020603050405020304" pitchFamily="18" charset="0"/>
              <a:cs typeface="Times New Roman" panose="02020603050405020304" pitchFamily="18" charset="0"/>
            </a:endParaRPr>
          </a:p>
          <a:p>
            <a:pPr>
              <a:buFont typeface="Wingdings" panose="05000000000000000000" pitchFamily="2" charset="2"/>
              <a:buNone/>
              <a:defRPr/>
            </a:pPr>
            <a:r>
              <a:rPr lang="en-US" altLang="zh-CN">
                <a:solidFill>
                  <a:schemeClr val="bg2"/>
                </a:solidFill>
                <a:latin typeface="Times New Roman" panose="02020603050405020304" pitchFamily="18" charset="0"/>
                <a:cs typeface="Times New Roman" panose="02020603050405020304" pitchFamily="18" charset="0"/>
              </a:rPr>
              <a:t>     c &lt; log</a:t>
            </a:r>
            <a:r>
              <a:rPr lang="en-US" altLang="zh-CN" baseline="-25000">
                <a:solidFill>
                  <a:schemeClr val="bg2"/>
                </a:solidFill>
                <a:latin typeface="Times New Roman" panose="02020603050405020304" pitchFamily="18" charset="0"/>
                <a:cs typeface="Times New Roman" panose="02020603050405020304" pitchFamily="18" charset="0"/>
              </a:rPr>
              <a:t>2</a:t>
            </a:r>
            <a:r>
              <a:rPr lang="en-US" altLang="zh-CN">
                <a:solidFill>
                  <a:schemeClr val="bg2"/>
                </a:solidFill>
                <a:latin typeface="Times New Roman" panose="02020603050405020304" pitchFamily="18" charset="0"/>
                <a:cs typeface="Times New Roman" panose="02020603050405020304" pitchFamily="18" charset="0"/>
              </a:rPr>
              <a:t>n &lt; n &lt; nlog</a:t>
            </a:r>
            <a:r>
              <a:rPr lang="en-US" altLang="zh-CN" baseline="-25000">
                <a:solidFill>
                  <a:schemeClr val="bg2"/>
                </a:solidFill>
                <a:latin typeface="Times New Roman" panose="02020603050405020304" pitchFamily="18" charset="0"/>
                <a:cs typeface="Times New Roman" panose="02020603050405020304" pitchFamily="18" charset="0"/>
              </a:rPr>
              <a:t>2</a:t>
            </a:r>
            <a:r>
              <a:rPr lang="en-US" altLang="zh-CN">
                <a:solidFill>
                  <a:schemeClr val="bg2"/>
                </a:solidFill>
                <a:latin typeface="Times New Roman" panose="02020603050405020304" pitchFamily="18" charset="0"/>
                <a:cs typeface="Times New Roman" panose="02020603050405020304" pitchFamily="18" charset="0"/>
              </a:rPr>
              <a:t>n &lt; n</a:t>
            </a:r>
            <a:r>
              <a:rPr lang="en-US" altLang="zh-CN" baseline="30000">
                <a:solidFill>
                  <a:schemeClr val="bg2"/>
                </a:solidFill>
                <a:latin typeface="Times New Roman" panose="02020603050405020304" pitchFamily="18" charset="0"/>
                <a:cs typeface="Times New Roman" panose="02020603050405020304" pitchFamily="18" charset="0"/>
              </a:rPr>
              <a:t>2</a:t>
            </a:r>
            <a:r>
              <a:rPr lang="en-US" altLang="zh-CN">
                <a:solidFill>
                  <a:schemeClr val="bg2"/>
                </a:solidFill>
                <a:latin typeface="Times New Roman" panose="02020603050405020304" pitchFamily="18" charset="0"/>
                <a:cs typeface="Times New Roman" panose="02020603050405020304" pitchFamily="18" charset="0"/>
              </a:rPr>
              <a:t> &lt; n</a:t>
            </a:r>
            <a:r>
              <a:rPr lang="en-US" altLang="zh-CN" baseline="30000">
                <a:solidFill>
                  <a:schemeClr val="bg2"/>
                </a:solidFill>
                <a:latin typeface="Times New Roman" panose="02020603050405020304" pitchFamily="18" charset="0"/>
                <a:cs typeface="Times New Roman" panose="02020603050405020304" pitchFamily="18" charset="0"/>
              </a:rPr>
              <a:t>3</a:t>
            </a:r>
            <a:r>
              <a:rPr lang="en-US" altLang="zh-CN">
                <a:solidFill>
                  <a:schemeClr val="bg2"/>
                </a:solidFill>
                <a:latin typeface="Times New Roman" panose="02020603050405020304" pitchFamily="18" charset="0"/>
                <a:cs typeface="Times New Roman" panose="02020603050405020304" pitchFamily="18" charset="0"/>
              </a:rPr>
              <a:t> &lt; 2</a:t>
            </a:r>
            <a:r>
              <a:rPr lang="en-US" altLang="zh-CN" baseline="30000">
                <a:solidFill>
                  <a:schemeClr val="bg2"/>
                </a:solidFill>
                <a:latin typeface="Times New Roman" panose="02020603050405020304" pitchFamily="18" charset="0"/>
                <a:cs typeface="Times New Roman" panose="02020603050405020304" pitchFamily="18" charset="0"/>
              </a:rPr>
              <a:t>n</a:t>
            </a:r>
            <a:r>
              <a:rPr lang="en-US" altLang="zh-CN">
                <a:solidFill>
                  <a:schemeClr val="bg2"/>
                </a:solidFill>
                <a:latin typeface="Times New Roman" panose="02020603050405020304" pitchFamily="18" charset="0"/>
                <a:cs typeface="Times New Roman" panose="02020603050405020304" pitchFamily="18" charset="0"/>
              </a:rPr>
              <a:t> &lt; 3</a:t>
            </a:r>
            <a:r>
              <a:rPr lang="en-US" altLang="zh-CN" baseline="30000">
                <a:solidFill>
                  <a:schemeClr val="bg2"/>
                </a:solidFill>
                <a:latin typeface="Times New Roman" panose="02020603050405020304" pitchFamily="18" charset="0"/>
                <a:cs typeface="Times New Roman" panose="02020603050405020304" pitchFamily="18" charset="0"/>
              </a:rPr>
              <a:t>n</a:t>
            </a:r>
            <a:r>
              <a:rPr lang="en-US" altLang="zh-CN">
                <a:solidFill>
                  <a:schemeClr val="bg2"/>
                </a:solidFill>
                <a:latin typeface="Times New Roman" panose="02020603050405020304" pitchFamily="18" charset="0"/>
                <a:cs typeface="Times New Roman" panose="02020603050405020304" pitchFamily="18" charset="0"/>
              </a:rPr>
              <a:t> &lt; n!</a:t>
            </a:r>
          </a:p>
        </p:txBody>
      </p:sp>
      <p:sp>
        <p:nvSpPr>
          <p:cNvPr id="131076" name="Oval 7"/>
          <p:cNvSpPr>
            <a:spLocks noChangeArrowheads="1"/>
          </p:cNvSpPr>
          <p:nvPr/>
        </p:nvSpPr>
        <p:spPr bwMode="auto">
          <a:xfrm>
            <a:off x="7308850"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1077"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1078" name="Oval 4"/>
          <p:cNvSpPr>
            <a:spLocks noChangeArrowheads="1"/>
          </p:cNvSpPr>
          <p:nvPr/>
        </p:nvSpPr>
        <p:spPr bwMode="auto">
          <a:xfrm>
            <a:off x="7885117"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3"/>
          <p:cNvSpPr>
            <a:spLocks noChangeArrowheads="1"/>
          </p:cNvSpPr>
          <p:nvPr/>
        </p:nvSpPr>
        <p:spPr bwMode="auto">
          <a:xfrm>
            <a:off x="1143000" y="3516313"/>
            <a:ext cx="5029200" cy="1752600"/>
          </a:xfrm>
          <a:prstGeom prst="rect">
            <a:avLst/>
          </a:prstGeom>
          <a:solidFill>
            <a:schemeClr val="accent3"/>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263172" name="Rectangle 4"/>
          <p:cNvSpPr>
            <a:spLocks noChangeArrowheads="1"/>
          </p:cNvSpPr>
          <p:nvPr/>
        </p:nvSpPr>
        <p:spPr bwMode="auto">
          <a:xfrm>
            <a:off x="1143000" y="2297113"/>
            <a:ext cx="5029200" cy="1143000"/>
          </a:xfrm>
          <a:prstGeom prst="rect">
            <a:avLst/>
          </a:prstGeom>
          <a:solidFill>
            <a:schemeClr val="accent3"/>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263173" name="Rectangle 5"/>
          <p:cNvSpPr>
            <a:spLocks noChangeArrowheads="1"/>
          </p:cNvSpPr>
          <p:nvPr/>
        </p:nvSpPr>
        <p:spPr bwMode="auto">
          <a:xfrm>
            <a:off x="1143000" y="1763713"/>
            <a:ext cx="5029200" cy="457200"/>
          </a:xfrm>
          <a:prstGeom prst="rect">
            <a:avLst/>
          </a:prstGeom>
          <a:solidFill>
            <a:schemeClr val="accent3"/>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263174" name="Text Box 6"/>
          <p:cNvSpPr txBox="1">
            <a:spLocks noChangeArrowheads="1"/>
          </p:cNvSpPr>
          <p:nvPr/>
        </p:nvSpPr>
        <p:spPr bwMode="auto">
          <a:xfrm>
            <a:off x="300039" y="1017589"/>
            <a:ext cx="225734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2800" dirty="0">
                <a:effectLst>
                  <a:outerShdw blurRad="38100" dist="38100" dir="2700000" algn="tl">
                    <a:srgbClr val="C0C0C0"/>
                  </a:outerShdw>
                </a:effectLst>
                <a:ea typeface="仿宋_GB2312" pitchFamily="49" charset="-122"/>
              </a:rPr>
              <a:t>例</a:t>
            </a:r>
            <a:r>
              <a:rPr lang="en-US" altLang="zh-CN" sz="28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4.</a:t>
            </a:r>
            <a:r>
              <a:rPr lang="zh-CN" altLang="en-US" sz="2800" dirty="0">
                <a:effectLst>
                  <a:outerShdw blurRad="38100" dist="38100" dir="2700000" algn="tl">
                    <a:srgbClr val="C0C0C0"/>
                  </a:outerShdw>
                </a:effectLst>
                <a:ea typeface="仿宋_GB2312" pitchFamily="49" charset="-122"/>
              </a:rPr>
              <a:t>变量计数</a:t>
            </a:r>
            <a:endParaRPr lang="zh-CN" altLang="en-US" sz="2800" dirty="0"/>
          </a:p>
        </p:txBody>
      </p:sp>
      <p:sp>
        <p:nvSpPr>
          <p:cNvPr id="132102" name="Text Box 7"/>
          <p:cNvSpPr txBox="1">
            <a:spLocks noChangeArrowheads="1"/>
          </p:cNvSpPr>
          <p:nvPr/>
        </p:nvSpPr>
        <p:spPr bwMode="auto">
          <a:xfrm>
            <a:off x="1143000" y="1701803"/>
            <a:ext cx="4326762"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25000"/>
              </a:lnSpc>
              <a:spcBef>
                <a:spcPct val="0"/>
              </a:spcBef>
              <a:buClrTx/>
              <a:buSzTx/>
              <a:buFontTx/>
              <a:buNone/>
            </a:pPr>
            <a:r>
              <a:rPr lang="en-US" altLang="zh-CN"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x = 0;  y = 0;</a:t>
            </a:r>
          </a:p>
          <a:p>
            <a:pPr>
              <a:lnSpc>
                <a:spcPct val="125000"/>
              </a:lnSpc>
              <a:spcBef>
                <a:spcPct val="0"/>
              </a:spcBef>
              <a:buClrTx/>
              <a:buSzTx/>
              <a:buFontTx/>
              <a:buNone/>
            </a:pPr>
            <a:r>
              <a:rPr lang="en-US" altLang="zh-CN"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for ( int k = 0; k &lt; n; k ++ )</a:t>
            </a:r>
          </a:p>
          <a:p>
            <a:pPr>
              <a:lnSpc>
                <a:spcPct val="125000"/>
              </a:lnSpc>
              <a:spcBef>
                <a:spcPct val="0"/>
              </a:spcBef>
              <a:buClrTx/>
              <a:buSzTx/>
              <a:buFontTx/>
              <a:buNone/>
            </a:pPr>
            <a:r>
              <a:rPr lang="en-US" altLang="zh-CN"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x ++;</a:t>
            </a:r>
            <a:endParaRPr lang="en-US" altLang="zh-CN" sz="2800">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spcBef>
                <a:spcPct val="0"/>
              </a:spcBef>
              <a:buClrTx/>
              <a:buSzTx/>
              <a:buFontTx/>
              <a:buNone/>
            </a:pPr>
            <a:r>
              <a:rPr lang="en-US" altLang="zh-CN"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for ( int i = 0; i &lt; n; i++ )</a:t>
            </a:r>
          </a:p>
          <a:p>
            <a:pPr>
              <a:lnSpc>
                <a:spcPct val="125000"/>
              </a:lnSpc>
              <a:spcBef>
                <a:spcPct val="0"/>
              </a:spcBef>
              <a:buClrTx/>
              <a:buSzTx/>
              <a:buFontTx/>
              <a:buNone/>
            </a:pPr>
            <a:r>
              <a:rPr lang="en-US" altLang="zh-CN"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for ( int j = 0; j &lt; n; j++ )</a:t>
            </a:r>
          </a:p>
          <a:p>
            <a:pPr>
              <a:lnSpc>
                <a:spcPct val="125000"/>
              </a:lnSpc>
              <a:spcBef>
                <a:spcPct val="0"/>
              </a:spcBef>
              <a:buClrTx/>
              <a:buSzTx/>
              <a:buFontTx/>
              <a:buNone/>
            </a:pPr>
            <a:r>
              <a:rPr lang="en-US" altLang="zh-CN"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y ++;</a:t>
            </a:r>
          </a:p>
        </p:txBody>
      </p:sp>
      <p:sp>
        <p:nvSpPr>
          <p:cNvPr id="132103" name="Text Box 8"/>
          <p:cNvSpPr txBox="1">
            <a:spLocks noChangeArrowheads="1"/>
          </p:cNvSpPr>
          <p:nvPr/>
        </p:nvSpPr>
        <p:spPr bwMode="auto">
          <a:xfrm>
            <a:off x="6197602" y="1763713"/>
            <a:ext cx="20681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800"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(n) = O(1)</a:t>
            </a:r>
          </a:p>
        </p:txBody>
      </p:sp>
      <p:sp>
        <p:nvSpPr>
          <p:cNvPr id="132104" name="Text Box 9"/>
          <p:cNvSpPr txBox="1">
            <a:spLocks noChangeArrowheads="1"/>
          </p:cNvSpPr>
          <p:nvPr/>
        </p:nvSpPr>
        <p:spPr bwMode="auto">
          <a:xfrm>
            <a:off x="6172202" y="2540001"/>
            <a:ext cx="208903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800"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(n) = O(n)</a:t>
            </a:r>
          </a:p>
        </p:txBody>
      </p:sp>
      <p:sp>
        <p:nvSpPr>
          <p:cNvPr id="132105" name="Text Box 10"/>
          <p:cNvSpPr txBox="1">
            <a:spLocks noChangeArrowheads="1"/>
          </p:cNvSpPr>
          <p:nvPr/>
        </p:nvSpPr>
        <p:spPr bwMode="auto">
          <a:xfrm>
            <a:off x="6176966" y="3683001"/>
            <a:ext cx="220925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800"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(n) = O(n</a:t>
            </a:r>
            <a:r>
              <a:rPr lang="en-US" altLang="zh-CN" sz="2800" baseline="30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32106" name="Text Box 11"/>
          <p:cNvSpPr txBox="1">
            <a:spLocks noChangeArrowheads="1"/>
          </p:cNvSpPr>
          <p:nvPr/>
        </p:nvSpPr>
        <p:spPr bwMode="auto">
          <a:xfrm>
            <a:off x="1143001" y="5480052"/>
            <a:ext cx="727468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T(n) = T</a:t>
            </a:r>
            <a:r>
              <a:rPr lang="en-US" altLang="zh-CN" sz="2800" baseline="-25000">
                <a:latin typeface="Times New Roman" panose="02020603050405020304" pitchFamily="18" charset="0"/>
                <a:ea typeface="黑体" panose="02010609060101010101" pitchFamily="49" charset="-122"/>
                <a:cs typeface="Times New Roman" panose="02020603050405020304" pitchFamily="18" charset="0"/>
              </a:rPr>
              <a:t>1</a:t>
            </a:r>
            <a:r>
              <a:rPr lang="en-US" altLang="zh-CN" sz="2800">
                <a:latin typeface="Times New Roman" panose="02020603050405020304" pitchFamily="18" charset="0"/>
                <a:ea typeface="黑体" panose="02010609060101010101" pitchFamily="49" charset="-122"/>
                <a:cs typeface="Times New Roman" panose="02020603050405020304" pitchFamily="18" charset="0"/>
              </a:rPr>
              <a:t>(n)+T</a:t>
            </a:r>
            <a:r>
              <a:rPr lang="en-US" altLang="zh-CN" sz="2800" baseline="-25000">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latin typeface="Times New Roman" panose="02020603050405020304" pitchFamily="18" charset="0"/>
                <a:ea typeface="黑体" panose="02010609060101010101" pitchFamily="49" charset="-122"/>
                <a:cs typeface="Times New Roman" panose="02020603050405020304" pitchFamily="18" charset="0"/>
              </a:rPr>
              <a:t>(n)+T</a:t>
            </a:r>
            <a:r>
              <a:rPr lang="en-US" altLang="zh-CN" sz="2800" baseline="-25000">
                <a:latin typeface="Times New Roman" panose="02020603050405020304" pitchFamily="18" charset="0"/>
                <a:ea typeface="黑体" panose="02010609060101010101" pitchFamily="49" charset="-122"/>
                <a:cs typeface="Times New Roman" panose="02020603050405020304" pitchFamily="18" charset="0"/>
              </a:rPr>
              <a:t>3</a:t>
            </a:r>
            <a:r>
              <a:rPr lang="en-US" altLang="zh-CN" sz="2800">
                <a:latin typeface="Times New Roman" panose="02020603050405020304" pitchFamily="18" charset="0"/>
                <a:ea typeface="黑体" panose="02010609060101010101" pitchFamily="49" charset="-122"/>
                <a:cs typeface="Times New Roman" panose="02020603050405020304" pitchFamily="18" charset="0"/>
              </a:rPr>
              <a:t>(n) = O( max( 1, n, n</a:t>
            </a:r>
            <a:r>
              <a:rPr lang="en-US" altLang="zh-CN" sz="2800" baseline="30000">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latin typeface="Times New Roman" panose="02020603050405020304" pitchFamily="18" charset="0"/>
                <a:ea typeface="黑体" panose="02010609060101010101" pitchFamily="49" charset="-122"/>
                <a:cs typeface="Times New Roman" panose="02020603050405020304" pitchFamily="18" charset="0"/>
              </a:rPr>
              <a:t> ) )</a:t>
            </a:r>
          </a:p>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        = O(n</a:t>
            </a:r>
            <a:r>
              <a:rPr lang="en-US" altLang="zh-CN" sz="2800" baseline="30000">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32107" name="Oval 7"/>
          <p:cNvSpPr>
            <a:spLocks noChangeArrowheads="1"/>
          </p:cNvSpPr>
          <p:nvPr/>
        </p:nvSpPr>
        <p:spPr bwMode="auto">
          <a:xfrm>
            <a:off x="7308850" y="455617"/>
            <a:ext cx="287339" cy="287337"/>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2108" name="Oval 8"/>
          <p:cNvSpPr>
            <a:spLocks noChangeArrowheads="1"/>
          </p:cNvSpPr>
          <p:nvPr/>
        </p:nvSpPr>
        <p:spPr bwMode="auto">
          <a:xfrm>
            <a:off x="8461376" y="455617"/>
            <a:ext cx="287339" cy="287337"/>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2109" name="Oval 4"/>
          <p:cNvSpPr>
            <a:spLocks noChangeArrowheads="1"/>
          </p:cNvSpPr>
          <p:nvPr/>
        </p:nvSpPr>
        <p:spPr bwMode="auto">
          <a:xfrm>
            <a:off x="7885117" y="455617"/>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457200" y="115889"/>
            <a:ext cx="7543800" cy="792163"/>
          </a:xfrm>
        </p:spPr>
        <p:txBody>
          <a:bodyPr/>
          <a:lstStyle/>
          <a:p>
            <a:r>
              <a:rPr lang="zh-CN" altLang="en-US" smtClean="0"/>
              <a:t>主宰全球的</a:t>
            </a:r>
            <a:r>
              <a:rPr lang="en-US" altLang="zh-CN" smtClean="0"/>
              <a:t>10</a:t>
            </a:r>
            <a:r>
              <a:rPr lang="zh-CN" altLang="en-US" smtClean="0"/>
              <a:t>大算法</a:t>
            </a:r>
          </a:p>
        </p:txBody>
      </p:sp>
      <p:sp>
        <p:nvSpPr>
          <p:cNvPr id="92" name="矩形 91"/>
          <p:cNvSpPr/>
          <p:nvPr/>
        </p:nvSpPr>
        <p:spPr>
          <a:xfrm>
            <a:off x="468317" y="1052515"/>
            <a:ext cx="8542337" cy="5581015"/>
          </a:xfrm>
          <a:prstGeom prst="rect">
            <a:avLst/>
          </a:prstGeom>
        </p:spPr>
        <p:txBody>
          <a:bodyPr>
            <a:spAutoFit/>
          </a:bodyPr>
          <a:lstStyle/>
          <a:p>
            <a:pPr>
              <a:lnSpc>
                <a:spcPts val="2800"/>
              </a:lnSpc>
              <a:defRPr/>
            </a:pPr>
            <a:r>
              <a:rPr lang="en-US" altLang="zh-CN" sz="2000" dirty="0">
                <a:solidFill>
                  <a:srgbClr val="FF0000"/>
                </a:solidFill>
              </a:rPr>
              <a:t>1. </a:t>
            </a:r>
            <a:r>
              <a:rPr lang="zh-CN" altLang="en-US" sz="2000" dirty="0">
                <a:solidFill>
                  <a:srgbClr val="FF0000"/>
                </a:solidFill>
              </a:rPr>
              <a:t>归并排序</a:t>
            </a:r>
            <a:r>
              <a:rPr lang="en-US" altLang="zh-CN" sz="2000" dirty="0">
                <a:solidFill>
                  <a:srgbClr val="FF0000"/>
                </a:solidFill>
              </a:rPr>
              <a:t>(MERGE SORT)</a:t>
            </a:r>
            <a:r>
              <a:rPr lang="zh-CN" altLang="en-US" sz="2000" dirty="0">
                <a:solidFill>
                  <a:srgbClr val="FF0000"/>
                </a:solidFill>
              </a:rPr>
              <a:t>、快速排序</a:t>
            </a:r>
            <a:r>
              <a:rPr lang="en-US" altLang="zh-CN" sz="2000" dirty="0">
                <a:solidFill>
                  <a:srgbClr val="FF0000"/>
                </a:solidFill>
              </a:rPr>
              <a:t>(QUICK SORT)</a:t>
            </a:r>
            <a:r>
              <a:rPr lang="zh-CN" altLang="en-US" sz="2000" dirty="0">
                <a:solidFill>
                  <a:srgbClr val="FF0000"/>
                </a:solidFill>
              </a:rPr>
              <a:t>和堆积排序</a:t>
            </a:r>
            <a:r>
              <a:rPr lang="en-US" altLang="zh-CN" sz="2000" dirty="0">
                <a:solidFill>
                  <a:srgbClr val="FF0000"/>
                </a:solidFill>
              </a:rPr>
              <a:t>(HEAP SORT)</a:t>
            </a:r>
          </a:p>
          <a:p>
            <a:pPr>
              <a:lnSpc>
                <a:spcPts val="2800"/>
              </a:lnSpc>
              <a:defRPr/>
            </a:pPr>
            <a:r>
              <a:rPr lang="en-US" altLang="zh-CN" sz="2000" dirty="0"/>
              <a:t>2. </a:t>
            </a:r>
            <a:r>
              <a:rPr lang="zh-CN" altLang="en-US" sz="2000" dirty="0"/>
              <a:t>傅立叶变换和快速傅立叶变换</a:t>
            </a:r>
            <a:endParaRPr lang="en-US" altLang="zh-CN" sz="2000" dirty="0"/>
          </a:p>
          <a:p>
            <a:pPr>
              <a:lnSpc>
                <a:spcPts val="2800"/>
              </a:lnSpc>
              <a:defRPr/>
            </a:pPr>
            <a:r>
              <a:rPr lang="en-US" altLang="zh-CN" sz="2000" dirty="0">
                <a:solidFill>
                  <a:srgbClr val="FF0000"/>
                </a:solidFill>
              </a:rPr>
              <a:t>3. </a:t>
            </a:r>
            <a:r>
              <a:rPr lang="zh-CN" altLang="en-US" sz="2000" dirty="0">
                <a:solidFill>
                  <a:srgbClr val="FF0000"/>
                </a:solidFill>
              </a:rPr>
              <a:t>迪杰斯特拉算法 </a:t>
            </a:r>
            <a:r>
              <a:rPr lang="en-US" altLang="zh-CN" sz="2000" dirty="0">
                <a:solidFill>
                  <a:srgbClr val="FF0000"/>
                </a:solidFill>
              </a:rPr>
              <a:t>(</a:t>
            </a:r>
            <a:r>
              <a:rPr lang="en-US" altLang="zh-CN" sz="2000" dirty="0" err="1">
                <a:solidFill>
                  <a:srgbClr val="FF0000"/>
                </a:solidFill>
              </a:rPr>
              <a:t>Dijkstra’s</a:t>
            </a:r>
            <a:r>
              <a:rPr lang="en-US" altLang="zh-CN" sz="2000" dirty="0">
                <a:solidFill>
                  <a:srgbClr val="FF0000"/>
                </a:solidFill>
              </a:rPr>
              <a:t> algorithm)</a:t>
            </a:r>
          </a:p>
          <a:p>
            <a:pPr>
              <a:lnSpc>
                <a:spcPts val="2800"/>
              </a:lnSpc>
              <a:defRPr/>
            </a:pPr>
            <a:r>
              <a:rPr lang="en-US" altLang="zh-CN" sz="2000" dirty="0"/>
              <a:t>4. RSA</a:t>
            </a:r>
            <a:r>
              <a:rPr lang="zh-CN" altLang="en-US" sz="2000" dirty="0"/>
              <a:t>非对称加密算法</a:t>
            </a:r>
            <a:endParaRPr lang="en-US" altLang="zh-CN" sz="2000" dirty="0"/>
          </a:p>
          <a:p>
            <a:pPr>
              <a:lnSpc>
                <a:spcPts val="2800"/>
              </a:lnSpc>
              <a:defRPr/>
            </a:pPr>
            <a:r>
              <a:rPr lang="en-US" altLang="zh-CN" sz="2000" dirty="0">
                <a:solidFill>
                  <a:srgbClr val="FF0000"/>
                </a:solidFill>
              </a:rPr>
              <a:t>5. </a:t>
            </a:r>
            <a:r>
              <a:rPr lang="zh-CN" altLang="en-US" sz="2000" dirty="0">
                <a:solidFill>
                  <a:srgbClr val="FF0000"/>
                </a:solidFill>
              </a:rPr>
              <a:t>哈希安全算法</a:t>
            </a:r>
            <a:r>
              <a:rPr lang="en-US" altLang="zh-CN" sz="2000" dirty="0">
                <a:solidFill>
                  <a:srgbClr val="FF0000"/>
                </a:solidFill>
              </a:rPr>
              <a:t>(Secure Hash Algorithm)</a:t>
            </a:r>
          </a:p>
          <a:p>
            <a:pPr>
              <a:lnSpc>
                <a:spcPts val="2800"/>
              </a:lnSpc>
              <a:defRPr/>
            </a:pPr>
            <a:r>
              <a:rPr lang="en-US" altLang="zh-CN" sz="2000" dirty="0"/>
              <a:t>6. </a:t>
            </a:r>
            <a:r>
              <a:rPr lang="zh-CN" altLang="en-US" sz="2000" dirty="0"/>
              <a:t>整数质因子分解算法</a:t>
            </a:r>
            <a:r>
              <a:rPr lang="en-US" altLang="zh-CN" sz="2000" dirty="0"/>
              <a:t>(Integer factorization)</a:t>
            </a:r>
          </a:p>
          <a:p>
            <a:pPr>
              <a:lnSpc>
                <a:spcPts val="2800"/>
              </a:lnSpc>
              <a:defRPr/>
            </a:pPr>
            <a:r>
              <a:rPr lang="en-US" altLang="zh-CN" sz="2000" dirty="0">
                <a:solidFill>
                  <a:srgbClr val="FF0000"/>
                </a:solidFill>
              </a:rPr>
              <a:t>7. </a:t>
            </a:r>
            <a:r>
              <a:rPr lang="zh-CN" altLang="en-US" sz="2000" dirty="0">
                <a:solidFill>
                  <a:srgbClr val="FF0000"/>
                </a:solidFill>
              </a:rPr>
              <a:t>链接分析算法</a:t>
            </a:r>
            <a:r>
              <a:rPr lang="en-US" altLang="zh-CN" sz="2000" dirty="0">
                <a:solidFill>
                  <a:srgbClr val="FF0000"/>
                </a:solidFill>
              </a:rPr>
              <a:t>(Link Analysis)</a:t>
            </a:r>
          </a:p>
          <a:p>
            <a:pPr>
              <a:lnSpc>
                <a:spcPts val="2800"/>
              </a:lnSpc>
              <a:defRPr/>
            </a:pPr>
            <a:r>
              <a:rPr lang="en-US" altLang="zh-CN" sz="2000" dirty="0"/>
              <a:t>8. </a:t>
            </a:r>
            <a:r>
              <a:rPr lang="zh-CN" altLang="en-US" sz="2000" dirty="0"/>
              <a:t>比例微积分算法</a:t>
            </a:r>
            <a:r>
              <a:rPr lang="en-US" altLang="zh-CN" sz="2000" dirty="0"/>
              <a:t>(Proportional Integral Derivative Algorithm)</a:t>
            </a:r>
          </a:p>
          <a:p>
            <a:pPr>
              <a:lnSpc>
                <a:spcPts val="2800"/>
              </a:lnSpc>
              <a:defRPr/>
            </a:pPr>
            <a:r>
              <a:rPr lang="en-US" altLang="zh-CN" sz="2000" dirty="0"/>
              <a:t>9. </a:t>
            </a:r>
            <a:r>
              <a:rPr lang="zh-CN" altLang="en-US" sz="2000" dirty="0"/>
              <a:t>数据压缩算法</a:t>
            </a:r>
            <a:endParaRPr lang="en-US" altLang="zh-CN" sz="2000" dirty="0"/>
          </a:p>
          <a:p>
            <a:pPr>
              <a:lnSpc>
                <a:spcPts val="2800"/>
              </a:lnSpc>
              <a:defRPr/>
            </a:pPr>
            <a:r>
              <a:rPr lang="en-US" altLang="zh-CN" sz="2000" dirty="0"/>
              <a:t>10. </a:t>
            </a:r>
            <a:r>
              <a:rPr lang="zh-CN" altLang="en-US" sz="2000" dirty="0"/>
              <a:t>随机数生成算法</a:t>
            </a:r>
            <a:endParaRPr lang="en-US" altLang="zh-CN" sz="2000" dirty="0"/>
          </a:p>
          <a:p>
            <a:pPr>
              <a:defRPr/>
            </a:pPr>
            <a:endParaRPr lang="en-US" altLang="zh-CN" sz="2000" dirty="0"/>
          </a:p>
          <a:p>
            <a:pPr>
              <a:defRPr/>
            </a:pPr>
            <a:endParaRPr lang="en-US" altLang="zh-CN" sz="2000" dirty="0"/>
          </a:p>
          <a:p>
            <a:pPr marL="342891" indent="-342891">
              <a:buFontTx/>
              <a:buAutoNum type="arabicPeriod"/>
              <a:defRPr/>
            </a:pPr>
            <a:endParaRPr lang="en-US" altLang="zh-CN" sz="2000" dirty="0"/>
          </a:p>
          <a:p>
            <a:pPr marL="342891" indent="-342891">
              <a:buFontTx/>
              <a:buAutoNum type="arabicPeriod"/>
              <a:defRPr/>
            </a:pPr>
            <a:endParaRPr lang="en-US" altLang="zh-CN" sz="2000" dirty="0"/>
          </a:p>
          <a:p>
            <a:pPr marL="342891" indent="-342891">
              <a:buFontTx/>
              <a:buAutoNum type="arabicPeriod"/>
              <a:defRPr/>
            </a:pPr>
            <a:endParaRPr lang="en-US" altLang="zh-CN" sz="2000" dirty="0"/>
          </a:p>
        </p:txBody>
      </p:sp>
      <p:pic>
        <p:nvPicPr>
          <p:cNvPr id="5" name="图片 4"/>
          <p:cNvPicPr>
            <a:picLocks noChangeAspect="1"/>
          </p:cNvPicPr>
          <p:nvPr/>
        </p:nvPicPr>
        <p:blipFill>
          <a:blip r:embed="rId2"/>
          <a:stretch>
            <a:fillRect/>
          </a:stretch>
        </p:blipFill>
        <p:spPr>
          <a:xfrm>
            <a:off x="7199784" y="4319179"/>
            <a:ext cx="1944216" cy="2534360"/>
          </a:xfrm>
          <a:prstGeom prst="rect">
            <a:avLst/>
          </a:prstGeom>
        </p:spPr>
      </p:pic>
    </p:spTree>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body" idx="1"/>
          </p:nvPr>
        </p:nvSpPr>
        <p:spPr>
          <a:xfrm>
            <a:off x="1042990" y="1412875"/>
            <a:ext cx="7129463" cy="4953000"/>
          </a:xfrm>
        </p:spPr>
        <p:txBody>
          <a:bodyPr/>
          <a:lstStyle/>
          <a:p>
            <a:pPr>
              <a:buClr>
                <a:srgbClr val="FF9900"/>
              </a:buClr>
              <a:buSzPct val="50000"/>
              <a:defRPr/>
            </a:pPr>
            <a:r>
              <a:rPr lang="zh-CN" altLang="en-US" sz="300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大</a:t>
            </a:r>
            <a:r>
              <a:rPr lang="en-US" altLang="zh-CN" sz="300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O</a:t>
            </a:r>
            <a:r>
              <a:rPr lang="zh-CN" altLang="en-US" sz="300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表示法的乘法规则</a:t>
            </a:r>
            <a:endParaRPr lang="en-US" altLang="zh-CN" sz="300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buClr>
                <a:srgbClr val="FF9900"/>
              </a:buClr>
              <a:buSzPct val="50000"/>
              <a:defRPr/>
            </a:pPr>
            <a:r>
              <a:rPr lang="zh-CN" altLang="en-US">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zh-CN" altLang="en-US">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针对嵌套程序段</a:t>
            </a:r>
            <a:endParaRPr lang="zh-CN" altLang="en-US">
              <a:solidFill>
                <a:srgbClr val="0000CC"/>
              </a:solidFill>
              <a:latin typeface="Times New Roman" panose="02020603050405020304" pitchFamily="18" charset="0"/>
              <a:cs typeface="Times New Roman" panose="02020603050405020304" pitchFamily="18" charset="0"/>
            </a:endParaRPr>
          </a:p>
          <a:p>
            <a:pPr>
              <a:buFontTx/>
              <a:buNone/>
              <a:defRPr/>
            </a:pPr>
            <a:r>
              <a:rPr lang="zh-CN" altLang="en-US">
                <a:solidFill>
                  <a:srgbClr val="0000CC"/>
                </a:solidFill>
                <a:latin typeface="Times New Roman" panose="02020603050405020304" pitchFamily="18" charset="0"/>
                <a:cs typeface="Times New Roman" panose="02020603050405020304" pitchFamily="18" charset="0"/>
              </a:rPr>
              <a:t/>
            </a:r>
            <a:br>
              <a:rPr lang="zh-CN" altLang="en-US">
                <a:solidFill>
                  <a:srgbClr val="0000CC"/>
                </a:solidFill>
                <a:latin typeface="Times New Roman" panose="02020603050405020304" pitchFamily="18" charset="0"/>
                <a:cs typeface="Times New Roman" panose="02020603050405020304" pitchFamily="18" charset="0"/>
              </a:rPr>
            </a:br>
            <a:r>
              <a:rPr lang="zh-CN" altLang="en-US">
                <a:latin typeface="Times New Roman" panose="02020603050405020304" pitchFamily="18" charset="0"/>
                <a:cs typeface="Times New Roman" panose="02020603050405020304" pitchFamily="18" charset="0"/>
              </a:rPr>
              <a:t>  </a:t>
            </a:r>
            <a:r>
              <a:rPr lang="en-US" altLang="zh-CN">
                <a:solidFill>
                  <a:srgbClr val="CC0000"/>
                </a:solidFill>
                <a:latin typeface="Times New Roman" panose="02020603050405020304" pitchFamily="18" charset="0"/>
                <a:cs typeface="Times New Roman" panose="02020603050405020304" pitchFamily="18" charset="0"/>
              </a:rPr>
              <a:t>T (</a:t>
            </a:r>
            <a:r>
              <a:rPr lang="en-US" altLang="zh-CN" i="1">
                <a:solidFill>
                  <a:srgbClr val="CC0000"/>
                </a:solidFill>
                <a:latin typeface="Times New Roman" panose="02020603050405020304" pitchFamily="18" charset="0"/>
                <a:cs typeface="Times New Roman" panose="02020603050405020304" pitchFamily="18" charset="0"/>
              </a:rPr>
              <a:t>n</a:t>
            </a:r>
            <a:r>
              <a:rPr lang="en-US" altLang="zh-CN">
                <a:solidFill>
                  <a:srgbClr val="CC0000"/>
                </a:solidFill>
                <a:latin typeface="Times New Roman" panose="02020603050405020304" pitchFamily="18" charset="0"/>
                <a:cs typeface="Times New Roman" panose="02020603050405020304" pitchFamily="18" charset="0"/>
              </a:rPr>
              <a:t>, </a:t>
            </a:r>
            <a:r>
              <a:rPr lang="en-US" altLang="zh-CN" i="1">
                <a:solidFill>
                  <a:srgbClr val="CC0000"/>
                </a:solidFill>
                <a:latin typeface="Times New Roman" panose="02020603050405020304" pitchFamily="18" charset="0"/>
                <a:cs typeface="Times New Roman" panose="02020603050405020304" pitchFamily="18" charset="0"/>
              </a:rPr>
              <a:t>m</a:t>
            </a:r>
            <a:r>
              <a:rPr lang="en-US" altLang="zh-CN">
                <a:solidFill>
                  <a:srgbClr val="CC0000"/>
                </a:solidFill>
                <a:latin typeface="Times New Roman" panose="02020603050405020304" pitchFamily="18" charset="0"/>
                <a:cs typeface="Times New Roman" panose="02020603050405020304" pitchFamily="18" charset="0"/>
              </a:rPr>
              <a:t>) = T</a:t>
            </a:r>
            <a:r>
              <a:rPr lang="en-US" altLang="zh-CN" baseline="-25000">
                <a:solidFill>
                  <a:srgbClr val="CC0000"/>
                </a:solidFill>
                <a:latin typeface="Times New Roman" panose="02020603050405020304" pitchFamily="18" charset="0"/>
                <a:cs typeface="Times New Roman" panose="02020603050405020304" pitchFamily="18" charset="0"/>
              </a:rPr>
              <a:t>1</a:t>
            </a:r>
            <a:r>
              <a:rPr lang="en-US" altLang="zh-CN">
                <a:solidFill>
                  <a:srgbClr val="CC0000"/>
                </a:solidFill>
                <a:latin typeface="Times New Roman" panose="02020603050405020304" pitchFamily="18" charset="0"/>
                <a:cs typeface="Times New Roman" panose="02020603050405020304" pitchFamily="18" charset="0"/>
              </a:rPr>
              <a:t> (</a:t>
            </a:r>
            <a:r>
              <a:rPr lang="en-US" altLang="zh-CN" i="1">
                <a:solidFill>
                  <a:srgbClr val="CC0000"/>
                </a:solidFill>
                <a:latin typeface="Times New Roman" panose="02020603050405020304" pitchFamily="18" charset="0"/>
                <a:cs typeface="Times New Roman" panose="02020603050405020304" pitchFamily="18" charset="0"/>
              </a:rPr>
              <a:t>n</a:t>
            </a:r>
            <a:r>
              <a:rPr lang="en-US" altLang="zh-CN">
                <a:solidFill>
                  <a:srgbClr val="CC0000"/>
                </a:solidFill>
                <a:latin typeface="Times New Roman" panose="02020603050405020304" pitchFamily="18" charset="0"/>
                <a:cs typeface="Times New Roman" panose="02020603050405020304" pitchFamily="18" charset="0"/>
              </a:rPr>
              <a:t>) * T</a:t>
            </a:r>
            <a:r>
              <a:rPr lang="en-US" altLang="zh-CN" baseline="-25000">
                <a:solidFill>
                  <a:srgbClr val="CC0000"/>
                </a:solidFill>
                <a:latin typeface="Times New Roman" panose="02020603050405020304" pitchFamily="18" charset="0"/>
                <a:cs typeface="Times New Roman" panose="02020603050405020304" pitchFamily="18" charset="0"/>
              </a:rPr>
              <a:t>2</a:t>
            </a:r>
            <a:r>
              <a:rPr lang="en-US" altLang="zh-CN">
                <a:solidFill>
                  <a:srgbClr val="CC0000"/>
                </a:solidFill>
                <a:latin typeface="Times New Roman" panose="02020603050405020304" pitchFamily="18" charset="0"/>
                <a:cs typeface="Times New Roman" panose="02020603050405020304" pitchFamily="18" charset="0"/>
              </a:rPr>
              <a:t> (</a:t>
            </a:r>
            <a:r>
              <a:rPr lang="en-US" altLang="zh-CN" i="1">
                <a:solidFill>
                  <a:srgbClr val="CC0000"/>
                </a:solidFill>
                <a:latin typeface="Times New Roman" panose="02020603050405020304" pitchFamily="18" charset="0"/>
                <a:cs typeface="Times New Roman" panose="02020603050405020304" pitchFamily="18" charset="0"/>
              </a:rPr>
              <a:t>m</a:t>
            </a:r>
            <a:r>
              <a:rPr lang="en-US" altLang="zh-CN">
                <a:solidFill>
                  <a:srgbClr val="CC0000"/>
                </a:solidFill>
                <a:latin typeface="Times New Roman" panose="02020603050405020304" pitchFamily="18" charset="0"/>
                <a:cs typeface="Times New Roman" panose="02020603050405020304" pitchFamily="18" charset="0"/>
              </a:rPr>
              <a:t>) </a:t>
            </a:r>
          </a:p>
          <a:p>
            <a:pPr>
              <a:buFontTx/>
              <a:buNone/>
              <a:defRPr/>
            </a:pPr>
            <a:r>
              <a:rPr lang="en-US" altLang="zh-CN">
                <a:solidFill>
                  <a:srgbClr val="CC0000"/>
                </a:solidFill>
                <a:latin typeface="Times New Roman" panose="02020603050405020304" pitchFamily="18" charset="0"/>
                <a:cs typeface="Times New Roman" panose="02020603050405020304" pitchFamily="18" charset="0"/>
              </a:rPr>
              <a:t>                    = O(</a:t>
            </a:r>
            <a:r>
              <a:rPr lang="en-US" altLang="zh-CN" i="1">
                <a:solidFill>
                  <a:srgbClr val="CC0000"/>
                </a:solidFill>
                <a:latin typeface="Times New Roman" panose="02020603050405020304" pitchFamily="18" charset="0"/>
                <a:cs typeface="Times New Roman" panose="02020603050405020304" pitchFamily="18" charset="0"/>
              </a:rPr>
              <a:t>f</a:t>
            </a:r>
            <a:r>
              <a:rPr lang="en-US" altLang="zh-CN">
                <a:solidFill>
                  <a:srgbClr val="CC0000"/>
                </a:solidFill>
                <a:latin typeface="Times New Roman" panose="02020603050405020304" pitchFamily="18" charset="0"/>
                <a:cs typeface="Times New Roman" panose="02020603050405020304" pitchFamily="18" charset="0"/>
              </a:rPr>
              <a:t> (</a:t>
            </a:r>
            <a:r>
              <a:rPr lang="en-US" altLang="zh-CN" i="1">
                <a:solidFill>
                  <a:srgbClr val="CC0000"/>
                </a:solidFill>
                <a:latin typeface="Times New Roman" panose="02020603050405020304" pitchFamily="18" charset="0"/>
                <a:cs typeface="Times New Roman" panose="02020603050405020304" pitchFamily="18" charset="0"/>
              </a:rPr>
              <a:t>n</a:t>
            </a:r>
            <a:r>
              <a:rPr lang="en-US" altLang="zh-CN">
                <a:solidFill>
                  <a:srgbClr val="CC0000"/>
                </a:solidFill>
                <a:latin typeface="Times New Roman" panose="02020603050405020304" pitchFamily="18" charset="0"/>
                <a:cs typeface="Times New Roman" panose="02020603050405020304" pitchFamily="18" charset="0"/>
              </a:rPr>
              <a:t>)*</a:t>
            </a:r>
            <a:r>
              <a:rPr lang="en-US" altLang="zh-CN" i="1">
                <a:solidFill>
                  <a:srgbClr val="CC0000"/>
                </a:solidFill>
                <a:latin typeface="Times New Roman" panose="02020603050405020304" pitchFamily="18" charset="0"/>
                <a:cs typeface="Times New Roman" panose="02020603050405020304" pitchFamily="18" charset="0"/>
              </a:rPr>
              <a:t>g</a:t>
            </a:r>
            <a:r>
              <a:rPr lang="en-US" altLang="zh-CN">
                <a:solidFill>
                  <a:srgbClr val="CC0000"/>
                </a:solidFill>
                <a:latin typeface="Times New Roman" panose="02020603050405020304" pitchFamily="18" charset="0"/>
                <a:cs typeface="Times New Roman" panose="02020603050405020304" pitchFamily="18" charset="0"/>
              </a:rPr>
              <a:t> (</a:t>
            </a:r>
            <a:r>
              <a:rPr lang="en-US" altLang="zh-CN" i="1">
                <a:solidFill>
                  <a:srgbClr val="CC0000"/>
                </a:solidFill>
                <a:latin typeface="Times New Roman" panose="02020603050405020304" pitchFamily="18" charset="0"/>
                <a:cs typeface="Times New Roman" panose="02020603050405020304" pitchFamily="18" charset="0"/>
              </a:rPr>
              <a:t>m</a:t>
            </a:r>
            <a:r>
              <a:rPr lang="en-US" altLang="zh-CN">
                <a:solidFill>
                  <a:srgbClr val="CC0000"/>
                </a:solidFill>
                <a:latin typeface="Times New Roman" panose="02020603050405020304" pitchFamily="18" charset="0"/>
                <a:cs typeface="Times New Roman" panose="02020603050405020304" pitchFamily="18" charset="0"/>
              </a:rPr>
              <a:t>))</a:t>
            </a:r>
            <a:br>
              <a:rPr lang="en-US" altLang="zh-CN">
                <a:solidFill>
                  <a:srgbClr val="CC0000"/>
                </a:solidFill>
                <a:latin typeface="Times New Roman" panose="02020603050405020304" pitchFamily="18" charset="0"/>
                <a:cs typeface="Times New Roman" panose="02020603050405020304" pitchFamily="18" charset="0"/>
              </a:rPr>
            </a:br>
            <a:endParaRPr lang="en-US" altLang="zh-CN">
              <a:solidFill>
                <a:srgbClr val="CC0000"/>
              </a:solidFill>
              <a:latin typeface="Times New Roman" panose="02020603050405020304" pitchFamily="18" charset="0"/>
              <a:cs typeface="Times New Roman" panose="02020603050405020304" pitchFamily="18" charset="0"/>
            </a:endParaRPr>
          </a:p>
        </p:txBody>
      </p:sp>
      <p:sp>
        <p:nvSpPr>
          <p:cNvPr id="133123" name="Oval 7"/>
          <p:cNvSpPr>
            <a:spLocks noChangeArrowheads="1"/>
          </p:cNvSpPr>
          <p:nvPr/>
        </p:nvSpPr>
        <p:spPr bwMode="auto">
          <a:xfrm>
            <a:off x="7308850"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3124"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3125" name="Oval 4"/>
          <p:cNvSpPr>
            <a:spLocks noChangeArrowheads="1"/>
          </p:cNvSpPr>
          <p:nvPr/>
        </p:nvSpPr>
        <p:spPr bwMode="auto">
          <a:xfrm>
            <a:off x="7885117"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533403" y="981075"/>
            <a:ext cx="8215313" cy="534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defTabSz="112871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defTabSz="1128713">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defTabSz="1128713">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defTabSz="1128713">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Times New Roman" panose="02020603050405020304" pitchFamily="18" charset="0"/>
                <a:ea typeface="宋体" panose="02010600030101010101" pitchFamily="2" charset="-122"/>
                <a:cs typeface="Times New Roman" panose="02020603050405020304" pitchFamily="18" charset="0"/>
              </a:rPr>
              <a:t>例</a:t>
            </a:r>
            <a:r>
              <a:rPr lang="en-US" altLang="zh-CN" sz="2800">
                <a:latin typeface="Times New Roman" panose="02020603050405020304" pitchFamily="18" charset="0"/>
                <a:ea typeface="宋体" panose="02010600030101010101" pitchFamily="2" charset="-122"/>
                <a:cs typeface="Times New Roman" panose="02020603050405020304" pitchFamily="18" charset="0"/>
              </a:rPr>
              <a:t>5.</a:t>
            </a:r>
            <a:r>
              <a:rPr lang="zh-CN" altLang="en-US" sz="2800">
                <a:latin typeface="Times New Roman" panose="02020603050405020304" pitchFamily="18" charset="0"/>
                <a:ea typeface="宋体" panose="02010600030101010101" pitchFamily="2" charset="-122"/>
                <a:cs typeface="Times New Roman" panose="02020603050405020304" pitchFamily="18" charset="0"/>
              </a:rPr>
              <a:t>两个并列循环</a:t>
            </a:r>
            <a:endParaRPr lang="en-US" altLang="zh-CN" sz="280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ClrTx/>
              <a:buSzTx/>
              <a:buFontTx/>
              <a:buNone/>
            </a:pPr>
            <a:r>
              <a:rPr lang="en-US" altLang="zh-CN" sz="2800">
                <a:latin typeface="Times New Roman" panose="02020603050405020304" pitchFamily="18" charset="0"/>
                <a:ea typeface="宋体" panose="02010600030101010101" pitchFamily="2" charset="-122"/>
                <a:cs typeface="Times New Roman" panose="02020603050405020304" pitchFamily="18" charset="0"/>
              </a:rPr>
              <a:t>void exam ( float x[ ][ ], int m, int n ) {</a:t>
            </a:r>
          </a:p>
          <a:p>
            <a:pPr>
              <a:spcBef>
                <a:spcPct val="0"/>
              </a:spcBef>
              <a:buClrTx/>
              <a:buSzTx/>
              <a:buFontTx/>
              <a:buNone/>
            </a:pPr>
            <a:r>
              <a:rPr lang="en-US" altLang="zh-CN" sz="2800">
                <a:latin typeface="Times New Roman" panose="02020603050405020304" pitchFamily="18" charset="0"/>
                <a:ea typeface="宋体" panose="02010600030101010101" pitchFamily="2" charset="-122"/>
                <a:cs typeface="Times New Roman" panose="02020603050405020304" pitchFamily="18" charset="0"/>
              </a:rPr>
              <a:t>     float sum [ ];</a:t>
            </a:r>
          </a:p>
          <a:p>
            <a:pPr>
              <a:spcBef>
                <a:spcPct val="0"/>
              </a:spcBef>
              <a:buClrTx/>
              <a:buSzTx/>
              <a:buFontTx/>
              <a:buNone/>
            </a:pPr>
            <a:r>
              <a:rPr lang="en-US" altLang="zh-CN" sz="2800">
                <a:latin typeface="Times New Roman" panose="02020603050405020304" pitchFamily="18" charset="0"/>
                <a:ea typeface="宋体" panose="02010600030101010101" pitchFamily="2" charset="-122"/>
                <a:cs typeface="Times New Roman" panose="02020603050405020304" pitchFamily="18" charset="0"/>
              </a:rPr>
              <a:t>     for ( int i = 0; i &lt; m; i++ ) {  </a:t>
            </a:r>
            <a:r>
              <a:rPr lang="en-US" altLang="zh-CN" sz="2800">
                <a:latin typeface="楷体_GB2312" pitchFamily="49" charset="-122"/>
                <a:ea typeface="宋体" panose="02010600030101010101" pitchFamily="2" charset="-122"/>
                <a:cs typeface="Times New Roman" panose="02020603050405020304" pitchFamily="18" charset="0"/>
              </a:rPr>
              <a:t>//x</a:t>
            </a:r>
            <a:r>
              <a:rPr lang="zh-CN" altLang="zh-CN" sz="2800">
                <a:latin typeface="楷体_GB2312" pitchFamily="49" charset="-122"/>
                <a:ea typeface="宋体" panose="02010600030101010101" pitchFamily="2" charset="-122"/>
                <a:cs typeface="Times New Roman" panose="02020603050405020304" pitchFamily="18" charset="0"/>
              </a:rPr>
              <a:t>中各行</a:t>
            </a:r>
            <a:endParaRPr lang="zh-CN" altLang="en-US" sz="2800">
              <a:latin typeface="楷体_GB2312" pitchFamily="49" charset="-122"/>
              <a:ea typeface="宋体" panose="02010600030101010101" pitchFamily="2" charset="-122"/>
              <a:cs typeface="Times New Roman" panose="02020603050405020304" pitchFamily="18" charset="0"/>
            </a:endParaRPr>
          </a:p>
          <a:p>
            <a:pPr>
              <a:spcBef>
                <a:spcPct val="0"/>
              </a:spcBef>
              <a:buClrTx/>
              <a:buSzTx/>
              <a:buFontTx/>
              <a:buNone/>
            </a:pPr>
            <a:r>
              <a:rPr lang="zh-CN" altLang="zh-CN" sz="280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a:latin typeface="Times New Roman" panose="02020603050405020304" pitchFamily="18" charset="0"/>
                <a:ea typeface="宋体" panose="02010600030101010101" pitchFamily="2" charset="-122"/>
                <a:cs typeface="Times New Roman" panose="02020603050405020304" pitchFamily="18" charset="0"/>
              </a:rPr>
              <a:t>sum[i] = 0.0;                      </a:t>
            </a:r>
            <a:r>
              <a:rPr lang="en-US" altLang="zh-CN" sz="2800">
                <a:latin typeface="楷体_GB2312" pitchFamily="49" charset="-122"/>
                <a:ea typeface="宋体" panose="02010600030101010101" pitchFamily="2" charset="-122"/>
                <a:cs typeface="Times New Roman" panose="02020603050405020304" pitchFamily="18" charset="0"/>
              </a:rPr>
              <a:t>//</a:t>
            </a:r>
            <a:r>
              <a:rPr lang="zh-CN" altLang="zh-CN" sz="2800">
                <a:latin typeface="楷体_GB2312" pitchFamily="49" charset="-122"/>
                <a:ea typeface="宋体" panose="02010600030101010101" pitchFamily="2" charset="-122"/>
                <a:cs typeface="Times New Roman" panose="02020603050405020304" pitchFamily="18" charset="0"/>
              </a:rPr>
              <a:t>数据累加</a:t>
            </a:r>
          </a:p>
          <a:p>
            <a:pPr>
              <a:spcBef>
                <a:spcPct val="0"/>
              </a:spcBef>
              <a:buClrTx/>
              <a:buSzTx/>
              <a:buFontTx/>
              <a:buNone/>
            </a:pPr>
            <a:r>
              <a:rPr lang="zh-CN" altLang="zh-CN" sz="280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a:latin typeface="Times New Roman" panose="02020603050405020304" pitchFamily="18" charset="0"/>
                <a:ea typeface="宋体" panose="02010600030101010101" pitchFamily="2" charset="-122"/>
                <a:cs typeface="Times New Roman" panose="02020603050405020304" pitchFamily="18" charset="0"/>
              </a:rPr>
              <a:t>for ( int j = 0; j &lt; n; j++ ) </a:t>
            </a:r>
          </a:p>
          <a:p>
            <a:pPr>
              <a:spcBef>
                <a:spcPct val="0"/>
              </a:spcBef>
              <a:buClrTx/>
              <a:buSzTx/>
              <a:buFontTx/>
              <a:buNone/>
            </a:pPr>
            <a:r>
              <a:rPr lang="en-US" altLang="zh-CN" sz="2800">
                <a:latin typeface="Times New Roman" panose="02020603050405020304" pitchFamily="18" charset="0"/>
                <a:ea typeface="宋体" panose="02010600030101010101" pitchFamily="2" charset="-122"/>
                <a:cs typeface="Times New Roman" panose="02020603050405020304" pitchFamily="18" charset="0"/>
              </a:rPr>
              <a:t>	    sum[i] += x[i][j];</a:t>
            </a:r>
          </a:p>
          <a:p>
            <a:pPr>
              <a:spcBef>
                <a:spcPct val="0"/>
              </a:spcBef>
              <a:buClrTx/>
              <a:buSzTx/>
              <a:buFontTx/>
              <a:buNone/>
            </a:pPr>
            <a:r>
              <a:rPr lang="en-US" altLang="zh-CN" sz="2800">
                <a:latin typeface="Times New Roman" panose="02020603050405020304" pitchFamily="18" charset="0"/>
                <a:ea typeface="宋体" panose="02010600030101010101" pitchFamily="2" charset="-122"/>
                <a:cs typeface="Times New Roman" panose="02020603050405020304" pitchFamily="18" charset="0"/>
              </a:rPr>
              <a:t>     }</a:t>
            </a:r>
          </a:p>
          <a:p>
            <a:pPr>
              <a:spcBef>
                <a:spcPct val="0"/>
              </a:spcBef>
              <a:buClrTx/>
              <a:buSzTx/>
              <a:buFontTx/>
              <a:buNone/>
            </a:pPr>
            <a:r>
              <a:rPr lang="en-US" altLang="zh-CN" sz="2800">
                <a:latin typeface="Times New Roman" panose="02020603050405020304" pitchFamily="18" charset="0"/>
                <a:ea typeface="宋体" panose="02010600030101010101" pitchFamily="2" charset="-122"/>
                <a:cs typeface="Times New Roman" panose="02020603050405020304" pitchFamily="18" charset="0"/>
              </a:rPr>
              <a:t>     for ( i = 0; i &lt; m; i++ )  </a:t>
            </a:r>
            <a:r>
              <a:rPr lang="en-US" altLang="zh-CN" sz="2800">
                <a:latin typeface="楷体_GB2312" pitchFamily="49" charset="-122"/>
                <a:ea typeface="宋体" panose="02010600030101010101" pitchFamily="2" charset="-122"/>
                <a:cs typeface="Times New Roman" panose="02020603050405020304" pitchFamily="18" charset="0"/>
              </a:rPr>
              <a:t>//</a:t>
            </a:r>
            <a:r>
              <a:rPr lang="zh-CN" altLang="en-US" sz="2800">
                <a:latin typeface="楷体_GB2312" pitchFamily="49" charset="-122"/>
                <a:ea typeface="宋体" panose="02010600030101010101" pitchFamily="2" charset="-122"/>
                <a:cs typeface="Times New Roman" panose="02020603050405020304" pitchFamily="18" charset="0"/>
              </a:rPr>
              <a:t>打印各行数据和</a:t>
            </a:r>
          </a:p>
          <a:p>
            <a:pPr>
              <a:spcBef>
                <a:spcPct val="0"/>
              </a:spcBef>
              <a:buClrTx/>
              <a:buSzTx/>
              <a:buFontTx/>
              <a:buNone/>
            </a:pPr>
            <a:r>
              <a:rPr lang="zh-CN" altLang="zh-CN" sz="280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a:latin typeface="Times New Roman" panose="02020603050405020304" pitchFamily="18" charset="0"/>
                <a:ea typeface="宋体" panose="02010600030101010101" pitchFamily="2" charset="-122"/>
                <a:cs typeface="Times New Roman" panose="02020603050405020304" pitchFamily="18" charset="0"/>
              </a:rPr>
              <a:t>cout &lt;&lt; i &lt;&lt; “ : ” &lt;&lt;sum [i] &lt;&lt; endl;</a:t>
            </a:r>
          </a:p>
          <a:p>
            <a:pPr>
              <a:spcBef>
                <a:spcPct val="0"/>
              </a:spcBef>
              <a:buClrTx/>
              <a:buSzTx/>
              <a:buFontTx/>
              <a:buNone/>
            </a:pPr>
            <a:r>
              <a:rPr lang="en-US" altLang="zh-CN" sz="2800">
                <a:latin typeface="Times New Roman" panose="02020603050405020304" pitchFamily="18" charset="0"/>
                <a:ea typeface="宋体" panose="02010600030101010101" pitchFamily="2" charset="-122"/>
                <a:cs typeface="Times New Roman" panose="02020603050405020304" pitchFamily="18" charset="0"/>
              </a:rPr>
              <a:t> }        </a:t>
            </a:r>
          </a:p>
          <a:p>
            <a:pPr>
              <a:spcBef>
                <a:spcPct val="15000"/>
              </a:spcBef>
              <a:buClrTx/>
              <a:buSzTx/>
              <a:buFontTx/>
              <a:buNone/>
            </a:pPr>
            <a:r>
              <a:rPr lang="zh-CN" altLang="en-US" sz="2800">
                <a:solidFill>
                  <a:schemeClr val="bg2"/>
                </a:solidFill>
                <a:latin typeface="Times New Roman" panose="02020603050405020304" pitchFamily="18" charset="0"/>
                <a:ea typeface="仿宋_GB2312" pitchFamily="49" charset="-122"/>
                <a:cs typeface="Times New Roman" panose="02020603050405020304" pitchFamily="18" charset="0"/>
              </a:rPr>
              <a:t>渐进时间复杂度为 </a:t>
            </a:r>
            <a:r>
              <a:rPr lang="en-US" altLang="zh-CN" sz="2800">
                <a:solidFill>
                  <a:schemeClr val="bg2"/>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sz="2800" i="1">
                <a:solidFill>
                  <a:schemeClr val="bg2"/>
                </a:solidFill>
                <a:latin typeface="Times New Roman" panose="02020603050405020304" pitchFamily="18" charset="0"/>
                <a:ea typeface="宋体" panose="02010600030101010101" pitchFamily="2" charset="-122"/>
                <a:cs typeface="Times New Roman" panose="02020603050405020304" pitchFamily="18" charset="0"/>
              </a:rPr>
              <a:t>max </a:t>
            </a:r>
            <a:r>
              <a:rPr lang="en-US" altLang="zh-CN" sz="2800">
                <a:solidFill>
                  <a:schemeClr val="bg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a:solidFill>
                  <a:schemeClr val="bg2"/>
                </a:solidFill>
                <a:latin typeface="Times New Roman" panose="02020603050405020304" pitchFamily="18" charset="0"/>
                <a:ea typeface="宋体" panose="02010600030101010101" pitchFamily="2" charset="-122"/>
                <a:cs typeface="Times New Roman" panose="02020603050405020304" pitchFamily="18" charset="0"/>
              </a:rPr>
              <a:t>m*n</a:t>
            </a:r>
            <a:r>
              <a:rPr lang="en-US" altLang="zh-CN" sz="2800">
                <a:solidFill>
                  <a:schemeClr val="bg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a:solidFill>
                  <a:schemeClr val="bg2"/>
                </a:solidFill>
                <a:latin typeface="Times New Roman" panose="02020603050405020304" pitchFamily="18" charset="0"/>
                <a:ea typeface="宋体" panose="02010600030101010101" pitchFamily="2" charset="-122"/>
                <a:cs typeface="Times New Roman" panose="02020603050405020304" pitchFamily="18" charset="0"/>
              </a:rPr>
              <a:t> m</a:t>
            </a:r>
            <a:r>
              <a:rPr lang="en-US" altLang="zh-CN" sz="2800">
                <a:solidFill>
                  <a:schemeClr val="bg2"/>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34147" name="Oval 7"/>
          <p:cNvSpPr>
            <a:spLocks noChangeArrowheads="1"/>
          </p:cNvSpPr>
          <p:nvPr/>
        </p:nvSpPr>
        <p:spPr bwMode="auto">
          <a:xfrm>
            <a:off x="7308850"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4148"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4149" name="Oval 4"/>
          <p:cNvSpPr>
            <a:spLocks noChangeArrowheads="1"/>
          </p:cNvSpPr>
          <p:nvPr/>
        </p:nvSpPr>
        <p:spPr bwMode="auto">
          <a:xfrm>
            <a:off x="7885117"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idx="4294967295"/>
          </p:nvPr>
        </p:nvSpPr>
        <p:spPr>
          <a:xfrm>
            <a:off x="228600" y="188915"/>
            <a:ext cx="8686800" cy="6408737"/>
          </a:xfrm>
        </p:spPr>
        <p:txBody>
          <a:bodyPr/>
          <a:lstStyle/>
          <a:p>
            <a:pPr marL="0" indent="0">
              <a:lnSpc>
                <a:spcPct val="110000"/>
              </a:lnSpc>
              <a:buNone/>
            </a:pPr>
            <a:r>
              <a:rPr lang="zh-CN" altLang="en-US" dirty="0"/>
              <a:t>例</a:t>
            </a:r>
            <a:r>
              <a:rPr lang="en-US" altLang="zh-CN" dirty="0"/>
              <a:t>6</a:t>
            </a:r>
            <a:r>
              <a:rPr lang="zh-CN" altLang="en-US" dirty="0"/>
              <a:t>：</a:t>
            </a:r>
            <a:r>
              <a:rPr lang="zh-CN" altLang="en-US" sz="2400" dirty="0"/>
              <a:t>素数的判断算法。</a:t>
            </a:r>
            <a:endParaRPr lang="en-US" altLang="zh-CN" sz="2400" dirty="0"/>
          </a:p>
          <a:p>
            <a:pPr marL="0" indent="0">
              <a:lnSpc>
                <a:spcPct val="110000"/>
              </a:lnSpc>
              <a:buNone/>
            </a:pPr>
            <a:endParaRPr lang="zh-CN" altLang="en-US" sz="2400" dirty="0"/>
          </a:p>
          <a:p>
            <a:pPr marL="0" indent="0">
              <a:buNone/>
            </a:pPr>
            <a:r>
              <a:rPr lang="en-US" altLang="zh-CN" sz="2400" dirty="0"/>
              <a:t>    void prime( </a:t>
            </a:r>
            <a:r>
              <a:rPr lang="en-US" altLang="zh-CN" sz="2400" dirty="0" err="1"/>
              <a:t>int</a:t>
            </a:r>
            <a:r>
              <a:rPr lang="en-US" altLang="zh-CN" sz="2400" dirty="0"/>
              <a:t> n) {</a:t>
            </a:r>
          </a:p>
          <a:p>
            <a:pPr marL="355591" lvl="1" indent="0">
              <a:buNone/>
            </a:pPr>
            <a:r>
              <a:rPr lang="en-US" altLang="zh-CN" sz="2000" dirty="0"/>
              <a:t>/*  n</a:t>
            </a:r>
            <a:r>
              <a:rPr lang="zh-CN" altLang="en-US" sz="2000" dirty="0"/>
              <a:t>是一个正整数  *</a:t>
            </a:r>
            <a:r>
              <a:rPr lang="en-US" altLang="zh-CN" sz="2000" dirty="0"/>
              <a:t>/</a:t>
            </a:r>
          </a:p>
          <a:p>
            <a:pPr marL="355591" lvl="1" indent="0">
              <a:buNone/>
            </a:pPr>
            <a:r>
              <a:rPr lang="en-US" altLang="zh-CN" dirty="0"/>
              <a:t>    </a:t>
            </a:r>
            <a:r>
              <a:rPr lang="en-US" altLang="zh-CN" dirty="0" err="1"/>
              <a:t>int</a:t>
            </a:r>
            <a:r>
              <a:rPr lang="en-US" altLang="zh-CN" dirty="0"/>
              <a:t> </a:t>
            </a:r>
            <a:r>
              <a:rPr lang="en-US" altLang="zh-CN" dirty="0" err="1"/>
              <a:t>i</a:t>
            </a:r>
            <a:r>
              <a:rPr lang="en-US" altLang="zh-CN" dirty="0"/>
              <a:t>=2 ; </a:t>
            </a:r>
          </a:p>
          <a:p>
            <a:pPr marL="723882" lvl="2" indent="0">
              <a:buNone/>
            </a:pPr>
            <a:r>
              <a:rPr lang="en-US" altLang="zh-CN" dirty="0" smtClean="0"/>
              <a:t>while ( (n% </a:t>
            </a:r>
            <a:r>
              <a:rPr lang="en-US" altLang="zh-CN" dirty="0" err="1" smtClean="0"/>
              <a:t>i</a:t>
            </a:r>
            <a:r>
              <a:rPr lang="en-US" altLang="zh-CN" dirty="0" smtClean="0"/>
              <a:t>)!=0 &amp;&amp; </a:t>
            </a:r>
            <a:r>
              <a:rPr lang="en-US" altLang="zh-CN" dirty="0" err="1" smtClean="0"/>
              <a:t>i</a:t>
            </a:r>
            <a:r>
              <a:rPr lang="en-US" altLang="zh-CN" dirty="0" smtClean="0"/>
              <a:t>*1.0&lt; </a:t>
            </a:r>
            <a:r>
              <a:rPr lang="en-US" altLang="zh-CN" dirty="0" err="1" smtClean="0"/>
              <a:t>sqrt</a:t>
            </a:r>
            <a:r>
              <a:rPr lang="en-US" altLang="zh-CN" dirty="0" smtClean="0"/>
              <a:t>(n) )   </a:t>
            </a:r>
            <a:r>
              <a:rPr lang="en-US" altLang="zh-CN" dirty="0" err="1" smtClean="0"/>
              <a:t>i</a:t>
            </a:r>
            <a:r>
              <a:rPr lang="en-US" altLang="zh-CN" dirty="0" smtClean="0"/>
              <a:t>++ ;</a:t>
            </a:r>
          </a:p>
          <a:p>
            <a:pPr marL="723882" lvl="2" indent="0">
              <a:buNone/>
            </a:pPr>
            <a:r>
              <a:rPr lang="en-US" altLang="zh-CN" dirty="0" smtClean="0"/>
              <a:t>if (</a:t>
            </a:r>
            <a:r>
              <a:rPr lang="en-US" altLang="zh-CN" dirty="0" err="1" smtClean="0"/>
              <a:t>i</a:t>
            </a:r>
            <a:r>
              <a:rPr lang="en-US" altLang="zh-CN" dirty="0" smtClean="0"/>
              <a:t>*1.0&gt;</a:t>
            </a:r>
            <a:r>
              <a:rPr lang="en-US" altLang="zh-CN" dirty="0" err="1" smtClean="0"/>
              <a:t>sqrt</a:t>
            </a:r>
            <a:r>
              <a:rPr lang="en-US" altLang="zh-CN" dirty="0" smtClean="0"/>
              <a:t>(n) )</a:t>
            </a:r>
          </a:p>
          <a:p>
            <a:pPr marL="1079473" lvl="3" indent="0">
              <a:buNone/>
            </a:pPr>
            <a:r>
              <a:rPr lang="en-US" altLang="zh-CN" sz="2400" dirty="0" err="1"/>
              <a:t>printf</a:t>
            </a:r>
            <a:r>
              <a:rPr lang="en-US" altLang="zh-CN" sz="2400" dirty="0"/>
              <a:t>(“&amp;d </a:t>
            </a:r>
            <a:r>
              <a:rPr lang="zh-CN" altLang="en-US" sz="2400" dirty="0"/>
              <a:t>是一个素数</a:t>
            </a:r>
            <a:r>
              <a:rPr lang="en-US" altLang="zh-CN" sz="2400" dirty="0"/>
              <a:t>\n” , n) ;</a:t>
            </a:r>
          </a:p>
          <a:p>
            <a:pPr marL="723882" lvl="2" indent="0">
              <a:buNone/>
            </a:pPr>
            <a:r>
              <a:rPr lang="en-US" altLang="zh-CN" dirty="0" smtClean="0"/>
              <a:t>else</a:t>
            </a:r>
          </a:p>
          <a:p>
            <a:pPr marL="1079473" lvl="3" indent="0">
              <a:buNone/>
            </a:pPr>
            <a:r>
              <a:rPr lang="en-US" altLang="zh-CN" sz="2400" dirty="0" err="1"/>
              <a:t>printf</a:t>
            </a:r>
            <a:r>
              <a:rPr lang="en-US" altLang="zh-CN" sz="2400" dirty="0"/>
              <a:t>(“&amp;d </a:t>
            </a:r>
            <a:r>
              <a:rPr lang="zh-CN" altLang="en-US" sz="2400" dirty="0"/>
              <a:t>不是一个素数</a:t>
            </a:r>
            <a:r>
              <a:rPr lang="en-US" altLang="zh-CN" sz="2400" dirty="0"/>
              <a:t>\n” , n) ;</a:t>
            </a:r>
          </a:p>
          <a:p>
            <a:pPr marL="355591" lvl="1" indent="0">
              <a:buNone/>
            </a:pPr>
            <a:r>
              <a:rPr lang="en-US" altLang="zh-CN" dirty="0" smtClean="0"/>
              <a:t>}</a:t>
            </a:r>
            <a:endParaRPr lang="en-US" altLang="zh-CN" dirty="0"/>
          </a:p>
          <a:p>
            <a:pPr marL="0" indent="0">
              <a:buNone/>
            </a:pPr>
            <a:r>
              <a:rPr lang="en-US" altLang="zh-CN" sz="2000" dirty="0"/>
              <a:t>        </a:t>
            </a:r>
            <a:r>
              <a:rPr lang="zh-CN" altLang="en-US" sz="2400" dirty="0"/>
              <a:t>嵌套的最深层语句是</a:t>
            </a:r>
            <a:r>
              <a:rPr lang="en-US" altLang="zh-CN" sz="2400" dirty="0" err="1"/>
              <a:t>i</a:t>
            </a:r>
            <a:r>
              <a:rPr lang="en-US" altLang="zh-CN" sz="2400" dirty="0"/>
              <a:t>++</a:t>
            </a:r>
            <a:r>
              <a:rPr lang="zh-CN" altLang="en-US" sz="2400" dirty="0"/>
              <a:t>；其频度由条件</a:t>
            </a:r>
            <a:r>
              <a:rPr lang="en-US" altLang="zh-CN" sz="2400" dirty="0"/>
              <a:t>( (n% </a:t>
            </a:r>
            <a:r>
              <a:rPr lang="en-US" altLang="zh-CN" sz="2400" dirty="0" err="1"/>
              <a:t>i</a:t>
            </a:r>
            <a:r>
              <a:rPr lang="en-US" altLang="zh-CN" sz="2400" dirty="0"/>
              <a:t>)!=0 &amp;&amp; </a:t>
            </a:r>
            <a:r>
              <a:rPr lang="en-US" altLang="zh-CN" sz="2400" dirty="0" err="1"/>
              <a:t>i</a:t>
            </a:r>
            <a:r>
              <a:rPr lang="en-US" altLang="zh-CN" sz="2400" dirty="0"/>
              <a:t>*1.0&lt; </a:t>
            </a:r>
            <a:r>
              <a:rPr lang="en-US" altLang="zh-CN" sz="2400" dirty="0" err="1"/>
              <a:t>sqrt</a:t>
            </a:r>
            <a:r>
              <a:rPr lang="en-US" altLang="zh-CN" sz="2400" dirty="0"/>
              <a:t>(n) ) </a:t>
            </a:r>
            <a:r>
              <a:rPr lang="zh-CN" altLang="en-US" sz="2400" dirty="0"/>
              <a:t>决定，显然</a:t>
            </a:r>
            <a:r>
              <a:rPr lang="en-US" altLang="zh-CN" sz="2400" dirty="0" err="1"/>
              <a:t>i</a:t>
            </a:r>
            <a:r>
              <a:rPr lang="en-US" altLang="zh-CN" sz="2400" dirty="0"/>
              <a:t>*1.0&lt; </a:t>
            </a:r>
            <a:r>
              <a:rPr lang="en-US" altLang="zh-CN" sz="2400" dirty="0" err="1"/>
              <a:t>sqrt</a:t>
            </a:r>
            <a:r>
              <a:rPr lang="en-US" altLang="zh-CN" sz="2400" dirty="0"/>
              <a:t>(n) </a:t>
            </a:r>
            <a:r>
              <a:rPr lang="zh-CN" altLang="en-US" sz="2400" dirty="0"/>
              <a:t>，时间复杂度</a:t>
            </a:r>
            <a:r>
              <a:rPr lang="en-US" altLang="zh-CN" sz="2400" dirty="0"/>
              <a:t>O(n</a:t>
            </a:r>
            <a:r>
              <a:rPr lang="en-US" altLang="zh-CN" sz="2400" baseline="30000" dirty="0"/>
              <a:t>1/2</a:t>
            </a:r>
            <a:r>
              <a:rPr lang="en-US" altLang="zh-CN" sz="2400" dirty="0"/>
              <a:t>)</a:t>
            </a:r>
            <a:r>
              <a:rPr lang="zh-CN" altLang="en-US" sz="2400" dirty="0"/>
              <a:t>。</a:t>
            </a:r>
          </a:p>
        </p:txBody>
      </p:sp>
    </p:spTree>
  </p:cSld>
  <p:clrMapOvr>
    <a:masterClrMapping/>
  </p:clrMapOvr>
  <p:transition spd="slow">
    <p:blinds/>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idx="4294967295"/>
          </p:nvPr>
        </p:nvSpPr>
        <p:spPr>
          <a:xfrm>
            <a:off x="228600" y="228602"/>
            <a:ext cx="8686800" cy="5864225"/>
          </a:xfrm>
        </p:spPr>
        <p:txBody>
          <a:bodyPr/>
          <a:lstStyle/>
          <a:p>
            <a:pPr marL="0" indent="0">
              <a:lnSpc>
                <a:spcPct val="110000"/>
              </a:lnSpc>
              <a:buNone/>
            </a:pPr>
            <a:r>
              <a:rPr lang="zh-CN" altLang="en-US" dirty="0"/>
              <a:t>例</a:t>
            </a:r>
            <a:r>
              <a:rPr lang="en-US" altLang="zh-CN" dirty="0"/>
              <a:t>7</a:t>
            </a:r>
            <a:r>
              <a:rPr lang="zh-CN" altLang="en-US" dirty="0"/>
              <a:t>：</a:t>
            </a:r>
            <a:r>
              <a:rPr lang="zh-CN" altLang="en-US" sz="2400" dirty="0"/>
              <a:t>冒泡排序法。</a:t>
            </a:r>
            <a:endParaRPr lang="en-US" altLang="zh-CN" sz="2400" dirty="0"/>
          </a:p>
          <a:p>
            <a:pPr marL="0" indent="0">
              <a:lnSpc>
                <a:spcPct val="110000"/>
              </a:lnSpc>
              <a:buNone/>
            </a:pPr>
            <a:endParaRPr lang="zh-CN" altLang="en-US" sz="2400" dirty="0"/>
          </a:p>
          <a:p>
            <a:pPr marL="0" indent="0">
              <a:buNone/>
            </a:pPr>
            <a:r>
              <a:rPr lang="en-US" altLang="zh-CN" sz="2400" dirty="0"/>
              <a:t>   void </a:t>
            </a:r>
            <a:r>
              <a:rPr lang="en-US" altLang="zh-CN" sz="2400" dirty="0" err="1"/>
              <a:t>bubble_sort</a:t>
            </a:r>
            <a:r>
              <a:rPr lang="en-US" altLang="zh-CN" sz="2400" dirty="0"/>
              <a:t>(</a:t>
            </a:r>
            <a:r>
              <a:rPr lang="en-US" altLang="zh-CN" sz="2400" dirty="0" err="1"/>
              <a:t>int</a:t>
            </a:r>
            <a:r>
              <a:rPr lang="en-US" altLang="zh-CN" sz="2400" dirty="0"/>
              <a:t> a[]</a:t>
            </a:r>
            <a:r>
              <a:rPr lang="zh-CN" altLang="en-US" sz="2400" dirty="0"/>
              <a:t>，</a:t>
            </a:r>
            <a:r>
              <a:rPr lang="en-US" altLang="zh-CN" sz="2400" dirty="0" err="1"/>
              <a:t>int</a:t>
            </a:r>
            <a:r>
              <a:rPr lang="en-US" altLang="zh-CN" sz="2400" dirty="0"/>
              <a:t> n) {</a:t>
            </a:r>
          </a:p>
          <a:p>
            <a:pPr marL="723882" lvl="2" indent="0">
              <a:buNone/>
            </a:pPr>
            <a:r>
              <a:rPr lang="en-US" altLang="zh-CN" dirty="0" smtClean="0"/>
              <a:t>for (</a:t>
            </a:r>
            <a:r>
              <a:rPr lang="en-US" altLang="zh-CN" dirty="0" err="1" smtClean="0"/>
              <a:t>i</a:t>
            </a:r>
            <a:r>
              <a:rPr lang="en-US" altLang="zh-CN" dirty="0" smtClean="0"/>
              <a:t>=n-1, change=TURE; </a:t>
            </a:r>
            <a:r>
              <a:rPr lang="en-US" altLang="zh-CN" dirty="0" err="1" smtClean="0"/>
              <a:t>i</a:t>
            </a:r>
            <a:r>
              <a:rPr lang="en-US" altLang="zh-CN" dirty="0" smtClean="0"/>
              <a:t>&gt;1 &amp;&amp; change; --</a:t>
            </a:r>
            <a:r>
              <a:rPr lang="en-US" altLang="zh-CN" dirty="0" err="1" smtClean="0"/>
              <a:t>i</a:t>
            </a:r>
            <a:r>
              <a:rPr lang="en-US" altLang="zh-CN" dirty="0" smtClean="0"/>
              <a:t>){</a:t>
            </a:r>
          </a:p>
          <a:p>
            <a:pPr marL="1079473" lvl="3" indent="0">
              <a:buNone/>
            </a:pPr>
            <a:r>
              <a:rPr lang="en-US" altLang="zh-CN" sz="2400" dirty="0" smtClean="0"/>
              <a:t>change=FALSE; </a:t>
            </a:r>
          </a:p>
          <a:p>
            <a:pPr marL="1079473" lvl="3" indent="0">
              <a:buNone/>
            </a:pPr>
            <a:r>
              <a:rPr lang="en-US" altLang="zh-CN" sz="2400" dirty="0" smtClean="0"/>
              <a:t>for </a:t>
            </a:r>
            <a:r>
              <a:rPr lang="en-US" altLang="zh-CN" sz="2400" dirty="0"/>
              <a:t>(j=0; j&lt;</a:t>
            </a:r>
            <a:r>
              <a:rPr lang="en-US" altLang="zh-CN" sz="2400" dirty="0" err="1"/>
              <a:t>i</a:t>
            </a:r>
            <a:r>
              <a:rPr lang="en-US" altLang="zh-CN" sz="2400" dirty="0"/>
              <a:t>; ++j)</a:t>
            </a:r>
          </a:p>
          <a:p>
            <a:pPr marL="1435064" lvl="4" indent="0">
              <a:buNone/>
            </a:pPr>
            <a:r>
              <a:rPr lang="en-US" altLang="zh-CN" sz="2400" dirty="0"/>
              <a:t>if (a[j]&gt;a[j+1]) </a:t>
            </a:r>
          </a:p>
          <a:p>
            <a:pPr marL="1435064" lvl="4" indent="0">
              <a:buNone/>
            </a:pPr>
            <a:r>
              <a:rPr lang="en-US" altLang="zh-CN" sz="2400" dirty="0"/>
              <a:t>    {     a[j] ←→a[j+1] ;   change=TURE ; </a:t>
            </a:r>
            <a:r>
              <a:rPr lang="en-US" altLang="zh-CN" sz="2400" dirty="0" smtClean="0"/>
              <a:t>}</a:t>
            </a:r>
          </a:p>
          <a:p>
            <a:pPr marL="355591" lvl="1" indent="0">
              <a:buNone/>
            </a:pPr>
            <a:r>
              <a:rPr lang="en-US" altLang="zh-CN" sz="2400" dirty="0" smtClean="0"/>
              <a:t>     }</a:t>
            </a:r>
          </a:p>
          <a:p>
            <a:pPr marL="355591" lvl="1" indent="0">
              <a:buNone/>
            </a:pPr>
            <a:r>
              <a:rPr lang="en-US" altLang="zh-CN" sz="2400" dirty="0"/>
              <a:t>}</a:t>
            </a:r>
          </a:p>
          <a:p>
            <a:pPr marL="355591" lvl="1" indent="0"/>
            <a:r>
              <a:rPr lang="en-US" altLang="zh-CN" sz="2000" dirty="0" smtClean="0"/>
              <a:t>   </a:t>
            </a:r>
            <a:r>
              <a:rPr lang="zh-CN" altLang="en-US" dirty="0"/>
              <a:t>最好情况：</a:t>
            </a:r>
            <a:r>
              <a:rPr lang="en-US" altLang="zh-CN" dirty="0"/>
              <a:t>0</a:t>
            </a:r>
            <a:r>
              <a:rPr lang="zh-CN" altLang="en-US" dirty="0"/>
              <a:t>次 </a:t>
            </a:r>
          </a:p>
          <a:p>
            <a:pPr marL="355591" lvl="1" indent="0"/>
            <a:r>
              <a:rPr lang="zh-CN" altLang="en-US" dirty="0"/>
              <a:t>  最坏情况：</a:t>
            </a:r>
            <a:r>
              <a:rPr lang="en-US" altLang="zh-CN" dirty="0"/>
              <a:t>1+2+3+</a:t>
            </a:r>
            <a:r>
              <a:rPr lang="en-US" altLang="zh-CN" dirty="0">
                <a:ea typeface="Arial Unicode MS" panose="020B0604020202020204" pitchFamily="34" charset="-122"/>
                <a:cs typeface="Arial Unicode MS" panose="020B0604020202020204" pitchFamily="34" charset="-122"/>
              </a:rPr>
              <a:t>⋯</a:t>
            </a:r>
            <a:r>
              <a:rPr lang="en-US" altLang="zh-CN" dirty="0"/>
              <a:t>+n-1=n(n-1)/2</a:t>
            </a:r>
          </a:p>
          <a:p>
            <a:pPr marL="355591" lvl="1" indent="0"/>
            <a:r>
              <a:rPr lang="en-US" altLang="zh-CN" dirty="0"/>
              <a:t> </a:t>
            </a:r>
            <a:r>
              <a:rPr lang="zh-CN" altLang="en-US" dirty="0"/>
              <a:t>平均时间复杂度为： </a:t>
            </a:r>
            <a:r>
              <a:rPr lang="en-US" altLang="zh-CN" dirty="0"/>
              <a:t>O(n</a:t>
            </a:r>
            <a:r>
              <a:rPr lang="en-US" altLang="zh-CN" baseline="20000" dirty="0"/>
              <a:t>2</a:t>
            </a:r>
            <a:r>
              <a:rPr lang="en-US" altLang="zh-CN" dirty="0"/>
              <a:t>)                    </a:t>
            </a: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00706">
                                            <p:txEl>
                                              <p:pRg st="10" end="10"/>
                                            </p:txEl>
                                          </p:spTgt>
                                        </p:tgtEl>
                                        <p:attrNameLst>
                                          <p:attrName>style.visibility</p:attrName>
                                        </p:attrNameLst>
                                      </p:cBhvr>
                                      <p:to>
                                        <p:strVal val="visible"/>
                                      </p:to>
                                    </p:set>
                                    <p:animEffect transition="in" filter="fade">
                                      <p:cBhvr>
                                        <p:cTn id="7" dur="1000"/>
                                        <p:tgtEl>
                                          <p:spTgt spid="200706">
                                            <p:txEl>
                                              <p:pRg st="10" end="10"/>
                                            </p:txEl>
                                          </p:spTgt>
                                        </p:tgtEl>
                                      </p:cBhvr>
                                    </p:animEffect>
                                    <p:anim calcmode="lin" valueType="num">
                                      <p:cBhvr>
                                        <p:cTn id="8" dur="1000" fill="hold"/>
                                        <p:tgtEl>
                                          <p:spTgt spid="200706">
                                            <p:txEl>
                                              <p:pRg st="10" end="10"/>
                                            </p:txEl>
                                          </p:spTgt>
                                        </p:tgtEl>
                                        <p:attrNameLst>
                                          <p:attrName>ppt_x</p:attrName>
                                        </p:attrNameLst>
                                      </p:cBhvr>
                                      <p:tavLst>
                                        <p:tav tm="0">
                                          <p:val>
                                            <p:strVal val="#ppt_x"/>
                                          </p:val>
                                        </p:tav>
                                        <p:tav tm="100000">
                                          <p:val>
                                            <p:strVal val="#ppt_x"/>
                                          </p:val>
                                        </p:tav>
                                      </p:tavLst>
                                    </p:anim>
                                    <p:anim calcmode="lin" valueType="num">
                                      <p:cBhvr>
                                        <p:cTn id="9" dur="1000" fill="hold"/>
                                        <p:tgtEl>
                                          <p:spTgt spid="200706">
                                            <p:txEl>
                                              <p:pRg st="10" end="1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0706">
                                            <p:txEl>
                                              <p:pRg st="11" end="11"/>
                                            </p:txEl>
                                          </p:spTgt>
                                        </p:tgtEl>
                                        <p:attrNameLst>
                                          <p:attrName>style.visibility</p:attrName>
                                        </p:attrNameLst>
                                      </p:cBhvr>
                                      <p:to>
                                        <p:strVal val="visible"/>
                                      </p:to>
                                    </p:set>
                                    <p:animEffect transition="in" filter="fade">
                                      <p:cBhvr>
                                        <p:cTn id="12" dur="1000"/>
                                        <p:tgtEl>
                                          <p:spTgt spid="200706">
                                            <p:txEl>
                                              <p:pRg st="11" end="11"/>
                                            </p:txEl>
                                          </p:spTgt>
                                        </p:tgtEl>
                                      </p:cBhvr>
                                    </p:animEffect>
                                    <p:anim calcmode="lin" valueType="num">
                                      <p:cBhvr>
                                        <p:cTn id="13" dur="1000" fill="hold"/>
                                        <p:tgtEl>
                                          <p:spTgt spid="200706">
                                            <p:txEl>
                                              <p:pRg st="11" end="11"/>
                                            </p:txEl>
                                          </p:spTgt>
                                        </p:tgtEl>
                                        <p:attrNameLst>
                                          <p:attrName>ppt_x</p:attrName>
                                        </p:attrNameLst>
                                      </p:cBhvr>
                                      <p:tavLst>
                                        <p:tav tm="0">
                                          <p:val>
                                            <p:strVal val="#ppt_x"/>
                                          </p:val>
                                        </p:tav>
                                        <p:tav tm="100000">
                                          <p:val>
                                            <p:strVal val="#ppt_x"/>
                                          </p:val>
                                        </p:tav>
                                      </p:tavLst>
                                    </p:anim>
                                    <p:anim calcmode="lin" valueType="num">
                                      <p:cBhvr>
                                        <p:cTn id="14" dur="1000" fill="hold"/>
                                        <p:tgtEl>
                                          <p:spTgt spid="200706">
                                            <p:txEl>
                                              <p:pRg st="11" end="1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0706">
                                            <p:txEl>
                                              <p:pRg st="12" end="12"/>
                                            </p:txEl>
                                          </p:spTgt>
                                        </p:tgtEl>
                                        <p:attrNameLst>
                                          <p:attrName>style.visibility</p:attrName>
                                        </p:attrNameLst>
                                      </p:cBhvr>
                                      <p:to>
                                        <p:strVal val="visible"/>
                                      </p:to>
                                    </p:set>
                                    <p:animEffect transition="in" filter="fade">
                                      <p:cBhvr>
                                        <p:cTn id="17" dur="1000"/>
                                        <p:tgtEl>
                                          <p:spTgt spid="200706">
                                            <p:txEl>
                                              <p:pRg st="12" end="12"/>
                                            </p:txEl>
                                          </p:spTgt>
                                        </p:tgtEl>
                                      </p:cBhvr>
                                    </p:animEffect>
                                    <p:anim calcmode="lin" valueType="num">
                                      <p:cBhvr>
                                        <p:cTn id="18" dur="1000" fill="hold"/>
                                        <p:tgtEl>
                                          <p:spTgt spid="200706">
                                            <p:txEl>
                                              <p:pRg st="12" end="12"/>
                                            </p:txEl>
                                          </p:spTgt>
                                        </p:tgtEl>
                                        <p:attrNameLst>
                                          <p:attrName>ppt_x</p:attrName>
                                        </p:attrNameLst>
                                      </p:cBhvr>
                                      <p:tavLst>
                                        <p:tav tm="0">
                                          <p:val>
                                            <p:strVal val="#ppt_x"/>
                                          </p:val>
                                        </p:tav>
                                        <p:tav tm="100000">
                                          <p:val>
                                            <p:strVal val="#ppt_x"/>
                                          </p:val>
                                        </p:tav>
                                      </p:tavLst>
                                    </p:anim>
                                    <p:anim calcmode="lin" valueType="num">
                                      <p:cBhvr>
                                        <p:cTn id="19" dur="1000" fill="hold"/>
                                        <p:tgtEl>
                                          <p:spTgt spid="200706">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142877" y="188913"/>
            <a:ext cx="5724525" cy="711200"/>
          </a:xfrm>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dirty="0">
                <a:solidFill>
                  <a:schemeClr val="tx2"/>
                </a:solidFill>
                <a:latin typeface="Times New Roman" pitchFamily="18" charset="0"/>
                <a:ea typeface="黑体" pitchFamily="2" charset="-122"/>
              </a:rPr>
              <a:t>常用的渐进函数</a:t>
            </a:r>
          </a:p>
        </p:txBody>
      </p:sp>
      <p:graphicFrame>
        <p:nvGraphicFramePr>
          <p:cNvPr id="153653" name="Group 53"/>
          <p:cNvGraphicFramePr>
            <a:graphicFrameLocks noGrp="1"/>
          </p:cNvGraphicFramePr>
          <p:nvPr>
            <p:ph idx="1"/>
          </p:nvPr>
        </p:nvGraphicFramePr>
        <p:xfrm>
          <a:off x="1476378" y="1482728"/>
          <a:ext cx="6188075" cy="4826006"/>
        </p:xfrm>
        <a:graphic>
          <a:graphicData uri="http://schemas.openxmlformats.org/drawingml/2006/table">
            <a:tbl>
              <a:tblPr/>
              <a:tblGrid>
                <a:gridCol w="2735263"/>
                <a:gridCol w="3452812"/>
              </a:tblGrid>
              <a:tr h="508000">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函  数</a:t>
                      </a:r>
                    </a:p>
                  </a:txBody>
                  <a:tcPr anchor="ctr" horzOverflow="overflow">
                    <a:lnL>
                      <a:noFill/>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名  称</a:t>
                      </a:r>
                    </a:p>
                  </a:txBody>
                  <a:tcPr anchor="ctr" horzOverflow="overflow">
                    <a:lnL w="12700" cap="flat" cmpd="sng" algn="ctr">
                      <a:solidFill>
                        <a:schemeClr val="tx1"/>
                      </a:solidFill>
                      <a:prstDash val="solid"/>
                      <a:round/>
                      <a:headEnd type="none" w="sm" len="sm"/>
                      <a:tailEnd type="none" w="sm" len="sm"/>
                    </a:lnL>
                    <a:lnR>
                      <a:noFill/>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77839">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O(1)</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常量级</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04825">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线性级</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27051">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楷体_GB2312" pitchFamily="49" charset="-122"/>
                        </a:rPr>
                        <a:t>2</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平方级</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03239">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楷体_GB2312" pitchFamily="49" charset="-122"/>
                        </a:rPr>
                        <a:t>3</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立方级</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O(logn)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对数级</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O(nlogn)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n</a:t>
                      </a: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个</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logn</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O(2</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楷体_GB2312" pitchFamily="49" charset="-122"/>
                        </a:rPr>
                        <a:t>n</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指数级</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阶乘级</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137249" name="Oval 7"/>
          <p:cNvSpPr>
            <a:spLocks noChangeArrowheads="1"/>
          </p:cNvSpPr>
          <p:nvPr/>
        </p:nvSpPr>
        <p:spPr bwMode="auto">
          <a:xfrm>
            <a:off x="7308850"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7250"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7251" name="Oval 4"/>
          <p:cNvSpPr>
            <a:spLocks noChangeArrowheads="1"/>
          </p:cNvSpPr>
          <p:nvPr/>
        </p:nvSpPr>
        <p:spPr bwMode="auto">
          <a:xfrm>
            <a:off x="7885117"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64" name="Text Box 40"/>
          <p:cNvSpPr txBox="1">
            <a:spLocks noChangeArrowheads="1"/>
          </p:cNvSpPr>
          <p:nvPr/>
        </p:nvSpPr>
        <p:spPr bwMode="auto">
          <a:xfrm>
            <a:off x="349253" y="5070478"/>
            <a:ext cx="8569325"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spcBef>
                <a:spcPct val="0"/>
              </a:spcBef>
              <a:buClr>
                <a:schemeClr val="accent1"/>
              </a:buClr>
              <a:buSzTx/>
              <a:buFontTx/>
              <a:buNone/>
            </a:pPr>
            <a:r>
              <a:rPr lang="zh-CN" altLang="en-US" sz="2400">
                <a:latin typeface="Times New Roman" panose="02020603050405020304" pitchFamily="18" charset="0"/>
              </a:rPr>
              <a:t>一般地，常用的时间复杂度有如下关系：</a:t>
            </a:r>
            <a:r>
              <a:rPr lang="zh-CN" altLang="en-US" sz="2400">
                <a:latin typeface="Times New Roman" panose="02020603050405020304" pitchFamily="18" charset="0"/>
                <a:ea typeface="黑体" panose="02010609060101010101" pitchFamily="49" charset="-122"/>
              </a:rPr>
              <a:t>        </a:t>
            </a:r>
          </a:p>
          <a:p>
            <a:pPr>
              <a:lnSpc>
                <a:spcPct val="130000"/>
              </a:lnSpc>
              <a:spcBef>
                <a:spcPct val="0"/>
              </a:spcBef>
              <a:buClrTx/>
              <a:buSzTx/>
              <a:buFontTx/>
              <a:buNone/>
            </a:pPr>
            <a:r>
              <a:rPr lang="zh-CN" altLang="en-US" sz="2400">
                <a:solidFill>
                  <a:srgbClr val="FFFFFF"/>
                </a:solidFill>
                <a:latin typeface="Times New Roman" panose="02020603050405020304" pitchFamily="18" charset="0"/>
                <a:ea typeface="黑体" panose="02010609060101010101" pitchFamily="49" charset="-122"/>
              </a:rPr>
              <a:t>        </a:t>
            </a:r>
            <a:r>
              <a:rPr lang="en-US" altLang="zh-CN" sz="2400">
                <a:solidFill>
                  <a:schemeClr val="tx2"/>
                </a:solidFill>
                <a:latin typeface="Times New Roman" panose="02020603050405020304" pitchFamily="18" charset="0"/>
                <a:ea typeface="黑体" panose="02010609060101010101" pitchFamily="49" charset="-122"/>
              </a:rPr>
              <a:t>O(1) ≤ O(logn) ≤ O(n) ≤ O(nlogn) ≤ O(n</a:t>
            </a:r>
            <a:r>
              <a:rPr lang="en-US" altLang="zh-CN" sz="2400" baseline="30000">
                <a:solidFill>
                  <a:schemeClr val="tx2"/>
                </a:solidFill>
                <a:latin typeface="Times New Roman" panose="02020603050405020304" pitchFamily="18" charset="0"/>
                <a:ea typeface="黑体" panose="02010609060101010101" pitchFamily="49" charset="-122"/>
              </a:rPr>
              <a:t>2</a:t>
            </a:r>
            <a:r>
              <a:rPr lang="en-US" altLang="zh-CN" sz="2400">
                <a:solidFill>
                  <a:schemeClr val="tx2"/>
                </a:solidFill>
                <a:latin typeface="Times New Roman" panose="02020603050405020304" pitchFamily="18" charset="0"/>
                <a:ea typeface="黑体" panose="02010609060101010101" pitchFamily="49" charset="-122"/>
              </a:rPr>
              <a:t>) ≤ O(n</a:t>
            </a:r>
            <a:r>
              <a:rPr lang="en-US" altLang="zh-CN" sz="2400" baseline="30000">
                <a:solidFill>
                  <a:schemeClr val="tx2"/>
                </a:solidFill>
                <a:latin typeface="Times New Roman" panose="02020603050405020304" pitchFamily="18" charset="0"/>
                <a:ea typeface="黑体" panose="02010609060101010101" pitchFamily="49" charset="-122"/>
              </a:rPr>
              <a:t>3</a:t>
            </a:r>
            <a:r>
              <a:rPr lang="en-US" altLang="zh-CN" sz="2400">
                <a:solidFill>
                  <a:schemeClr val="tx2"/>
                </a:solidFill>
                <a:latin typeface="Times New Roman" panose="02020603050405020304" pitchFamily="18" charset="0"/>
                <a:ea typeface="黑体" panose="02010609060101010101" pitchFamily="49" charset="-122"/>
              </a:rPr>
              <a:t>) ≤ … ≤ O(n</a:t>
            </a:r>
            <a:r>
              <a:rPr lang="en-US" altLang="zh-CN" sz="2400" baseline="30000">
                <a:solidFill>
                  <a:schemeClr val="tx2"/>
                </a:solidFill>
                <a:latin typeface="Times New Roman" panose="02020603050405020304" pitchFamily="18" charset="0"/>
                <a:ea typeface="黑体" panose="02010609060101010101" pitchFamily="49" charset="-122"/>
              </a:rPr>
              <a:t>k</a:t>
            </a:r>
            <a:r>
              <a:rPr lang="en-US" altLang="zh-CN" sz="2400">
                <a:solidFill>
                  <a:schemeClr val="tx2"/>
                </a:solidFill>
                <a:latin typeface="Times New Roman" panose="02020603050405020304" pitchFamily="18" charset="0"/>
                <a:ea typeface="黑体" panose="02010609060101010101" pitchFamily="49" charset="-122"/>
              </a:rPr>
              <a:t>) ≤O(2</a:t>
            </a:r>
            <a:r>
              <a:rPr lang="en-US" altLang="zh-CN" sz="2400" baseline="30000">
                <a:solidFill>
                  <a:schemeClr val="tx2"/>
                </a:solidFill>
                <a:latin typeface="Times New Roman" panose="02020603050405020304" pitchFamily="18" charset="0"/>
                <a:ea typeface="黑体" panose="02010609060101010101" pitchFamily="49" charset="-122"/>
              </a:rPr>
              <a:t>n</a:t>
            </a:r>
            <a:r>
              <a:rPr lang="en-US" altLang="zh-CN" sz="2400">
                <a:solidFill>
                  <a:schemeClr val="tx2"/>
                </a:solidFill>
                <a:latin typeface="Times New Roman" panose="02020603050405020304" pitchFamily="18" charset="0"/>
                <a:ea typeface="黑体" panose="02010609060101010101" pitchFamily="49" charset="-122"/>
              </a:rPr>
              <a:t>) ≤O(3</a:t>
            </a:r>
            <a:r>
              <a:rPr lang="en-US" altLang="zh-CN" sz="2400" baseline="30000">
                <a:solidFill>
                  <a:schemeClr val="tx2"/>
                </a:solidFill>
                <a:latin typeface="Times New Roman" panose="02020603050405020304" pitchFamily="18" charset="0"/>
                <a:ea typeface="黑体" panose="02010609060101010101" pitchFamily="49" charset="-122"/>
              </a:rPr>
              <a:t>n</a:t>
            </a:r>
            <a:r>
              <a:rPr lang="en-US" altLang="zh-CN" sz="2400">
                <a:solidFill>
                  <a:schemeClr val="tx2"/>
                </a:solidFill>
                <a:latin typeface="Times New Roman" panose="02020603050405020304" pitchFamily="18" charset="0"/>
                <a:ea typeface="黑体" panose="02010609060101010101" pitchFamily="49" charset="-122"/>
              </a:rPr>
              <a:t>) ≤O(n!)</a:t>
            </a:r>
          </a:p>
        </p:txBody>
      </p:sp>
      <p:sp>
        <p:nvSpPr>
          <p:cNvPr id="138243" name="Line 3"/>
          <p:cNvSpPr>
            <a:spLocks noChangeShapeType="1"/>
          </p:cNvSpPr>
          <p:nvPr/>
        </p:nvSpPr>
        <p:spPr bwMode="auto">
          <a:xfrm flipV="1">
            <a:off x="2195515" y="2276475"/>
            <a:ext cx="3816351" cy="19446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44" name="Arc 4"/>
          <p:cNvSpPr>
            <a:spLocks/>
          </p:cNvSpPr>
          <p:nvPr/>
        </p:nvSpPr>
        <p:spPr bwMode="auto">
          <a:xfrm rot="10800000" flipV="1">
            <a:off x="2319342" y="3649663"/>
            <a:ext cx="4052887" cy="647700"/>
          </a:xfrm>
          <a:custGeom>
            <a:avLst/>
            <a:gdLst>
              <a:gd name="T0" fmla="*/ 0 w 27623"/>
              <a:gd name="T1" fmla="*/ 0 h 21600"/>
              <a:gd name="T2" fmla="*/ 2147483646 w 27623"/>
              <a:gd name="T3" fmla="*/ 0 h 21600"/>
              <a:gd name="T4" fmla="*/ 2147483646 w 27623"/>
              <a:gd name="T5" fmla="*/ 0 h 21600"/>
              <a:gd name="T6" fmla="*/ 0 60000 65536"/>
              <a:gd name="T7" fmla="*/ 0 60000 65536"/>
              <a:gd name="T8" fmla="*/ 0 60000 65536"/>
              <a:gd name="T9" fmla="*/ 0 w 27623"/>
              <a:gd name="T10" fmla="*/ 0 h 21600"/>
              <a:gd name="T11" fmla="*/ 27623 w 27623"/>
              <a:gd name="T12" fmla="*/ 21600 h 21600"/>
            </a:gdLst>
            <a:ahLst/>
            <a:cxnLst>
              <a:cxn ang="T6">
                <a:pos x="T0" y="T1"/>
              </a:cxn>
              <a:cxn ang="T7">
                <a:pos x="T2" y="T3"/>
              </a:cxn>
              <a:cxn ang="T8">
                <a:pos x="T4" y="T5"/>
              </a:cxn>
            </a:cxnLst>
            <a:rect l="T9" t="T10" r="T11" b="T12"/>
            <a:pathLst>
              <a:path w="27623" h="21600" fill="none" extrusionOk="0">
                <a:moveTo>
                  <a:pt x="0" y="907"/>
                </a:moveTo>
                <a:cubicBezTo>
                  <a:pt x="2009" y="305"/>
                  <a:pt x="4096" y="-1"/>
                  <a:pt x="6194" y="0"/>
                </a:cubicBezTo>
                <a:cubicBezTo>
                  <a:pt x="17074" y="0"/>
                  <a:pt x="26256" y="8093"/>
                  <a:pt x="27623" y="18887"/>
                </a:cubicBezTo>
              </a:path>
              <a:path w="27623" h="21600" stroke="0" extrusionOk="0">
                <a:moveTo>
                  <a:pt x="0" y="907"/>
                </a:moveTo>
                <a:cubicBezTo>
                  <a:pt x="2009" y="305"/>
                  <a:pt x="4096" y="-1"/>
                  <a:pt x="6194" y="0"/>
                </a:cubicBezTo>
                <a:cubicBezTo>
                  <a:pt x="17074" y="0"/>
                  <a:pt x="26256" y="8093"/>
                  <a:pt x="27623" y="18887"/>
                </a:cubicBezTo>
                <a:lnTo>
                  <a:pt x="6194" y="21600"/>
                </a:lnTo>
                <a:lnTo>
                  <a:pt x="0" y="907"/>
                </a:lnTo>
                <a:close/>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45" name="Line 5"/>
          <p:cNvSpPr>
            <a:spLocks noChangeShapeType="1"/>
          </p:cNvSpPr>
          <p:nvPr/>
        </p:nvSpPr>
        <p:spPr bwMode="auto">
          <a:xfrm>
            <a:off x="2195513" y="989014"/>
            <a:ext cx="0" cy="3238500"/>
          </a:xfrm>
          <a:prstGeom prst="line">
            <a:avLst/>
          </a:prstGeom>
          <a:noFill/>
          <a:ln w="25400">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138246" name="Line 6"/>
          <p:cNvSpPr>
            <a:spLocks noChangeShapeType="1"/>
          </p:cNvSpPr>
          <p:nvPr/>
        </p:nvSpPr>
        <p:spPr bwMode="auto">
          <a:xfrm>
            <a:off x="2195513" y="4221163"/>
            <a:ext cx="4318000"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38247" name="Line 7"/>
          <p:cNvSpPr>
            <a:spLocks noChangeShapeType="1"/>
          </p:cNvSpPr>
          <p:nvPr/>
        </p:nvSpPr>
        <p:spPr bwMode="auto">
          <a:xfrm>
            <a:off x="2787651" y="4140202"/>
            <a:ext cx="0" cy="7143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48" name="Line 8"/>
          <p:cNvSpPr>
            <a:spLocks noChangeShapeType="1"/>
          </p:cNvSpPr>
          <p:nvPr/>
        </p:nvSpPr>
        <p:spPr bwMode="auto">
          <a:xfrm>
            <a:off x="3490913" y="4140202"/>
            <a:ext cx="0" cy="7143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49" name="Line 9"/>
          <p:cNvSpPr>
            <a:spLocks noChangeShapeType="1"/>
          </p:cNvSpPr>
          <p:nvPr/>
        </p:nvSpPr>
        <p:spPr bwMode="auto">
          <a:xfrm>
            <a:off x="4211639" y="4140202"/>
            <a:ext cx="0" cy="7143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0" name="Line 10"/>
          <p:cNvSpPr>
            <a:spLocks noChangeShapeType="1"/>
          </p:cNvSpPr>
          <p:nvPr/>
        </p:nvSpPr>
        <p:spPr bwMode="auto">
          <a:xfrm>
            <a:off x="4859339" y="4140202"/>
            <a:ext cx="0" cy="7143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1" name="Line 11"/>
          <p:cNvSpPr>
            <a:spLocks noChangeShapeType="1"/>
          </p:cNvSpPr>
          <p:nvPr/>
        </p:nvSpPr>
        <p:spPr bwMode="auto">
          <a:xfrm>
            <a:off x="5507039" y="4140202"/>
            <a:ext cx="0" cy="7143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2" name="Line 12"/>
          <p:cNvSpPr>
            <a:spLocks noChangeShapeType="1"/>
          </p:cNvSpPr>
          <p:nvPr/>
        </p:nvSpPr>
        <p:spPr bwMode="auto">
          <a:xfrm>
            <a:off x="6156325" y="4140202"/>
            <a:ext cx="0" cy="7143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3" name="Line 13"/>
          <p:cNvSpPr>
            <a:spLocks noChangeShapeType="1"/>
          </p:cNvSpPr>
          <p:nvPr/>
        </p:nvSpPr>
        <p:spPr bwMode="auto">
          <a:xfrm>
            <a:off x="2195516" y="3597275"/>
            <a:ext cx="7143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4" name="Line 14"/>
          <p:cNvSpPr>
            <a:spLocks noChangeShapeType="1"/>
          </p:cNvSpPr>
          <p:nvPr/>
        </p:nvSpPr>
        <p:spPr bwMode="auto">
          <a:xfrm>
            <a:off x="2195516" y="2892425"/>
            <a:ext cx="7143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5" name="Line 15"/>
          <p:cNvSpPr>
            <a:spLocks noChangeShapeType="1"/>
          </p:cNvSpPr>
          <p:nvPr/>
        </p:nvSpPr>
        <p:spPr bwMode="auto">
          <a:xfrm>
            <a:off x="2195516" y="2276475"/>
            <a:ext cx="7143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6" name="Line 16"/>
          <p:cNvSpPr>
            <a:spLocks noChangeShapeType="1"/>
          </p:cNvSpPr>
          <p:nvPr/>
        </p:nvSpPr>
        <p:spPr bwMode="auto">
          <a:xfrm>
            <a:off x="2843216" y="4244975"/>
            <a:ext cx="714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7" name="Line 17"/>
          <p:cNvSpPr>
            <a:spLocks noChangeShapeType="1"/>
          </p:cNvSpPr>
          <p:nvPr/>
        </p:nvSpPr>
        <p:spPr bwMode="auto">
          <a:xfrm>
            <a:off x="2195516" y="1628775"/>
            <a:ext cx="7143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8" name="Line 18"/>
          <p:cNvSpPr>
            <a:spLocks noChangeShapeType="1"/>
          </p:cNvSpPr>
          <p:nvPr/>
        </p:nvSpPr>
        <p:spPr bwMode="auto">
          <a:xfrm>
            <a:off x="3490913" y="3608390"/>
            <a:ext cx="0" cy="539751"/>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9" name="Text Box 19"/>
          <p:cNvSpPr txBox="1">
            <a:spLocks noChangeArrowheads="1"/>
          </p:cNvSpPr>
          <p:nvPr/>
        </p:nvSpPr>
        <p:spPr bwMode="auto">
          <a:xfrm>
            <a:off x="1258891" y="3429002"/>
            <a:ext cx="1081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1000</a:t>
            </a:r>
          </a:p>
        </p:txBody>
      </p:sp>
      <p:sp>
        <p:nvSpPr>
          <p:cNvPr id="138260" name="Text Box 20"/>
          <p:cNvSpPr txBox="1">
            <a:spLocks noChangeArrowheads="1"/>
          </p:cNvSpPr>
          <p:nvPr/>
        </p:nvSpPr>
        <p:spPr bwMode="auto">
          <a:xfrm>
            <a:off x="1258891" y="2708277"/>
            <a:ext cx="1081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2000</a:t>
            </a:r>
          </a:p>
        </p:txBody>
      </p:sp>
      <p:sp>
        <p:nvSpPr>
          <p:cNvPr id="138261" name="Text Box 21"/>
          <p:cNvSpPr txBox="1">
            <a:spLocks noChangeArrowheads="1"/>
          </p:cNvSpPr>
          <p:nvPr/>
        </p:nvSpPr>
        <p:spPr bwMode="auto">
          <a:xfrm>
            <a:off x="1258891" y="2060577"/>
            <a:ext cx="1081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3000</a:t>
            </a:r>
          </a:p>
        </p:txBody>
      </p:sp>
      <p:sp>
        <p:nvSpPr>
          <p:cNvPr id="138262" name="Text Box 22"/>
          <p:cNvSpPr txBox="1">
            <a:spLocks noChangeArrowheads="1"/>
          </p:cNvSpPr>
          <p:nvPr/>
        </p:nvSpPr>
        <p:spPr bwMode="auto">
          <a:xfrm>
            <a:off x="1258891" y="1412877"/>
            <a:ext cx="1081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4000</a:t>
            </a:r>
          </a:p>
        </p:txBody>
      </p:sp>
      <p:sp>
        <p:nvSpPr>
          <p:cNvPr id="62" name="Text Box 23"/>
          <p:cNvSpPr txBox="1">
            <a:spLocks noChangeArrowheads="1"/>
          </p:cNvSpPr>
          <p:nvPr/>
        </p:nvSpPr>
        <p:spPr bwMode="auto">
          <a:xfrm>
            <a:off x="1331917" y="908053"/>
            <a:ext cx="1150937" cy="461665"/>
          </a:xfrm>
          <a:prstGeom prst="rect">
            <a:avLst/>
          </a:prstGeom>
          <a:noFill/>
          <a:ln w="9525">
            <a:noFill/>
            <a:miter lim="800000"/>
            <a:headEnd/>
            <a:tailEnd/>
          </a:ln>
          <a:effectLst/>
        </p:spPr>
        <p:txBody>
          <a:bodyPr>
            <a:spAutoFit/>
          </a:bodyPr>
          <a:lstStyle/>
          <a:p>
            <a:pPr>
              <a:spcBef>
                <a:spcPct val="50000"/>
              </a:spcBef>
              <a:defRPr/>
            </a:pPr>
            <a:r>
              <a:rPr lang="en-US" altLang="zh-CN" sz="2400" dirty="0">
                <a:solidFill>
                  <a:srgbClr val="FF0000"/>
                </a:solidFill>
                <a:effectLst>
                  <a:outerShdw blurRad="38100" dist="38100" dir="2700000" algn="tl">
                    <a:srgbClr val="C0C0C0"/>
                  </a:outerShdw>
                </a:effectLst>
                <a:latin typeface="Times New Roman" pitchFamily="18" charset="0"/>
              </a:rPr>
              <a:t>T(n)</a:t>
            </a:r>
          </a:p>
        </p:txBody>
      </p:sp>
      <p:sp>
        <p:nvSpPr>
          <p:cNvPr id="138264" name="Text Box 24"/>
          <p:cNvSpPr txBox="1">
            <a:spLocks noChangeArrowheads="1"/>
          </p:cNvSpPr>
          <p:nvPr/>
        </p:nvSpPr>
        <p:spPr bwMode="auto">
          <a:xfrm>
            <a:off x="2555876" y="4221165"/>
            <a:ext cx="503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宋体" panose="02010600030101010101" pitchFamily="2" charset="-122"/>
              </a:rPr>
              <a:t>5</a:t>
            </a:r>
          </a:p>
        </p:txBody>
      </p:sp>
      <p:sp>
        <p:nvSpPr>
          <p:cNvPr id="138265" name="Text Box 25"/>
          <p:cNvSpPr txBox="1">
            <a:spLocks noChangeArrowheads="1"/>
          </p:cNvSpPr>
          <p:nvPr/>
        </p:nvSpPr>
        <p:spPr bwMode="auto">
          <a:xfrm>
            <a:off x="3276602" y="4221164"/>
            <a:ext cx="503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10</a:t>
            </a:r>
          </a:p>
        </p:txBody>
      </p:sp>
      <p:sp>
        <p:nvSpPr>
          <p:cNvPr id="138266" name="Text Box 26"/>
          <p:cNvSpPr txBox="1">
            <a:spLocks noChangeArrowheads="1"/>
          </p:cNvSpPr>
          <p:nvPr/>
        </p:nvSpPr>
        <p:spPr bwMode="auto">
          <a:xfrm>
            <a:off x="3995741" y="4221164"/>
            <a:ext cx="503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15</a:t>
            </a:r>
          </a:p>
        </p:txBody>
      </p:sp>
      <p:sp>
        <p:nvSpPr>
          <p:cNvPr id="138267" name="Text Box 27"/>
          <p:cNvSpPr txBox="1">
            <a:spLocks noChangeArrowheads="1"/>
          </p:cNvSpPr>
          <p:nvPr/>
        </p:nvSpPr>
        <p:spPr bwMode="auto">
          <a:xfrm>
            <a:off x="4645027" y="4221164"/>
            <a:ext cx="503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20</a:t>
            </a:r>
          </a:p>
        </p:txBody>
      </p:sp>
      <p:sp>
        <p:nvSpPr>
          <p:cNvPr id="138268" name="Text Box 28"/>
          <p:cNvSpPr txBox="1">
            <a:spLocks noChangeArrowheads="1"/>
          </p:cNvSpPr>
          <p:nvPr/>
        </p:nvSpPr>
        <p:spPr bwMode="auto">
          <a:xfrm>
            <a:off x="5291141" y="4221164"/>
            <a:ext cx="503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25</a:t>
            </a:r>
          </a:p>
        </p:txBody>
      </p:sp>
      <p:sp>
        <p:nvSpPr>
          <p:cNvPr id="138269" name="Line 29"/>
          <p:cNvSpPr>
            <a:spLocks noChangeShapeType="1"/>
          </p:cNvSpPr>
          <p:nvPr/>
        </p:nvSpPr>
        <p:spPr bwMode="auto">
          <a:xfrm>
            <a:off x="4219575" y="3221039"/>
            <a:ext cx="0" cy="1008063"/>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70" name="Line 30"/>
          <p:cNvSpPr>
            <a:spLocks noChangeShapeType="1"/>
          </p:cNvSpPr>
          <p:nvPr/>
        </p:nvSpPr>
        <p:spPr bwMode="auto">
          <a:xfrm>
            <a:off x="4859339" y="2924175"/>
            <a:ext cx="0" cy="1296988"/>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71" name="Line 31"/>
          <p:cNvSpPr>
            <a:spLocks noChangeShapeType="1"/>
          </p:cNvSpPr>
          <p:nvPr/>
        </p:nvSpPr>
        <p:spPr bwMode="auto">
          <a:xfrm flipV="1">
            <a:off x="2195516" y="2892425"/>
            <a:ext cx="2592387"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Text Box 32"/>
          <p:cNvSpPr txBox="1">
            <a:spLocks noChangeArrowheads="1"/>
          </p:cNvSpPr>
          <p:nvPr/>
        </p:nvSpPr>
        <p:spPr bwMode="auto">
          <a:xfrm>
            <a:off x="6229351" y="4221165"/>
            <a:ext cx="503239" cy="461665"/>
          </a:xfrm>
          <a:prstGeom prst="rect">
            <a:avLst/>
          </a:prstGeom>
          <a:noFill/>
          <a:ln w="9525">
            <a:noFill/>
            <a:miter lim="800000"/>
            <a:headEnd/>
            <a:tailEnd/>
          </a:ln>
          <a:effec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en-US" altLang="zh-CN" sz="2400">
                <a:effectLst>
                  <a:outerShdw blurRad="38100" dist="38100" dir="2700000" algn="tl">
                    <a:srgbClr val="C0C0C0"/>
                  </a:outerShdw>
                </a:effectLst>
                <a:latin typeface="Times New Roman" panose="02020603050405020304" pitchFamily="18" charset="0"/>
              </a:rPr>
              <a:t>n</a:t>
            </a:r>
          </a:p>
        </p:txBody>
      </p:sp>
      <p:sp>
        <p:nvSpPr>
          <p:cNvPr id="138273" name="Arc 33"/>
          <p:cNvSpPr>
            <a:spLocks/>
          </p:cNvSpPr>
          <p:nvPr/>
        </p:nvSpPr>
        <p:spPr bwMode="auto">
          <a:xfrm flipV="1">
            <a:off x="2266954" y="1628775"/>
            <a:ext cx="2449513" cy="2592388"/>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74" name="Arc 34"/>
          <p:cNvSpPr>
            <a:spLocks/>
          </p:cNvSpPr>
          <p:nvPr/>
        </p:nvSpPr>
        <p:spPr bwMode="auto">
          <a:xfrm flipV="1">
            <a:off x="2266954" y="1700215"/>
            <a:ext cx="1439863" cy="2520951"/>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75" name="Text Box 35"/>
          <p:cNvSpPr txBox="1">
            <a:spLocks noChangeArrowheads="1"/>
          </p:cNvSpPr>
          <p:nvPr/>
        </p:nvSpPr>
        <p:spPr bwMode="auto">
          <a:xfrm>
            <a:off x="2987676" y="1411290"/>
            <a:ext cx="719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rPr>
              <a:t>2</a:t>
            </a:r>
            <a:r>
              <a:rPr lang="en-US" altLang="zh-CN" sz="2400" baseline="30000">
                <a:solidFill>
                  <a:srgbClr val="0000CC"/>
                </a:solidFill>
                <a:latin typeface="Times New Roman" panose="02020603050405020304" pitchFamily="18" charset="0"/>
                <a:ea typeface="黑体" panose="02010609060101010101" pitchFamily="49" charset="-122"/>
              </a:rPr>
              <a:t>n</a:t>
            </a:r>
          </a:p>
        </p:txBody>
      </p:sp>
      <p:sp>
        <p:nvSpPr>
          <p:cNvPr id="138276" name="Text Box 36"/>
          <p:cNvSpPr txBox="1">
            <a:spLocks noChangeArrowheads="1"/>
          </p:cNvSpPr>
          <p:nvPr/>
        </p:nvSpPr>
        <p:spPr bwMode="auto">
          <a:xfrm>
            <a:off x="3924301" y="1411290"/>
            <a:ext cx="719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rPr>
              <a:t>n</a:t>
            </a:r>
            <a:r>
              <a:rPr lang="en-US" altLang="zh-CN" sz="2400" baseline="30000">
                <a:solidFill>
                  <a:srgbClr val="0000CC"/>
                </a:solidFill>
                <a:latin typeface="Times New Roman" panose="02020603050405020304" pitchFamily="18" charset="0"/>
                <a:ea typeface="黑体" panose="02010609060101010101" pitchFamily="49" charset="-122"/>
              </a:rPr>
              <a:t>3</a:t>
            </a:r>
            <a:r>
              <a:rPr lang="en-US" altLang="zh-CN" sz="2400">
                <a:solidFill>
                  <a:srgbClr val="0000CC"/>
                </a:solidFill>
                <a:latin typeface="Times New Roman" panose="02020603050405020304" pitchFamily="18" charset="0"/>
                <a:ea typeface="黑体" panose="02010609060101010101" pitchFamily="49" charset="-122"/>
              </a:rPr>
              <a:t>/2</a:t>
            </a:r>
          </a:p>
        </p:txBody>
      </p:sp>
      <p:sp>
        <p:nvSpPr>
          <p:cNvPr id="138277" name="Text Box 37"/>
          <p:cNvSpPr txBox="1">
            <a:spLocks noChangeArrowheads="1"/>
          </p:cNvSpPr>
          <p:nvPr/>
        </p:nvSpPr>
        <p:spPr bwMode="auto">
          <a:xfrm>
            <a:off x="6083302" y="2276477"/>
            <a:ext cx="16573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rPr>
              <a:t>100n</a:t>
            </a:r>
          </a:p>
        </p:txBody>
      </p:sp>
      <p:sp>
        <p:nvSpPr>
          <p:cNvPr id="138278" name="Text Box 38"/>
          <p:cNvSpPr txBox="1">
            <a:spLocks noChangeArrowheads="1"/>
          </p:cNvSpPr>
          <p:nvPr/>
        </p:nvSpPr>
        <p:spPr bwMode="auto">
          <a:xfrm>
            <a:off x="6300791" y="3140076"/>
            <a:ext cx="1584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rPr>
              <a:t>200log</a:t>
            </a:r>
            <a:r>
              <a:rPr lang="en-US" altLang="zh-CN" sz="2400" baseline="-25000">
                <a:solidFill>
                  <a:srgbClr val="0000CC"/>
                </a:solidFill>
                <a:latin typeface="Times New Roman" panose="02020603050405020304" pitchFamily="18" charset="0"/>
                <a:ea typeface="黑体" panose="02010609060101010101" pitchFamily="49" charset="-122"/>
              </a:rPr>
              <a:t>2</a:t>
            </a:r>
            <a:r>
              <a:rPr lang="en-US" altLang="zh-CN" sz="2400">
                <a:solidFill>
                  <a:srgbClr val="0000CC"/>
                </a:solidFill>
                <a:latin typeface="Times New Roman" panose="02020603050405020304" pitchFamily="18" charset="0"/>
                <a:ea typeface="黑体" panose="02010609060101010101" pitchFamily="49" charset="-122"/>
              </a:rPr>
              <a:t>n</a:t>
            </a:r>
          </a:p>
        </p:txBody>
      </p:sp>
      <p:sp>
        <p:nvSpPr>
          <p:cNvPr id="78" name="Text Box 39"/>
          <p:cNvSpPr txBox="1">
            <a:spLocks noChangeArrowheads="1"/>
          </p:cNvSpPr>
          <p:nvPr/>
        </p:nvSpPr>
        <p:spPr bwMode="auto">
          <a:xfrm>
            <a:off x="2159002" y="4670427"/>
            <a:ext cx="4679951" cy="461665"/>
          </a:xfrm>
          <a:prstGeom prst="rect">
            <a:avLst/>
          </a:prstGeom>
          <a:noFill/>
          <a:ln w="9525">
            <a:noFill/>
            <a:miter lim="800000"/>
            <a:headEnd/>
            <a:tailEnd/>
          </a:ln>
          <a:effectLst/>
        </p:spPr>
        <p:txBody>
          <a:bodyPr>
            <a:spAutoFit/>
          </a:bodyPr>
          <a:lstStyle/>
          <a:p>
            <a:pPr algn="ctr">
              <a:spcBef>
                <a:spcPct val="50000"/>
              </a:spcBef>
              <a:defRPr/>
            </a:pPr>
            <a:r>
              <a:rPr lang="zh-CN" altLang="en-US" sz="2400" dirty="0">
                <a:solidFill>
                  <a:srgbClr val="FF0000"/>
                </a:solidFill>
                <a:effectLst>
                  <a:outerShdw blurRad="38100" dist="38100" dir="2700000" algn="tl">
                    <a:srgbClr val="C0C0C0"/>
                  </a:outerShdw>
                </a:effectLst>
                <a:latin typeface="+mn-ea"/>
                <a:ea typeface="+mn-ea"/>
              </a:rPr>
              <a:t>常见函数的增长率示意图</a:t>
            </a:r>
          </a:p>
        </p:txBody>
      </p:sp>
      <p:sp>
        <p:nvSpPr>
          <p:cNvPr id="138280" name="Oval 7"/>
          <p:cNvSpPr>
            <a:spLocks noChangeArrowheads="1"/>
          </p:cNvSpPr>
          <p:nvPr/>
        </p:nvSpPr>
        <p:spPr bwMode="auto">
          <a:xfrm>
            <a:off x="7308850"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8281"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8282" name="Oval 4"/>
          <p:cNvSpPr>
            <a:spLocks noChangeArrowheads="1"/>
          </p:cNvSpPr>
          <p:nvPr/>
        </p:nvSpPr>
        <p:spPr bwMode="auto">
          <a:xfrm>
            <a:off x="7885117"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54664"/>
                                        </p:tgtEl>
                                        <p:attrNameLst>
                                          <p:attrName>style.visibility</p:attrName>
                                        </p:attrNameLst>
                                      </p:cBhvr>
                                      <p:to>
                                        <p:strVal val="visible"/>
                                      </p:to>
                                    </p:set>
                                    <p:animEffect transition="in" filter="blinds(vertical)">
                                      <p:cBhvr>
                                        <p:cTn id="7" dur="500"/>
                                        <p:tgtEl>
                                          <p:spTgt spid="154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6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609600" y="644527"/>
            <a:ext cx="8534400" cy="542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90000"/>
              </a:lnSpc>
              <a:buClr>
                <a:schemeClr val="accent2"/>
              </a:buClr>
              <a:buSzPct val="80000"/>
              <a:buFont typeface="Wingdings" panose="05000000000000000000" pitchFamily="2" charset="2"/>
              <a:buNone/>
            </a:pPr>
            <a:r>
              <a:rPr lang="en-US" altLang="zh-CN" sz="2800">
                <a:latin typeface="Times New Roman" panose="02020603050405020304" pitchFamily="18" charset="0"/>
                <a:sym typeface="Wingdings" panose="05000000000000000000" pitchFamily="2" charset="2"/>
              </a:rPr>
              <a:t> </a:t>
            </a:r>
            <a:endParaRPr lang="zh-CN" altLang="en-US" sz="2800">
              <a:latin typeface="Times New Roman" panose="02020603050405020304" pitchFamily="18" charset="0"/>
              <a:sym typeface="Wingdings" panose="05000000000000000000" pitchFamily="2" charset="2"/>
            </a:endParaRPr>
          </a:p>
          <a:p>
            <a:pPr eaLnBrk="1" hangingPunct="1">
              <a:lnSpc>
                <a:spcPct val="90000"/>
              </a:lnSpc>
              <a:buClr>
                <a:schemeClr val="accent2"/>
              </a:buClr>
              <a:buSzPct val="80000"/>
              <a:buFont typeface="Wingdings" panose="05000000000000000000" pitchFamily="2" charset="2"/>
              <a:buNone/>
            </a:pPr>
            <a:r>
              <a:rPr lang="zh-CN" altLang="en-US" sz="2400">
                <a:latin typeface="Times New Roman" panose="02020603050405020304" pitchFamily="18" charset="0"/>
                <a:sym typeface="Wingdings" panose="05000000000000000000" pitchFamily="2" charset="2"/>
              </a:rPr>
              <a:t/>
            </a:r>
            <a:br>
              <a:rPr lang="zh-CN" altLang="en-US" sz="2400">
                <a:latin typeface="Times New Roman" panose="02020603050405020304" pitchFamily="18" charset="0"/>
                <a:sym typeface="Wingdings" panose="05000000000000000000" pitchFamily="2" charset="2"/>
              </a:rPr>
            </a:br>
            <a:r>
              <a:rPr lang="zh-CN" altLang="en-US">
                <a:latin typeface="Times New Roman" panose="02020603050405020304" pitchFamily="18" charset="0"/>
                <a:sym typeface="Wingdings" panose="05000000000000000000" pitchFamily="2" charset="2"/>
              </a:rPr>
              <a:t>    </a:t>
            </a:r>
            <a:r>
              <a:rPr lang="zh-CN" altLang="en-US" sz="2800">
                <a:latin typeface="Times New Roman" panose="02020603050405020304" pitchFamily="18" charset="0"/>
                <a:sym typeface="Wingdings" panose="05000000000000000000" pitchFamily="2" charset="2"/>
              </a:rPr>
              <a:t>常量阶 </a:t>
            </a:r>
            <a:r>
              <a:rPr lang="en-US" altLang="zh-CN" sz="2800">
                <a:latin typeface="Times New Roman" panose="02020603050405020304" pitchFamily="18" charset="0"/>
                <a:sym typeface="Wingdings" panose="05000000000000000000" pitchFamily="2" charset="2"/>
              </a:rPr>
              <a:t>O( 1 )</a:t>
            </a:r>
            <a:r>
              <a:rPr lang="zh-CN" altLang="en-US" sz="2800">
                <a:latin typeface="Times New Roman" panose="02020603050405020304" pitchFamily="18" charset="0"/>
                <a:sym typeface="Wingdings" panose="05000000000000000000" pitchFamily="2" charset="2"/>
              </a:rPr>
              <a:t>，不依赖于</a:t>
            </a:r>
            <a:r>
              <a:rPr lang="en-US" altLang="zh-CN" sz="2800">
                <a:latin typeface="Times New Roman" panose="02020603050405020304" pitchFamily="18" charset="0"/>
                <a:sym typeface="Wingdings" panose="05000000000000000000" pitchFamily="2" charset="2"/>
              </a:rPr>
              <a:t>n</a:t>
            </a:r>
            <a:br>
              <a:rPr lang="en-US" altLang="zh-CN" sz="2800">
                <a:latin typeface="Times New Roman" panose="02020603050405020304" pitchFamily="18" charset="0"/>
                <a:sym typeface="Wingdings" panose="05000000000000000000" pitchFamily="2" charset="2"/>
              </a:rPr>
            </a:br>
            <a:r>
              <a:rPr lang="en-US" altLang="zh-CN" sz="2800">
                <a:latin typeface="Times New Roman" panose="02020603050405020304" pitchFamily="18" charset="0"/>
                <a:sym typeface="Wingdings" panose="05000000000000000000" pitchFamily="2" charset="2"/>
              </a:rPr>
              <a:t>     </a:t>
            </a:r>
            <a:r>
              <a:rPr lang="zh-CN" altLang="en-US" sz="2800">
                <a:latin typeface="Times New Roman" panose="02020603050405020304" pitchFamily="18" charset="0"/>
                <a:sym typeface="Wingdings" panose="05000000000000000000" pitchFamily="2" charset="2"/>
              </a:rPr>
              <a:t>对数阶 </a:t>
            </a:r>
            <a:r>
              <a:rPr lang="en-US" altLang="zh-CN" sz="2800">
                <a:latin typeface="Times New Roman" panose="02020603050405020304" pitchFamily="18" charset="0"/>
                <a:sym typeface="Wingdings" panose="05000000000000000000" pitchFamily="2" charset="2"/>
              </a:rPr>
              <a:t>O( logn )</a:t>
            </a:r>
            <a:r>
              <a:rPr lang="en-US" altLang="zh-CN" sz="2800" b="0">
                <a:solidFill>
                  <a:srgbClr val="003399"/>
                </a:solidFill>
                <a:latin typeface="Times New Roman" panose="02020603050405020304" pitchFamily="18" charset="0"/>
                <a:sym typeface="Wingdings" panose="05000000000000000000" pitchFamily="2" charset="2"/>
              </a:rPr>
              <a:t> </a:t>
            </a:r>
            <a:r>
              <a:rPr lang="zh-CN" altLang="en-US" sz="2800">
                <a:latin typeface="Times New Roman" panose="02020603050405020304" pitchFamily="18" charset="0"/>
                <a:sym typeface="Wingdings" panose="05000000000000000000" pitchFamily="2" charset="2"/>
              </a:rPr>
              <a:t>或 </a:t>
            </a:r>
            <a:r>
              <a:rPr lang="en-US" altLang="zh-CN" sz="2800">
                <a:latin typeface="Times New Roman" panose="02020603050405020304" pitchFamily="18" charset="0"/>
                <a:sym typeface="Wingdings" panose="05000000000000000000" pitchFamily="2" charset="2"/>
              </a:rPr>
              <a:t>O( lbn )</a:t>
            </a:r>
          </a:p>
          <a:p>
            <a:pPr eaLnBrk="1" hangingPunct="1">
              <a:lnSpc>
                <a:spcPct val="90000"/>
              </a:lnSpc>
              <a:buClr>
                <a:schemeClr val="accent2"/>
              </a:buClr>
              <a:buSzPct val="80000"/>
              <a:buFont typeface="Wingdings" panose="05000000000000000000" pitchFamily="2" charset="2"/>
              <a:buNone/>
            </a:pPr>
            <a:r>
              <a:rPr lang="en-US" altLang="zh-CN" sz="2800">
                <a:latin typeface="Times New Roman" panose="02020603050405020304" pitchFamily="18" charset="0"/>
                <a:sym typeface="Wingdings" panose="05000000000000000000" pitchFamily="2" charset="2"/>
              </a:rPr>
              <a:t>     </a:t>
            </a:r>
            <a:r>
              <a:rPr lang="zh-CN" altLang="en-US" sz="2800">
                <a:latin typeface="Times New Roman" panose="02020603050405020304" pitchFamily="18" charset="0"/>
                <a:sym typeface="Wingdings" panose="05000000000000000000" pitchFamily="2" charset="2"/>
              </a:rPr>
              <a:t>线性阶 </a:t>
            </a:r>
            <a:r>
              <a:rPr lang="en-US" altLang="zh-CN" sz="2800">
                <a:latin typeface="Times New Roman" panose="02020603050405020304" pitchFamily="18" charset="0"/>
                <a:sym typeface="Wingdings" panose="05000000000000000000" pitchFamily="2" charset="2"/>
              </a:rPr>
              <a:t>O(n)</a:t>
            </a:r>
            <a:r>
              <a:rPr lang="zh-CN" altLang="en-US" sz="2800">
                <a:latin typeface="Times New Roman" panose="02020603050405020304" pitchFamily="18" charset="0"/>
                <a:sym typeface="Wingdings" panose="05000000000000000000" pitchFamily="2" charset="2"/>
              </a:rPr>
              <a:t>，线性增长</a:t>
            </a:r>
          </a:p>
          <a:p>
            <a:pPr eaLnBrk="1" hangingPunct="1">
              <a:lnSpc>
                <a:spcPct val="90000"/>
              </a:lnSpc>
              <a:buClr>
                <a:schemeClr val="accent2"/>
              </a:buClr>
              <a:buSzPct val="80000"/>
              <a:buFont typeface="Wingdings" panose="05000000000000000000" pitchFamily="2" charset="2"/>
              <a:buNone/>
            </a:pPr>
            <a:r>
              <a:rPr lang="zh-CN" altLang="en-US" sz="2800">
                <a:latin typeface="Times New Roman" panose="02020603050405020304" pitchFamily="18" charset="0"/>
                <a:sym typeface="Wingdings" panose="05000000000000000000" pitchFamily="2" charset="2"/>
              </a:rPr>
              <a:t>     线性对数阶 </a:t>
            </a:r>
            <a:r>
              <a:rPr lang="en-US" altLang="zh-CN" sz="2800">
                <a:latin typeface="Times New Roman" panose="02020603050405020304" pitchFamily="18" charset="0"/>
                <a:sym typeface="Wingdings" panose="05000000000000000000" pitchFamily="2" charset="2"/>
              </a:rPr>
              <a:t>O( nlgn )</a:t>
            </a:r>
          </a:p>
          <a:p>
            <a:pPr eaLnBrk="1" hangingPunct="1">
              <a:lnSpc>
                <a:spcPct val="90000"/>
              </a:lnSpc>
              <a:buClr>
                <a:schemeClr val="accent2"/>
              </a:buClr>
              <a:buSzPct val="80000"/>
              <a:buFont typeface="Wingdings" panose="05000000000000000000" pitchFamily="2" charset="2"/>
              <a:buNone/>
            </a:pPr>
            <a:r>
              <a:rPr lang="en-US" altLang="zh-CN" sz="2800">
                <a:latin typeface="Times New Roman" panose="02020603050405020304" pitchFamily="18" charset="0"/>
                <a:sym typeface="Wingdings" panose="05000000000000000000" pitchFamily="2" charset="2"/>
              </a:rPr>
              <a:t>     </a:t>
            </a:r>
            <a:r>
              <a:rPr lang="zh-CN" altLang="en-US" sz="2800">
                <a:latin typeface="Times New Roman" panose="02020603050405020304" pitchFamily="18" charset="0"/>
                <a:sym typeface="Wingdings" panose="05000000000000000000" pitchFamily="2" charset="2"/>
              </a:rPr>
              <a:t>平方阶</a:t>
            </a:r>
            <a:r>
              <a:rPr lang="en-US" altLang="zh-CN" sz="2800">
                <a:latin typeface="Times New Roman" panose="02020603050405020304" pitchFamily="18" charset="0"/>
                <a:sym typeface="Wingdings" panose="05000000000000000000" pitchFamily="2" charset="2"/>
              </a:rPr>
              <a:t>O(n</a:t>
            </a:r>
            <a:r>
              <a:rPr lang="en-US" altLang="zh-CN" sz="2800" baseline="30000">
                <a:latin typeface="Times New Roman" panose="02020603050405020304" pitchFamily="18" charset="0"/>
                <a:sym typeface="Wingdings" panose="05000000000000000000" pitchFamily="2" charset="2"/>
              </a:rPr>
              <a:t>2</a:t>
            </a:r>
            <a:r>
              <a:rPr lang="en-US" altLang="zh-CN" sz="2800">
                <a:latin typeface="Times New Roman" panose="02020603050405020304" pitchFamily="18" charset="0"/>
                <a:sym typeface="Wingdings" panose="05000000000000000000" pitchFamily="2" charset="2"/>
              </a:rPr>
              <a:t>)</a:t>
            </a:r>
            <a:r>
              <a:rPr lang="zh-CN" altLang="en-US" sz="2800">
                <a:latin typeface="Times New Roman" panose="02020603050405020304" pitchFamily="18" charset="0"/>
                <a:sym typeface="Wingdings" panose="05000000000000000000" pitchFamily="2" charset="2"/>
              </a:rPr>
              <a:t>，二阶增长</a:t>
            </a:r>
          </a:p>
          <a:p>
            <a:pPr eaLnBrk="1" hangingPunct="1">
              <a:lnSpc>
                <a:spcPct val="90000"/>
              </a:lnSpc>
              <a:buClr>
                <a:schemeClr val="accent2"/>
              </a:buClr>
              <a:buSzPct val="80000"/>
              <a:buFont typeface="Wingdings" panose="05000000000000000000" pitchFamily="2" charset="2"/>
              <a:buNone/>
            </a:pPr>
            <a:r>
              <a:rPr lang="zh-CN" altLang="en-US" sz="2800">
                <a:latin typeface="Times New Roman" panose="02020603050405020304" pitchFamily="18" charset="0"/>
                <a:sym typeface="Wingdings" panose="05000000000000000000" pitchFamily="2" charset="2"/>
              </a:rPr>
              <a:t>     多项式阶 </a:t>
            </a:r>
            <a:r>
              <a:rPr lang="en-US" altLang="zh-CN" sz="2800">
                <a:latin typeface="Times New Roman" panose="02020603050405020304" pitchFamily="18" charset="0"/>
                <a:sym typeface="Wingdings" panose="05000000000000000000" pitchFamily="2" charset="2"/>
              </a:rPr>
              <a:t>O( n</a:t>
            </a:r>
            <a:r>
              <a:rPr lang="en-US" altLang="zh-CN" sz="2800" baseline="30000">
                <a:latin typeface="Times New Roman" panose="02020603050405020304" pitchFamily="18" charset="0"/>
                <a:sym typeface="Wingdings" panose="05000000000000000000" pitchFamily="2" charset="2"/>
              </a:rPr>
              <a:t>k </a:t>
            </a:r>
            <a:r>
              <a:rPr lang="en-US" altLang="zh-CN" sz="2800">
                <a:latin typeface="Times New Roman" panose="02020603050405020304" pitchFamily="18" charset="0"/>
                <a:sym typeface="Wingdings" panose="05000000000000000000" pitchFamily="2" charset="2"/>
              </a:rPr>
              <a:t>)</a:t>
            </a:r>
            <a:br>
              <a:rPr lang="en-US" altLang="zh-CN" sz="2800">
                <a:latin typeface="Times New Roman" panose="02020603050405020304" pitchFamily="18" charset="0"/>
                <a:sym typeface="Wingdings" panose="05000000000000000000" pitchFamily="2" charset="2"/>
              </a:rPr>
            </a:br>
            <a:endParaRPr lang="en-US" altLang="zh-CN" sz="2800">
              <a:latin typeface="Times New Roman" panose="02020603050405020304" pitchFamily="18" charset="0"/>
              <a:sym typeface="Wingdings" panose="05000000000000000000" pitchFamily="2" charset="2"/>
            </a:endParaRPr>
          </a:p>
          <a:p>
            <a:pPr eaLnBrk="1" hangingPunct="1">
              <a:lnSpc>
                <a:spcPct val="90000"/>
              </a:lnSpc>
              <a:buClr>
                <a:schemeClr val="accent2"/>
              </a:buClr>
              <a:buSzPct val="80000"/>
              <a:buFont typeface="Wingdings" panose="05000000000000000000" pitchFamily="2" charset="2"/>
              <a:buNone/>
            </a:pPr>
            <a:r>
              <a:rPr lang="en-US" altLang="zh-CN" sz="2800">
                <a:latin typeface="Times New Roman" panose="02020603050405020304" pitchFamily="18" charset="0"/>
                <a:sym typeface="Wingdings" panose="05000000000000000000" pitchFamily="2" charset="2"/>
              </a:rPr>
              <a:t>     </a:t>
            </a:r>
            <a:r>
              <a:rPr lang="zh-CN" altLang="en-US" sz="2800">
                <a:latin typeface="Times New Roman" panose="02020603050405020304" pitchFamily="18" charset="0"/>
                <a:sym typeface="Wingdings" panose="05000000000000000000" pitchFamily="2" charset="2"/>
              </a:rPr>
              <a:t>指数阶 </a:t>
            </a:r>
            <a:r>
              <a:rPr lang="en-US" altLang="zh-CN" sz="2800">
                <a:latin typeface="Times New Roman" panose="02020603050405020304" pitchFamily="18" charset="0"/>
                <a:sym typeface="Wingdings" panose="05000000000000000000" pitchFamily="2" charset="2"/>
              </a:rPr>
              <a:t>O( 2</a:t>
            </a:r>
            <a:r>
              <a:rPr lang="en-US" altLang="zh-CN" sz="2800" baseline="30000">
                <a:latin typeface="Times New Roman" panose="02020603050405020304" pitchFamily="18" charset="0"/>
                <a:sym typeface="Wingdings" panose="05000000000000000000" pitchFamily="2" charset="2"/>
              </a:rPr>
              <a:t>n </a:t>
            </a:r>
            <a:r>
              <a:rPr lang="en-US" altLang="zh-CN" sz="2800">
                <a:latin typeface="Times New Roman" panose="02020603050405020304" pitchFamily="18" charset="0"/>
                <a:sym typeface="Wingdings" panose="05000000000000000000" pitchFamily="2" charset="2"/>
              </a:rPr>
              <a:t>) </a:t>
            </a:r>
          </a:p>
          <a:p>
            <a:pPr eaLnBrk="1" hangingPunct="1">
              <a:lnSpc>
                <a:spcPct val="90000"/>
              </a:lnSpc>
              <a:buClr>
                <a:schemeClr val="accent2"/>
              </a:buClr>
              <a:buSzPct val="80000"/>
              <a:buFont typeface="Wingdings" panose="05000000000000000000" pitchFamily="2" charset="2"/>
              <a:buNone/>
            </a:pPr>
            <a:r>
              <a:rPr lang="en-US" altLang="zh-CN" sz="2800">
                <a:latin typeface="Times New Roman" panose="02020603050405020304" pitchFamily="18" charset="0"/>
                <a:sym typeface="Wingdings" panose="05000000000000000000" pitchFamily="2" charset="2"/>
              </a:rPr>
              <a:t>	        O(n!)</a:t>
            </a:r>
          </a:p>
          <a:p>
            <a:pPr eaLnBrk="1" hangingPunct="1">
              <a:lnSpc>
                <a:spcPct val="90000"/>
              </a:lnSpc>
              <a:buClr>
                <a:schemeClr val="accent2"/>
              </a:buClr>
              <a:buSzPct val="80000"/>
              <a:buFont typeface="Wingdings" panose="05000000000000000000" pitchFamily="2" charset="2"/>
              <a:buNone/>
            </a:pPr>
            <a:r>
              <a:rPr lang="en-US" altLang="zh-CN" sz="2800">
                <a:solidFill>
                  <a:srgbClr val="FFFFFF"/>
                </a:solidFill>
                <a:latin typeface="Times New Roman" panose="02020603050405020304" pitchFamily="18" charset="0"/>
                <a:sym typeface="Wingdings" panose="05000000000000000000" pitchFamily="2" charset="2"/>
              </a:rPr>
              <a:t>	        </a:t>
            </a:r>
            <a:r>
              <a:rPr lang="en-US" altLang="zh-CN" sz="2800">
                <a:latin typeface="Times New Roman" panose="02020603050405020304" pitchFamily="18" charset="0"/>
                <a:sym typeface="Wingdings" panose="05000000000000000000" pitchFamily="2" charset="2"/>
              </a:rPr>
              <a:t>O(n</a:t>
            </a:r>
            <a:r>
              <a:rPr lang="en-US" altLang="zh-CN" sz="2800" baseline="30000">
                <a:latin typeface="Times New Roman" panose="02020603050405020304" pitchFamily="18" charset="0"/>
                <a:sym typeface="Wingdings" panose="05000000000000000000" pitchFamily="2" charset="2"/>
              </a:rPr>
              <a:t>n</a:t>
            </a:r>
            <a:r>
              <a:rPr lang="en-US" altLang="zh-CN" sz="2800">
                <a:latin typeface="Times New Roman" panose="02020603050405020304" pitchFamily="18" charset="0"/>
                <a:sym typeface="Wingdings" panose="05000000000000000000" pitchFamily="2" charset="2"/>
              </a:rPr>
              <a:t>)</a:t>
            </a:r>
            <a:endParaRPr lang="en-US" altLang="zh-CN" sz="2800">
              <a:latin typeface="Calibri" panose="020F0502020204030204" pitchFamily="34" charset="0"/>
              <a:ea typeface="仿宋_GB2312" pitchFamily="49" charset="-122"/>
              <a:sym typeface="Wingdings" panose="05000000000000000000" pitchFamily="2" charset="2"/>
            </a:endParaRPr>
          </a:p>
        </p:txBody>
      </p:sp>
      <p:sp>
        <p:nvSpPr>
          <p:cNvPr id="139267" name="AutoShape 3"/>
          <p:cNvSpPr>
            <a:spLocks/>
          </p:cNvSpPr>
          <p:nvPr/>
        </p:nvSpPr>
        <p:spPr bwMode="auto">
          <a:xfrm>
            <a:off x="5364163" y="1652588"/>
            <a:ext cx="292100" cy="2424112"/>
          </a:xfrm>
          <a:prstGeom prst="rightBrace">
            <a:avLst>
              <a:gd name="adj1" fmla="val 6915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endParaRPr lang="zh-CN" altLang="zh-CN">
              <a:solidFill>
                <a:srgbClr val="003399"/>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39268" name="Rectangle 4"/>
          <p:cNvSpPr>
            <a:spLocks noChangeArrowheads="1"/>
          </p:cNvSpPr>
          <p:nvPr/>
        </p:nvSpPr>
        <p:spPr bwMode="auto">
          <a:xfrm>
            <a:off x="5754688" y="2420940"/>
            <a:ext cx="33893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r>
              <a:rPr lang="en-US" altLang="zh-CN" sz="2400">
                <a:latin typeface="Times New Roman" panose="02020603050405020304" pitchFamily="18" charset="0"/>
                <a:ea typeface="宋体" panose="02010600030101010101" pitchFamily="2" charset="-122"/>
                <a:sym typeface="Wingdings" panose="05000000000000000000" pitchFamily="2" charset="2"/>
              </a:rPr>
              <a:t>——</a:t>
            </a:r>
            <a:r>
              <a:rPr lang="zh-CN" altLang="en-US" sz="2400">
                <a:latin typeface="Times New Roman" panose="02020603050405020304" pitchFamily="18" charset="0"/>
                <a:ea typeface="仿宋_GB2312" pitchFamily="49" charset="-122"/>
                <a:sym typeface="Wingdings" panose="05000000000000000000" pitchFamily="2" charset="2"/>
              </a:rPr>
              <a:t>可实际使用的算法</a:t>
            </a:r>
          </a:p>
        </p:txBody>
      </p:sp>
      <p:sp>
        <p:nvSpPr>
          <p:cNvPr id="139269" name="AutoShape 3"/>
          <p:cNvSpPr>
            <a:spLocks/>
          </p:cNvSpPr>
          <p:nvPr/>
        </p:nvSpPr>
        <p:spPr bwMode="auto">
          <a:xfrm>
            <a:off x="5473700" y="4605342"/>
            <a:ext cx="177800" cy="1368425"/>
          </a:xfrm>
          <a:prstGeom prst="rightBrace">
            <a:avLst>
              <a:gd name="adj1" fmla="val 5170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endParaRPr lang="zh-CN" altLang="zh-CN">
              <a:solidFill>
                <a:srgbClr val="003399"/>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39270" name="Rectangle 4"/>
          <p:cNvSpPr>
            <a:spLocks noChangeArrowheads="1"/>
          </p:cNvSpPr>
          <p:nvPr/>
        </p:nvSpPr>
        <p:spPr bwMode="auto">
          <a:xfrm>
            <a:off x="5795964" y="4403726"/>
            <a:ext cx="316865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r>
              <a:rPr lang="en-US" altLang="zh-CN" sz="2400">
                <a:latin typeface="Times New Roman" panose="02020603050405020304" pitchFamily="18" charset="0"/>
                <a:sym typeface="Wingdings" panose="05000000000000000000" pitchFamily="2" charset="2"/>
              </a:rPr>
              <a:t>——</a:t>
            </a:r>
            <a:r>
              <a:rPr lang="zh-CN" altLang="en-US" sz="2400">
                <a:latin typeface="楷体_GB2312" pitchFamily="49" charset="-122"/>
                <a:sym typeface="Wingdings" panose="05000000000000000000" pitchFamily="2" charset="2"/>
              </a:rPr>
              <a:t>难解问题：虽存在求解算法，但计算时间随着问题规模</a:t>
            </a:r>
            <a:r>
              <a:rPr lang="en-US" altLang="zh-CN" sz="2400">
                <a:latin typeface="Times New Roman" panose="02020603050405020304" pitchFamily="18" charset="0"/>
                <a:sym typeface="Wingdings" panose="05000000000000000000" pitchFamily="2" charset="2"/>
              </a:rPr>
              <a:t>n</a:t>
            </a:r>
            <a:r>
              <a:rPr lang="zh-CN" altLang="en-US" sz="2400">
                <a:latin typeface="楷体_GB2312" pitchFamily="49" charset="-122"/>
                <a:sym typeface="Wingdings" panose="05000000000000000000" pitchFamily="2" charset="2"/>
              </a:rPr>
              <a:t>的增大组合爆炸型增长</a:t>
            </a:r>
          </a:p>
        </p:txBody>
      </p:sp>
      <p:sp>
        <p:nvSpPr>
          <p:cNvPr id="139271" name="Line 9"/>
          <p:cNvSpPr>
            <a:spLocks noChangeShapeType="1"/>
          </p:cNvSpPr>
          <p:nvPr/>
        </p:nvSpPr>
        <p:spPr bwMode="auto">
          <a:xfrm>
            <a:off x="755651" y="1412878"/>
            <a:ext cx="0" cy="4537075"/>
          </a:xfrm>
          <a:prstGeom prst="line">
            <a:avLst/>
          </a:prstGeom>
          <a:noFill/>
          <a:ln w="22225">
            <a:solidFill>
              <a:srgbClr val="993366"/>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9272" name="Text Box 11"/>
          <p:cNvSpPr txBox="1">
            <a:spLocks noChangeArrowheads="1"/>
          </p:cNvSpPr>
          <p:nvPr/>
        </p:nvSpPr>
        <p:spPr bwMode="auto">
          <a:xfrm>
            <a:off x="201653" y="1484316"/>
            <a:ext cx="553998" cy="1607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r>
              <a:rPr lang="zh-CN" altLang="en-US" sz="2400">
                <a:solidFill>
                  <a:srgbClr val="0000CC"/>
                </a:solidFill>
                <a:latin typeface="Times New Roman" panose="02020603050405020304" pitchFamily="18" charset="0"/>
                <a:ea typeface="仿宋_GB2312" pitchFamily="49" charset="-122"/>
                <a:sym typeface="Wingdings" panose="05000000000000000000" pitchFamily="2" charset="2"/>
              </a:rPr>
              <a:t>数量级递增</a:t>
            </a:r>
          </a:p>
        </p:txBody>
      </p:sp>
      <p:sp>
        <p:nvSpPr>
          <p:cNvPr id="139273" name="Oval 7"/>
          <p:cNvSpPr>
            <a:spLocks noChangeArrowheads="1"/>
          </p:cNvSpPr>
          <p:nvPr/>
        </p:nvSpPr>
        <p:spPr bwMode="auto">
          <a:xfrm>
            <a:off x="7308850"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9274"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9275" name="Oval 4"/>
          <p:cNvSpPr>
            <a:spLocks noChangeArrowheads="1"/>
          </p:cNvSpPr>
          <p:nvPr/>
        </p:nvSpPr>
        <p:spPr bwMode="auto">
          <a:xfrm>
            <a:off x="7885117"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139276" name="图片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291" y="1"/>
            <a:ext cx="1724025"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p:cNvSpPr txBox="1">
            <a:spLocks/>
          </p:cNvSpPr>
          <p:nvPr/>
        </p:nvSpPr>
        <p:spPr>
          <a:xfrm>
            <a:off x="161927" y="260354"/>
            <a:ext cx="7793039" cy="708025"/>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r>
              <a:rPr kumimoji="0" lang="zh-CN" altLang="en-US" sz="3600"/>
              <a:t>复杂度层次</a:t>
            </a:r>
            <a:endParaRPr kumimoji="0" lang="zh-CN" altLang="en-US" sz="36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927" y="260354"/>
            <a:ext cx="7793039" cy="708025"/>
          </a:xfrm>
        </p:spPr>
        <p:txBody>
          <a:bodyPr/>
          <a:lstStyle/>
          <a:p>
            <a:pPr>
              <a:defRPr/>
            </a:pPr>
            <a:r>
              <a:rPr lang="zh-CN" altLang="en-US" sz="3600" dirty="0"/>
              <a:t>复杂度层次</a:t>
            </a:r>
          </a:p>
        </p:txBody>
      </p:sp>
      <p:pic>
        <p:nvPicPr>
          <p:cNvPr id="1413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91" y="1412878"/>
            <a:ext cx="8861425"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9" name="Rectangle 3"/>
          <p:cNvSpPr>
            <a:spLocks noGrp="1" noChangeArrowheads="1"/>
          </p:cNvSpPr>
          <p:nvPr>
            <p:ph type="body" idx="1"/>
          </p:nvPr>
        </p:nvSpPr>
        <p:spPr>
          <a:xfrm>
            <a:off x="431801" y="1412876"/>
            <a:ext cx="8027988" cy="4679951"/>
          </a:xfrm>
        </p:spPr>
        <p:txBody>
          <a:bodyPr/>
          <a:lstStyle/>
          <a:p>
            <a:pPr eaLnBrk="1" hangingPunct="1">
              <a:buClr>
                <a:srgbClr val="0099CC"/>
              </a:buClr>
            </a:pPr>
            <a:r>
              <a:rPr lang="zh-CN" altLang="en-US" sz="2600">
                <a:latin typeface="楷体_GB2312" pitchFamily="49" charset="-122"/>
              </a:rPr>
              <a:t>有些情况下，</a:t>
            </a:r>
            <a:r>
              <a:rPr lang="zh-CN" altLang="en-US" sz="2600">
                <a:solidFill>
                  <a:srgbClr val="0000CC"/>
                </a:solidFill>
                <a:latin typeface="楷体_GB2312" pitchFamily="49" charset="-122"/>
              </a:rPr>
              <a:t>算法中基本语句的执行次数还随问题的输入数据集的不同而不同</a:t>
            </a:r>
            <a:r>
              <a:rPr lang="zh-CN" altLang="en-US" sz="2600">
                <a:latin typeface="楷体_GB2312" pitchFamily="49" charset="-122"/>
              </a:rPr>
              <a:t>。</a:t>
            </a:r>
          </a:p>
          <a:p>
            <a:pPr eaLnBrk="1" hangingPunct="1">
              <a:buClr>
                <a:srgbClr val="0099CC"/>
              </a:buClr>
              <a:buFont typeface="Wingdings" panose="05000000000000000000" pitchFamily="2" charset="2"/>
              <a:buNone/>
            </a:pPr>
            <a:r>
              <a:rPr lang="zh-CN" altLang="en-US" sz="2600">
                <a:latin typeface="楷体_GB2312" pitchFamily="49" charset="-122"/>
              </a:rPr>
              <a:t>      比如，在排序算法中，其效率与输入数据集是否已基本有序有关。</a:t>
            </a:r>
          </a:p>
          <a:p>
            <a:pPr eaLnBrk="1" hangingPunct="1">
              <a:buClr>
                <a:srgbClr val="0099CC"/>
              </a:buClr>
            </a:pPr>
            <a:r>
              <a:rPr lang="zh-CN" altLang="en-US" sz="2600">
                <a:latin typeface="楷体_GB2312" pitchFamily="49" charset="-122"/>
              </a:rPr>
              <a:t>一种方法是求它的平均值，即考虑它对所有可能的输入数据集的期望值，此时称为</a:t>
            </a:r>
            <a:r>
              <a:rPr lang="zh-CN" altLang="en-US" sz="2600">
                <a:solidFill>
                  <a:schemeClr val="hlink"/>
                </a:solidFill>
                <a:latin typeface="楷体_GB2312" pitchFamily="49" charset="-122"/>
              </a:rPr>
              <a:t>平均时间复杂度</a:t>
            </a:r>
            <a:r>
              <a:rPr lang="zh-CN" altLang="en-US" sz="2600">
                <a:latin typeface="楷体_GB2312" pitchFamily="49" charset="-122"/>
              </a:rPr>
              <a:t>；</a:t>
            </a:r>
          </a:p>
          <a:p>
            <a:pPr eaLnBrk="1" hangingPunct="1">
              <a:buClr>
                <a:srgbClr val="0099CC"/>
              </a:buClr>
            </a:pPr>
            <a:r>
              <a:rPr lang="zh-CN" altLang="en-US" sz="2600">
                <a:latin typeface="楷体_GB2312" pitchFamily="49" charset="-122"/>
              </a:rPr>
              <a:t>另一种更可行也更常用的方法是讨论算法在</a:t>
            </a:r>
            <a:r>
              <a:rPr lang="zh-CN" altLang="en-US" sz="2600">
                <a:solidFill>
                  <a:schemeClr val="hlink"/>
                </a:solidFill>
                <a:latin typeface="楷体_GB2312" pitchFamily="49" charset="-122"/>
              </a:rPr>
              <a:t>最坏情况下的时间复杂度</a:t>
            </a:r>
            <a:r>
              <a:rPr lang="zh-CN" altLang="en-US" sz="2600">
                <a:latin typeface="楷体_GB2312" pitchFamily="49" charset="-122"/>
              </a:rPr>
              <a:t>。</a:t>
            </a:r>
          </a:p>
          <a:p>
            <a:pPr eaLnBrk="1" hangingPunct="1">
              <a:buClr>
                <a:srgbClr val="0099CC"/>
              </a:buClr>
            </a:pPr>
            <a:r>
              <a:rPr lang="zh-CN" altLang="en-US" sz="2600">
                <a:latin typeface="楷体_GB2312" pitchFamily="49" charset="-122"/>
              </a:rPr>
              <a:t>一般不做特别说明时均指</a:t>
            </a:r>
            <a:r>
              <a:rPr lang="zh-CN" altLang="en-US" sz="2600" u="sng">
                <a:latin typeface="楷体_GB2312" pitchFamily="49" charset="-122"/>
              </a:rPr>
              <a:t>最坏情况下的时间复杂度</a:t>
            </a:r>
            <a:r>
              <a:rPr lang="zh-CN" altLang="en-US" sz="2600">
                <a:latin typeface="楷体_GB2312" pitchFamily="49" charset="-122"/>
              </a:rPr>
              <a:t>。</a:t>
            </a:r>
          </a:p>
        </p:txBody>
      </p:sp>
      <p:sp>
        <p:nvSpPr>
          <p:cNvPr id="142339" name="Oval 7"/>
          <p:cNvSpPr>
            <a:spLocks noChangeArrowheads="1"/>
          </p:cNvSpPr>
          <p:nvPr/>
        </p:nvSpPr>
        <p:spPr bwMode="auto">
          <a:xfrm>
            <a:off x="7308850"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2340"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2341" name="Oval 4"/>
          <p:cNvSpPr>
            <a:spLocks noChangeArrowheads="1"/>
          </p:cNvSpPr>
          <p:nvPr/>
        </p:nvSpPr>
        <p:spPr bwMode="auto">
          <a:xfrm>
            <a:off x="7885117"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54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54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545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5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250828" y="153990"/>
            <a:ext cx="4105275" cy="754063"/>
          </a:xfrm>
        </p:spPr>
        <p:txBody>
          <a:bodyPr/>
          <a:lstStyle/>
          <a:p>
            <a:pPr>
              <a:defRPr/>
            </a:pPr>
            <a:r>
              <a:rPr kumimoji="1" lang="zh-CN" altLang="en-US" sz="3600" dirty="0">
                <a:solidFill>
                  <a:srgbClr val="0000CC"/>
                </a:solidFill>
                <a:latin typeface="黑体" panose="02010609060101010101" pitchFamily="49" charset="-122"/>
                <a:ea typeface="黑体" panose="02010609060101010101" pitchFamily="49" charset="-122"/>
                <a:cs typeface="+mn-cs"/>
              </a:rPr>
              <a:t>空间复杂度</a:t>
            </a:r>
            <a:endParaRPr kumimoji="1" lang="zh-CN" altLang="en-US"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4019" name="Rectangle 3"/>
          <p:cNvSpPr>
            <a:spLocks noGrp="1" noChangeArrowheads="1"/>
          </p:cNvSpPr>
          <p:nvPr>
            <p:ph type="body" idx="1"/>
          </p:nvPr>
        </p:nvSpPr>
        <p:spPr>
          <a:xfrm>
            <a:off x="684213" y="1295400"/>
            <a:ext cx="7848600" cy="5029200"/>
          </a:xfrm>
        </p:spPr>
        <p:txBody>
          <a:bodyPr/>
          <a:lstStyle/>
          <a:p>
            <a:pPr>
              <a:lnSpc>
                <a:spcPct val="110000"/>
              </a:lnSpc>
              <a:buClr>
                <a:srgbClr val="FF9900"/>
              </a:buClr>
              <a:buSzPct val="50000"/>
              <a:defRPr/>
            </a:pPr>
            <a:r>
              <a:rPr lang="zh-CN" altLang="en-US" dirty="0">
                <a:solidFill>
                  <a:srgbClr val="0000FF"/>
                </a:solidFill>
                <a:effectLst>
                  <a:outerShdw blurRad="38100" dist="38100" dir="2700000" algn="tl">
                    <a:srgbClr val="C0C0C0"/>
                  </a:outerShdw>
                </a:effectLst>
                <a:latin typeface="Times New Roman" panose="02020603050405020304" pitchFamily="18" charset="0"/>
              </a:rPr>
              <a:t>存储空间的固定部分</a:t>
            </a:r>
            <a:r>
              <a:rPr lang="zh-CN" altLang="en-US" dirty="0">
                <a:effectLst>
                  <a:outerShdw blurRad="38100" dist="38100" dir="2700000" algn="tl">
                    <a:srgbClr val="C0C0C0"/>
                  </a:outerShdw>
                </a:effectLst>
                <a:latin typeface="Times New Roman" panose="02020603050405020304" pitchFamily="18" charset="0"/>
              </a:rPr>
              <a:t/>
            </a:r>
            <a:br>
              <a:rPr lang="zh-CN" altLang="en-US" dirty="0">
                <a:effectLst>
                  <a:outerShdw blurRad="38100" dist="38100" dir="2700000" algn="tl">
                    <a:srgbClr val="C0C0C0"/>
                  </a:outerShdw>
                </a:effectLst>
                <a:latin typeface="Times New Roman" panose="02020603050405020304" pitchFamily="18" charset="0"/>
              </a:rPr>
            </a:br>
            <a:r>
              <a:rPr lang="zh-CN" altLang="en-US" sz="2800" dirty="0">
                <a:latin typeface="Times New Roman" panose="02020603050405020304" pitchFamily="18" charset="0"/>
              </a:rPr>
              <a:t>程序指令代码的空间，常数、简单变量、定长成分</a:t>
            </a:r>
            <a:r>
              <a:rPr lang="en-US" altLang="zh-CN" sz="2800" dirty="0">
                <a:latin typeface="楷体_GB2312" pitchFamily="49" charset="-122"/>
              </a:rPr>
              <a:t>(</a:t>
            </a:r>
            <a:r>
              <a:rPr lang="zh-CN" altLang="en-US" sz="2800" dirty="0">
                <a:latin typeface="Times New Roman" panose="02020603050405020304" pitchFamily="18" charset="0"/>
              </a:rPr>
              <a:t>如数组元素、结构成分、对象的数据成员等</a:t>
            </a:r>
            <a:r>
              <a:rPr lang="en-US" altLang="zh-CN" sz="2800" dirty="0">
                <a:latin typeface="楷体_GB2312" pitchFamily="49" charset="-122"/>
              </a:rPr>
              <a:t>)</a:t>
            </a:r>
            <a:r>
              <a:rPr lang="zh-CN" altLang="en-US" sz="2800" dirty="0">
                <a:latin typeface="Times New Roman" panose="02020603050405020304" pitchFamily="18" charset="0"/>
              </a:rPr>
              <a:t>变量所占空间</a:t>
            </a:r>
          </a:p>
          <a:p>
            <a:pPr>
              <a:lnSpc>
                <a:spcPct val="110000"/>
              </a:lnSpc>
              <a:buClr>
                <a:srgbClr val="FF9900"/>
              </a:buClr>
              <a:buSzPct val="50000"/>
              <a:defRPr/>
            </a:pPr>
            <a:r>
              <a:rPr lang="zh-CN" altLang="en-US" dirty="0">
                <a:solidFill>
                  <a:srgbClr val="0000FF"/>
                </a:solidFill>
                <a:effectLst>
                  <a:outerShdw blurRad="38100" dist="38100" dir="2700000" algn="tl">
                    <a:srgbClr val="C0C0C0"/>
                  </a:outerShdw>
                </a:effectLst>
                <a:latin typeface="Times New Roman" panose="02020603050405020304" pitchFamily="18" charset="0"/>
              </a:rPr>
              <a:t>可变部分</a:t>
            </a:r>
            <a:r>
              <a:rPr lang="zh-CN" altLang="en-US" dirty="0">
                <a:effectLst>
                  <a:outerShdw blurRad="38100" dist="38100" dir="2700000" algn="tl">
                    <a:srgbClr val="C0C0C0"/>
                  </a:outerShdw>
                </a:effectLst>
                <a:latin typeface="Times New Roman" panose="02020603050405020304" pitchFamily="18" charset="0"/>
              </a:rPr>
              <a:t/>
            </a:r>
            <a:br>
              <a:rPr lang="zh-CN" altLang="en-US" dirty="0">
                <a:effectLst>
                  <a:outerShdw blurRad="38100" dist="38100" dir="2700000" algn="tl">
                    <a:srgbClr val="C0C0C0"/>
                  </a:outerShdw>
                </a:effectLst>
                <a:latin typeface="Times New Roman" panose="02020603050405020304" pitchFamily="18" charset="0"/>
              </a:rPr>
            </a:br>
            <a:r>
              <a:rPr lang="zh-CN" altLang="en-US" sz="2800" dirty="0">
                <a:latin typeface="Times New Roman" panose="02020603050405020304" pitchFamily="18" charset="0"/>
              </a:rPr>
              <a:t>尺寸与实例特性有关的成分变量所占</a:t>
            </a:r>
            <a:r>
              <a:rPr lang="zh-CN" altLang="en-US" sz="2800" dirty="0">
                <a:latin typeface="Times New Roman" panose="02020603050405020304" pitchFamily="18" charset="0"/>
                <a:cs typeface="Times New Roman" panose="02020603050405020304" pitchFamily="18" charset="0"/>
              </a:rPr>
              <a:t>空间、引用变量所占空间、递归栈所用空间、通过</a:t>
            </a:r>
            <a:r>
              <a:rPr lang="en-US" altLang="zh-CN" sz="2800" dirty="0">
                <a:solidFill>
                  <a:srgbClr val="FF0000"/>
                </a:solidFill>
                <a:latin typeface="Times New Roman" panose="02020603050405020304" pitchFamily="18" charset="0"/>
                <a:cs typeface="Times New Roman" panose="02020603050405020304" pitchFamily="18" charset="0"/>
              </a:rPr>
              <a:t>new</a:t>
            </a:r>
            <a:r>
              <a:rPr lang="zh-CN" altLang="en-US" sz="2800" dirty="0">
                <a:latin typeface="Times New Roman" panose="02020603050405020304" pitchFamily="18" charset="0"/>
                <a:cs typeface="Times New Roman" panose="02020603050405020304" pitchFamily="18" charset="0"/>
              </a:rPr>
              <a:t>和</a:t>
            </a:r>
            <a:r>
              <a:rPr lang="en-US" altLang="zh-CN" sz="2800" dirty="0">
                <a:solidFill>
                  <a:srgbClr val="FF0000"/>
                </a:solidFill>
                <a:latin typeface="Times New Roman" panose="02020603050405020304" pitchFamily="18" charset="0"/>
                <a:cs typeface="Times New Roman" panose="02020603050405020304" pitchFamily="18" charset="0"/>
              </a:rPr>
              <a:t>delete</a:t>
            </a:r>
            <a:r>
              <a:rPr lang="zh-CN" altLang="en-US" sz="2800" dirty="0">
                <a:latin typeface="Times New Roman" panose="02020603050405020304" pitchFamily="18" charset="0"/>
                <a:cs typeface="Times New Roman" panose="02020603050405020304" pitchFamily="18" charset="0"/>
              </a:rPr>
              <a:t>命令动态使用空间</a:t>
            </a:r>
            <a:endParaRPr lang="en-US" altLang="zh-CN" sz="2800" dirty="0">
              <a:latin typeface="Times New Roman" panose="02020603050405020304" pitchFamily="18" charset="0"/>
              <a:cs typeface="Times New Roman" panose="02020603050405020304" pitchFamily="18" charset="0"/>
            </a:endParaRPr>
          </a:p>
          <a:p>
            <a:pPr>
              <a:lnSpc>
                <a:spcPct val="110000"/>
              </a:lnSpc>
              <a:buClr>
                <a:srgbClr val="FF9900"/>
              </a:buClr>
              <a:buSzPct val="50000"/>
              <a:defRPr/>
            </a:pPr>
            <a:r>
              <a:rPr lang="zh-CN" altLang="en-US" dirty="0">
                <a:latin typeface="Times New Roman" panose="02020603050405020304" pitchFamily="18" charset="0"/>
                <a:cs typeface="Times New Roman" panose="02020603050405020304" pitchFamily="18" charset="0"/>
              </a:rPr>
              <a:t>同样是问题规模</a:t>
            </a:r>
            <a:r>
              <a:rPr lang="en-US" altLang="zh-CN"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的函数：</a:t>
            </a:r>
            <a:r>
              <a:rPr lang="en-US" altLang="zh-CN" dirty="0">
                <a:latin typeface="Times New Roman" panose="02020603050405020304" pitchFamily="18" charset="0"/>
                <a:cs typeface="Times New Roman" panose="02020603050405020304" pitchFamily="18" charset="0"/>
              </a:rPr>
              <a:t>S(n)=O(g(n))</a:t>
            </a:r>
            <a:endParaRPr lang="zh-CN" altLang="en-US" dirty="0">
              <a:effectLst>
                <a:outerShdw blurRad="38100" dist="38100" dir="2700000" algn="tl">
                  <a:srgbClr val="C0C0C0"/>
                </a:outerShdw>
              </a:effectLst>
              <a:latin typeface="Times New Roman" panose="02020603050405020304" pitchFamily="18" charset="0"/>
            </a:endParaRPr>
          </a:p>
        </p:txBody>
      </p:sp>
      <p:sp>
        <p:nvSpPr>
          <p:cNvPr id="143364" name="Oval 7"/>
          <p:cNvSpPr>
            <a:spLocks noChangeArrowheads="1"/>
          </p:cNvSpPr>
          <p:nvPr/>
        </p:nvSpPr>
        <p:spPr bwMode="auto">
          <a:xfrm>
            <a:off x="7308850"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3365"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3366" name="Oval 4"/>
          <p:cNvSpPr>
            <a:spLocks noChangeArrowheads="1"/>
          </p:cNvSpPr>
          <p:nvPr/>
        </p:nvSpPr>
        <p:spPr bwMode="auto">
          <a:xfrm>
            <a:off x="7885117"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9" y="239717"/>
            <a:ext cx="4221163"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440113"/>
            <a:ext cx="4227512" cy="308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81525" y="3390901"/>
            <a:ext cx="4383088"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81525" y="254001"/>
            <a:ext cx="4383088" cy="3030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187451" y="2636840"/>
            <a:ext cx="7416800" cy="1754326"/>
          </a:xfrm>
          <a:prstGeom prst="rect">
            <a:avLst/>
          </a:prstGeom>
          <a:noFill/>
        </p:spPr>
        <p:txBody>
          <a:bodyPr>
            <a:spAutoFit/>
          </a:bodyPr>
          <a:lstStyle/>
          <a:p>
            <a:pPr>
              <a:defRPr/>
            </a:pPr>
            <a:r>
              <a:rPr lang="zh-CN" altLang="en-US" sz="5400" dirty="0">
                <a:solidFill>
                  <a:srgbClr val="00B050"/>
                </a:solidFill>
                <a:effectLst>
                  <a:outerShdw blurRad="38100" dist="38100" dir="2700000" algn="tl">
                    <a:srgbClr val="000000">
                      <a:alpha val="43137"/>
                    </a:srgbClr>
                  </a:outerShdw>
                </a:effectLst>
                <a:latin typeface="+mj-ea"/>
                <a:ea typeface="+mj-ea"/>
              </a:rPr>
              <a:t>谁说</a:t>
            </a:r>
            <a:r>
              <a:rPr lang="en-US" altLang="zh-CN" sz="5400" dirty="0" err="1">
                <a:solidFill>
                  <a:srgbClr val="00B050"/>
                </a:solidFill>
                <a:effectLst>
                  <a:outerShdw blurRad="38100" dist="38100" dir="2700000" algn="tl">
                    <a:srgbClr val="000000">
                      <a:alpha val="43137"/>
                    </a:srgbClr>
                  </a:outerShdw>
                </a:effectLst>
                <a:latin typeface="+mj-ea"/>
                <a:ea typeface="+mj-ea"/>
              </a:rPr>
              <a:t>CSer</a:t>
            </a:r>
            <a:r>
              <a:rPr lang="zh-CN" altLang="en-US" sz="5400" dirty="0">
                <a:solidFill>
                  <a:srgbClr val="00B050"/>
                </a:solidFill>
                <a:effectLst>
                  <a:outerShdw blurRad="38100" dist="38100" dir="2700000" algn="tl">
                    <a:srgbClr val="000000">
                      <a:alpha val="43137"/>
                    </a:srgbClr>
                  </a:outerShdw>
                </a:effectLst>
                <a:latin typeface="+mj-ea"/>
                <a:ea typeface="+mj-ea"/>
              </a:rPr>
              <a:t>学的理论知识与社会需求脱节？？？</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254000" y="298450"/>
            <a:ext cx="4343400" cy="654051"/>
          </a:xfrm>
        </p:spPr>
        <p:txBody>
          <a:bodyPr/>
          <a:lstStyle/>
          <a:p>
            <a:r>
              <a:rPr lang="zh-CN" altLang="en-US" sz="4000">
                <a:solidFill>
                  <a:srgbClr val="0033CC"/>
                </a:solidFill>
                <a:latin typeface="黑体" panose="02010609060101010101" pitchFamily="49" charset="-122"/>
                <a:ea typeface="黑体" panose="02010609060101010101" pitchFamily="49" charset="-122"/>
              </a:rPr>
              <a:t>算法的后期测试</a:t>
            </a:r>
            <a:endParaRPr lang="zh-CN" altLang="en-US" smtClean="0">
              <a:solidFill>
                <a:srgbClr val="0033CC"/>
              </a:solidFill>
              <a:effectLst/>
              <a:latin typeface="黑体" panose="02010609060101010101" pitchFamily="49" charset="-122"/>
              <a:ea typeface="黑体" panose="02010609060101010101" pitchFamily="49" charset="-122"/>
            </a:endParaRPr>
          </a:p>
        </p:txBody>
      </p:sp>
      <p:sp>
        <p:nvSpPr>
          <p:cNvPr id="144387" name="Rectangle 3"/>
          <p:cNvSpPr>
            <a:spLocks noGrp="1" noChangeArrowheads="1"/>
          </p:cNvSpPr>
          <p:nvPr>
            <p:ph type="body" idx="1"/>
          </p:nvPr>
        </p:nvSpPr>
        <p:spPr>
          <a:xfrm>
            <a:off x="539754" y="1196979"/>
            <a:ext cx="8208961" cy="1008063"/>
          </a:xfrm>
        </p:spPr>
        <p:txBody>
          <a:bodyPr/>
          <a:lstStyle/>
          <a:p>
            <a:pPr>
              <a:buClr>
                <a:srgbClr val="0099CC"/>
              </a:buClr>
            </a:pPr>
            <a:r>
              <a:rPr lang="zh-CN" altLang="en-US" dirty="0">
                <a:latin typeface="楷体_GB2312" pitchFamily="49" charset="-122"/>
              </a:rPr>
              <a:t>在算法中的某些部位插装时间函数 </a:t>
            </a:r>
            <a:r>
              <a:rPr lang="en-US" altLang="zh-CN" dirty="0">
                <a:solidFill>
                  <a:srgbClr val="FF0000"/>
                </a:solidFill>
                <a:latin typeface="Times New Roman" panose="02020603050405020304" pitchFamily="18" charset="0"/>
                <a:cs typeface="Times New Roman" panose="02020603050405020304" pitchFamily="18" charset="0"/>
              </a:rPr>
              <a:t>time</a:t>
            </a:r>
            <a:r>
              <a:rPr lang="en-US" altLang="zh-CN" i="1"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 )</a:t>
            </a:r>
          </a:p>
          <a:p>
            <a:pPr>
              <a:buFontTx/>
              <a:buNone/>
            </a:pPr>
            <a:r>
              <a:rPr lang="zh-CN" altLang="en-US" dirty="0">
                <a:latin typeface="楷体_GB2312" pitchFamily="49" charset="-122"/>
              </a:rPr>
              <a:t>  测定算法完成某一功能所花费时间</a:t>
            </a:r>
          </a:p>
        </p:txBody>
      </p:sp>
      <p:sp>
        <p:nvSpPr>
          <p:cNvPr id="144388" name="Oval 7"/>
          <p:cNvSpPr>
            <a:spLocks noChangeArrowheads="1"/>
          </p:cNvSpPr>
          <p:nvPr/>
        </p:nvSpPr>
        <p:spPr bwMode="auto">
          <a:xfrm>
            <a:off x="7308850"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4389"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4390" name="Oval 4"/>
          <p:cNvSpPr>
            <a:spLocks noChangeArrowheads="1"/>
          </p:cNvSpPr>
          <p:nvPr/>
        </p:nvSpPr>
        <p:spPr bwMode="auto">
          <a:xfrm>
            <a:off x="7885117"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05826" name="Text Box 2"/>
          <p:cNvSpPr txBox="1">
            <a:spLocks noChangeArrowheads="1"/>
          </p:cNvSpPr>
          <p:nvPr/>
        </p:nvSpPr>
        <p:spPr bwMode="auto">
          <a:xfrm>
            <a:off x="179390" y="2852936"/>
            <a:ext cx="4319587" cy="334570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buClr>
                <a:srgbClr val="0099CC"/>
              </a:buClr>
              <a:buSzPct val="60000"/>
              <a:buFont typeface="Wingdings" panose="05000000000000000000" pitchFamily="2" charset="2"/>
              <a:buNone/>
              <a:defRPr/>
            </a:pPr>
            <a:r>
              <a:rPr lang="zh-CN" altLang="en-US" sz="2200" dirty="0">
                <a:latin typeface="Times New Roman" panose="02020603050405020304" pitchFamily="18" charset="0"/>
                <a:ea typeface="楷体_GB2312" pitchFamily="49" charset="-122"/>
              </a:rPr>
              <a:t>例：顺序搜索 </a:t>
            </a:r>
            <a:r>
              <a:rPr lang="en-US" altLang="zh-CN" sz="2200" dirty="0">
                <a:latin typeface="Times New Roman" panose="02020603050405020304" pitchFamily="18" charset="0"/>
                <a:ea typeface="楷体_GB2312" pitchFamily="49" charset="-122"/>
              </a:rPr>
              <a:t>(</a:t>
            </a:r>
            <a:r>
              <a:rPr lang="en-US" altLang="zh-CN" sz="2200" dirty="0" err="1">
                <a:latin typeface="Times New Roman" panose="02020603050405020304" pitchFamily="18" charset="0"/>
                <a:ea typeface="楷体_GB2312" pitchFamily="49" charset="-122"/>
              </a:rPr>
              <a:t>Sequenial</a:t>
            </a:r>
            <a:r>
              <a:rPr lang="en-US" altLang="zh-CN" sz="2200" dirty="0">
                <a:latin typeface="Times New Roman" panose="02020603050405020304" pitchFamily="18" charset="0"/>
                <a:ea typeface="楷体_GB2312" pitchFamily="49" charset="-122"/>
              </a:rPr>
              <a:t> Search)</a:t>
            </a:r>
          </a:p>
          <a:p>
            <a:pPr>
              <a:defRPr/>
            </a:pPr>
            <a:endParaRPr lang="en-US" altLang="zh-CN" sz="1000" dirty="0">
              <a:solidFill>
                <a:srgbClr val="0000FF"/>
              </a:solidFill>
              <a:latin typeface="Times New Roman" panose="02020603050405020304" pitchFamily="18" charset="0"/>
              <a:ea typeface="楷体_GB2312" pitchFamily="49" charset="-122"/>
            </a:endParaRPr>
          </a:p>
          <a:p>
            <a:pPr>
              <a:defRPr/>
            </a:pP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seqsearch</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a[ ], </a:t>
            </a: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n, </a:t>
            </a: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x )</a:t>
            </a:r>
          </a:p>
          <a:p>
            <a:pPr>
              <a:defRPr/>
            </a:pPr>
            <a:r>
              <a:rPr lang="en-US" altLang="zh-CN" sz="2200" dirty="0">
                <a:solidFill>
                  <a:srgbClr val="CC0000"/>
                </a:solidFill>
                <a:latin typeface="Times New Roman" panose="02020603050405020304" pitchFamily="18" charset="0"/>
                <a:ea typeface="楷体_GB2312" pitchFamily="49" charset="-122"/>
              </a:rPr>
              <a:t>{</a:t>
            </a:r>
            <a:r>
              <a:rPr lang="en-US" altLang="zh-CN" sz="2200" dirty="0">
                <a:solidFill>
                  <a:srgbClr val="0000FF"/>
                </a:solidFill>
                <a:latin typeface="Times New Roman" panose="02020603050405020304" pitchFamily="18" charset="0"/>
                <a:ea typeface="楷体_GB2312" pitchFamily="49" charset="-122"/>
              </a:rPr>
              <a:t>//</a:t>
            </a:r>
            <a:r>
              <a:rPr lang="zh-CN" altLang="en-US" sz="2200" dirty="0">
                <a:solidFill>
                  <a:srgbClr val="0000FF"/>
                </a:solidFill>
                <a:latin typeface="Times New Roman" panose="02020603050405020304" pitchFamily="18" charset="0"/>
                <a:ea typeface="楷体_GB2312" pitchFamily="49" charset="-122"/>
              </a:rPr>
              <a:t>在</a:t>
            </a:r>
            <a:r>
              <a:rPr lang="en-US" altLang="zh-CN" sz="2200" dirty="0">
                <a:solidFill>
                  <a:srgbClr val="0000FF"/>
                </a:solidFill>
                <a:latin typeface="Times New Roman" panose="02020603050405020304" pitchFamily="18" charset="0"/>
                <a:ea typeface="楷体_GB2312" pitchFamily="49" charset="-122"/>
                <a:cs typeface="Times New Roman" panose="02020603050405020304" pitchFamily="18" charset="0"/>
              </a:rPr>
              <a:t>a[0],…,a[n</a:t>
            </a:r>
            <a:r>
              <a:rPr lang="en-US" altLang="zh-CN" sz="2200"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0000FF"/>
                </a:solidFill>
                <a:latin typeface="Times New Roman" panose="02020603050405020304" pitchFamily="18" charset="0"/>
                <a:ea typeface="楷体_GB2312" pitchFamily="49" charset="-122"/>
                <a:cs typeface="Times New Roman" panose="02020603050405020304" pitchFamily="18" charset="0"/>
              </a:rPr>
              <a:t>1]</a:t>
            </a:r>
            <a:r>
              <a:rPr lang="zh-CN" altLang="en-US" sz="2200" dirty="0">
                <a:solidFill>
                  <a:srgbClr val="0000FF"/>
                </a:solidFill>
                <a:latin typeface="Times New Roman" panose="02020603050405020304" pitchFamily="18" charset="0"/>
                <a:ea typeface="楷体_GB2312" pitchFamily="49" charset="-122"/>
                <a:cs typeface="Times New Roman" panose="02020603050405020304" pitchFamily="18" charset="0"/>
              </a:rPr>
              <a:t>中搜索</a:t>
            </a:r>
            <a:r>
              <a:rPr lang="en-US" altLang="zh-CN" sz="2200" dirty="0">
                <a:solidFill>
                  <a:srgbClr val="0000FF"/>
                </a:solidFill>
                <a:latin typeface="Times New Roman" panose="02020603050405020304" pitchFamily="18" charset="0"/>
                <a:ea typeface="楷体_GB2312" pitchFamily="49" charset="-122"/>
                <a:cs typeface="Times New Roman" panose="02020603050405020304" pitchFamily="18" charset="0"/>
              </a:rPr>
              <a:t>x</a:t>
            </a:r>
            <a:endParaRPr lang="en-US" altLang="zh-CN" sz="2200" dirty="0">
              <a:solidFill>
                <a:srgbClr val="CC0000"/>
              </a:solidFill>
              <a:latin typeface="Times New Roman" panose="02020603050405020304" pitchFamily="18" charset="0"/>
              <a:ea typeface="楷体_GB2312" pitchFamily="49" charset="-122"/>
              <a:cs typeface="Times New Roman" panose="02020603050405020304" pitchFamily="18" charset="0"/>
            </a:endParaRPr>
          </a:p>
          <a:p>
            <a:pPr>
              <a:defRPr/>
            </a:pPr>
            <a:r>
              <a:rPr lang="en-US" altLang="zh-CN" sz="2200" dirty="0">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 = 0;</a:t>
            </a:r>
          </a:p>
          <a:p>
            <a:pPr>
              <a:defRPr/>
            </a:pPr>
            <a:r>
              <a:rPr lang="en-US" altLang="zh-CN" sz="2200" dirty="0">
                <a:solidFill>
                  <a:srgbClr val="CC0000"/>
                </a:solidFill>
                <a:latin typeface="Times New Roman" panose="02020603050405020304" pitchFamily="18" charset="0"/>
                <a:ea typeface="楷体_GB2312" pitchFamily="49" charset="-122"/>
              </a:rPr>
              <a:t> </a:t>
            </a:r>
            <a:r>
              <a:rPr lang="en-US" altLang="zh-CN" sz="2200" dirty="0">
                <a:solidFill>
                  <a:srgbClr val="0000FF"/>
                </a:solidFill>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while (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 &lt; n &amp;&amp; a[</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 != x )</a:t>
            </a:r>
          </a:p>
          <a:p>
            <a:pPr>
              <a:defRPr/>
            </a:pPr>
            <a:r>
              <a:rPr lang="en-US" altLang="zh-CN" sz="2200" dirty="0">
                <a:solidFill>
                  <a:srgbClr val="CC0000"/>
                </a:solidFill>
                <a:latin typeface="Times New Roman" panose="02020603050405020304" pitchFamily="18" charset="0"/>
                <a:ea typeface="楷体_GB2312" pitchFamily="49" charset="-122"/>
              </a:rPr>
              <a:t> </a:t>
            </a:r>
            <a:r>
              <a:rPr lang="en-US" altLang="zh-CN" sz="2200" dirty="0">
                <a:solidFill>
                  <a:srgbClr val="0000FF"/>
                </a:solidFill>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a:t>
            </a:r>
          </a:p>
          <a:p>
            <a:pPr>
              <a:defRPr/>
            </a:pPr>
            <a:r>
              <a:rPr lang="en-US" altLang="zh-CN" sz="2200" dirty="0">
                <a:solidFill>
                  <a:srgbClr val="CC0000"/>
                </a:solidFill>
                <a:latin typeface="Times New Roman" panose="02020603050405020304" pitchFamily="18" charset="0"/>
                <a:ea typeface="楷体_GB2312" pitchFamily="49" charset="-122"/>
              </a:rPr>
              <a:t> </a:t>
            </a:r>
            <a:r>
              <a:rPr lang="en-US" altLang="zh-CN" sz="2200" dirty="0">
                <a:solidFill>
                  <a:srgbClr val="0000FF"/>
                </a:solidFill>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if (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 == n ) return -1;</a:t>
            </a:r>
          </a:p>
          <a:p>
            <a:pPr>
              <a:defRPr/>
            </a:pPr>
            <a:r>
              <a:rPr lang="en-US" altLang="zh-CN" sz="2200" dirty="0">
                <a:solidFill>
                  <a:srgbClr val="CC0000"/>
                </a:solidFill>
                <a:latin typeface="Times New Roman" panose="02020603050405020304" pitchFamily="18" charset="0"/>
                <a:ea typeface="楷体_GB2312" pitchFamily="49" charset="-122"/>
              </a:rPr>
              <a:t> </a:t>
            </a:r>
            <a:r>
              <a:rPr lang="en-US" altLang="zh-CN" sz="2200" dirty="0">
                <a:solidFill>
                  <a:srgbClr val="0000FF"/>
                </a:solidFill>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return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a:t>
            </a:r>
          </a:p>
          <a:p>
            <a:pPr>
              <a:defRPr/>
            </a:pPr>
            <a:r>
              <a:rPr lang="en-US" altLang="zh-CN" sz="2200" dirty="0">
                <a:solidFill>
                  <a:srgbClr val="CC0000"/>
                </a:solidFill>
                <a:latin typeface="Times New Roman" panose="02020603050405020304" pitchFamily="18" charset="0"/>
                <a:ea typeface="楷体_GB2312" pitchFamily="49" charset="-122"/>
              </a:rPr>
              <a:t>}</a:t>
            </a:r>
            <a:r>
              <a:rPr lang="en-US" altLang="zh-CN" sz="2200" dirty="0">
                <a:latin typeface="Times New Roman" panose="02020603050405020304" pitchFamily="18" charset="0"/>
                <a:ea typeface="楷体_GB2312" pitchFamily="49" charset="-122"/>
              </a:rPr>
              <a:t>	</a:t>
            </a:r>
            <a:r>
              <a:rPr lang="en-US" altLang="zh-CN" sz="2400" dirty="0">
                <a:latin typeface="黑体" panose="02010609060101010101" pitchFamily="49" charset="-122"/>
              </a:rPr>
              <a:t>		</a:t>
            </a:r>
          </a:p>
        </p:txBody>
      </p:sp>
      <p:sp>
        <p:nvSpPr>
          <p:cNvPr id="144392" name="Text Box 2"/>
          <p:cNvSpPr txBox="1">
            <a:spLocks noChangeArrowheads="1"/>
          </p:cNvSpPr>
          <p:nvPr/>
        </p:nvSpPr>
        <p:spPr bwMode="auto">
          <a:xfrm>
            <a:off x="4716466" y="2862460"/>
            <a:ext cx="4319587" cy="331030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defTabSz="112871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defTabSz="1128713">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defTabSz="1128713">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defTabSz="1128713">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 </a:t>
            </a:r>
            <a:r>
              <a:rPr lang="zh-CN" altLang="en-US" sz="2200">
                <a:latin typeface="Times New Roman" panose="02020603050405020304" pitchFamily="18" charset="0"/>
                <a:cs typeface="Times New Roman" panose="02020603050405020304" pitchFamily="18" charset="0"/>
              </a:rPr>
              <a:t>插装 </a:t>
            </a:r>
            <a:r>
              <a:rPr lang="en-US" altLang="zh-CN" sz="2200">
                <a:solidFill>
                  <a:srgbClr val="FF0000"/>
                </a:solidFill>
                <a:latin typeface="Times New Roman" panose="02020603050405020304" pitchFamily="18" charset="0"/>
                <a:cs typeface="Times New Roman" panose="02020603050405020304" pitchFamily="18" charset="0"/>
              </a:rPr>
              <a:t>time( ) </a:t>
            </a:r>
            <a:r>
              <a:rPr lang="zh-CN" altLang="en-US" sz="2200">
                <a:latin typeface="Times New Roman" panose="02020603050405020304" pitchFamily="18" charset="0"/>
                <a:cs typeface="Times New Roman" panose="02020603050405020304" pitchFamily="18" charset="0"/>
              </a:rPr>
              <a:t>的计时程序</a:t>
            </a:r>
          </a:p>
          <a:p>
            <a:pPr>
              <a:spcBef>
                <a:spcPct val="0"/>
              </a:spcBef>
              <a:buClrTx/>
              <a:buSzTx/>
              <a:buFontTx/>
              <a:buNone/>
            </a:pPr>
            <a:endParaRPr lang="zh-CN" altLang="zh-CN" sz="2200">
              <a:latin typeface="Times New Roman" panose="02020603050405020304" pitchFamily="18" charset="0"/>
            </a:endParaRPr>
          </a:p>
          <a:p>
            <a:pPr>
              <a:lnSpc>
                <a:spcPct val="105000"/>
              </a:lnSpc>
              <a:spcBef>
                <a:spcPct val="0"/>
              </a:spcBef>
              <a:buClrTx/>
              <a:buSzTx/>
              <a:buFontTx/>
              <a:buNone/>
            </a:pPr>
            <a:r>
              <a:rPr lang="zh-CN" altLang="en-US" sz="2200">
                <a:solidFill>
                  <a:srgbClr val="CC0000"/>
                </a:solidFill>
                <a:latin typeface="Times New Roman" panose="02020603050405020304" pitchFamily="18" charset="0"/>
              </a:rPr>
              <a:t>    </a:t>
            </a:r>
            <a:r>
              <a:rPr lang="en-US" altLang="zh-CN" sz="2200">
                <a:solidFill>
                  <a:srgbClr val="CC0000"/>
                </a:solidFill>
                <a:latin typeface="Times New Roman" panose="02020603050405020304" pitchFamily="18" charset="0"/>
              </a:rPr>
              <a:t>double start, stop;</a:t>
            </a:r>
          </a:p>
          <a:p>
            <a:pPr>
              <a:lnSpc>
                <a:spcPct val="105000"/>
              </a:lnSpc>
              <a:spcBef>
                <a:spcPct val="0"/>
              </a:spcBef>
              <a:buClrTx/>
              <a:buSzTx/>
              <a:buFontTx/>
              <a:buNone/>
            </a:pPr>
            <a:r>
              <a:rPr lang="en-US" altLang="zh-CN" sz="2200">
                <a:solidFill>
                  <a:srgbClr val="0033CC"/>
                </a:solidFill>
                <a:latin typeface="Times New Roman" panose="02020603050405020304" pitchFamily="18" charset="0"/>
              </a:rPr>
              <a:t>    time (&amp;start);	</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int k = seqsearch (a, n, x);</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a:t>
            </a:r>
            <a:r>
              <a:rPr lang="en-US" altLang="zh-CN" sz="2200">
                <a:solidFill>
                  <a:srgbClr val="0033CC"/>
                </a:solidFill>
                <a:latin typeface="Times New Roman" panose="02020603050405020304" pitchFamily="18" charset="0"/>
              </a:rPr>
              <a:t>time (&amp;stop);	</a:t>
            </a:r>
            <a:r>
              <a:rPr lang="en-US" altLang="zh-CN" sz="2200">
                <a:solidFill>
                  <a:srgbClr val="CC0000"/>
                </a:solidFill>
                <a:latin typeface="Times New Roman" panose="02020603050405020304" pitchFamily="18" charset="0"/>
              </a:rPr>
              <a:t>	         </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double runTime = stop - start;</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cout &lt;&lt; " " &lt;&lt; n &lt;&lt; " " &lt;&lt;</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runTime &lt;&lt; endl;</a:t>
            </a:r>
          </a:p>
        </p:txBody>
      </p:sp>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xfrm>
            <a:off x="395288" y="1268416"/>
            <a:ext cx="8382000" cy="4897437"/>
          </a:xfrm>
        </p:spPr>
        <p:txBody>
          <a:bodyPr/>
          <a:lstStyle/>
          <a:p>
            <a:pPr eaLnBrk="1" hangingPunct="1">
              <a:lnSpc>
                <a:spcPct val="130000"/>
              </a:lnSpc>
              <a:buClr>
                <a:schemeClr val="tx1"/>
              </a:buClr>
              <a:buFont typeface="Wingdings" panose="05000000000000000000" pitchFamily="2" charset="2"/>
              <a:buNone/>
              <a:defRPr/>
            </a:pPr>
            <a:r>
              <a:rPr lang="zh-CN" altLang="en-US" dirty="0" smtClean="0">
                <a:solidFill>
                  <a:srgbClr val="0033CC"/>
                </a:solidFill>
                <a:latin typeface="楷体_GB2312" pitchFamily="49" charset="-122"/>
                <a:cs typeface="+mn-cs"/>
              </a:rPr>
              <a:t> </a:t>
            </a:r>
          </a:p>
          <a:p>
            <a:pPr eaLnBrk="1" hangingPunct="1">
              <a:lnSpc>
                <a:spcPct val="130000"/>
              </a:lnSpc>
              <a:buClr>
                <a:schemeClr val="tx1"/>
              </a:buClr>
              <a:buFont typeface="Wingdings" panose="05000000000000000000" pitchFamily="2" charset="2"/>
              <a:buNone/>
              <a:defRPr/>
            </a:pPr>
            <a:r>
              <a:rPr lang="en-US" altLang="zh-CN" dirty="0">
                <a:latin typeface="+mn-ea"/>
              </a:rPr>
              <a:t> </a:t>
            </a:r>
            <a:endParaRPr lang="zh-CN" altLang="en-US" dirty="0">
              <a:solidFill>
                <a:srgbClr val="0000CC"/>
              </a:solidFill>
              <a:latin typeface="Comic Sans MS" panose="030F0702030302020204" pitchFamily="66" charset="0"/>
            </a:endParaRPr>
          </a:p>
          <a:p>
            <a:pPr lvl="1" eaLnBrk="1" hangingPunct="1">
              <a:lnSpc>
                <a:spcPct val="130000"/>
              </a:lnSpc>
              <a:buClr>
                <a:schemeClr val="tx1"/>
              </a:buClr>
              <a:buFont typeface="Wingdings" panose="05000000000000000000" pitchFamily="2" charset="2"/>
              <a:buNone/>
              <a:defRPr/>
            </a:pPr>
            <a:r>
              <a:rPr lang="zh-CN" altLang="en-US" dirty="0" smtClean="0">
                <a:latin typeface="楷体_GB2312" pitchFamily="49" charset="-122"/>
                <a:cs typeface="+mn-cs"/>
              </a:rPr>
              <a:t>  </a:t>
            </a:r>
          </a:p>
        </p:txBody>
      </p:sp>
      <p:sp>
        <p:nvSpPr>
          <p:cNvPr id="235523" name="Rectangle 3"/>
          <p:cNvSpPr>
            <a:spLocks noGrp="1" noRot="1" noChangeArrowheads="1"/>
          </p:cNvSpPr>
          <p:nvPr>
            <p:ph type="title"/>
          </p:nvPr>
        </p:nvSpPr>
        <p:spPr>
          <a:xfrm>
            <a:off x="2" y="260351"/>
            <a:ext cx="4643439" cy="674688"/>
          </a:xfrm>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1.3 </a:t>
            </a:r>
            <a:r>
              <a:rPr lang="zh-CN" altLang="en-US" sz="3600" dirty="0">
                <a:solidFill>
                  <a:schemeClr val="hlink"/>
                </a:solidFill>
                <a:latin typeface="黑体" panose="02010609060101010101" pitchFamily="49" charset="-122"/>
                <a:ea typeface="黑体" panose="02010609060101010101" pitchFamily="49" charset="-122"/>
              </a:rPr>
              <a:t>作为</a:t>
            </a:r>
            <a:r>
              <a:rPr lang="en-US" altLang="zh-CN" sz="3600" dirty="0">
                <a:solidFill>
                  <a:schemeClr val="hlink"/>
                </a:solidFill>
                <a:latin typeface="黑体" panose="02010609060101010101" pitchFamily="49" charset="-122"/>
                <a:ea typeface="黑体" panose="02010609060101010101" pitchFamily="49" charset="-122"/>
              </a:rPr>
              <a:t>ADT</a:t>
            </a:r>
            <a:r>
              <a:rPr lang="zh-CN" altLang="en-US" sz="3600" dirty="0">
                <a:solidFill>
                  <a:schemeClr val="hlink"/>
                </a:solidFill>
                <a:latin typeface="黑体" panose="02010609060101010101" pitchFamily="49" charset="-122"/>
                <a:ea typeface="黑体" panose="02010609060101010101" pitchFamily="49" charset="-122"/>
              </a:rPr>
              <a:t>的</a:t>
            </a:r>
            <a:r>
              <a:rPr lang="en-US" altLang="zh-CN" sz="3600" dirty="0">
                <a:solidFill>
                  <a:schemeClr val="hlink"/>
                </a:solidFill>
                <a:latin typeface="黑体" panose="02010609060101010101" pitchFamily="49" charset="-122"/>
                <a:ea typeface="黑体" panose="02010609060101010101" pitchFamily="49" charset="-122"/>
              </a:rPr>
              <a:t>C++</a:t>
            </a:r>
            <a:r>
              <a:rPr lang="zh-CN" altLang="en-US" sz="3600" dirty="0">
                <a:solidFill>
                  <a:schemeClr val="hlink"/>
                </a:solidFill>
                <a:latin typeface="黑体" panose="02010609060101010101" pitchFamily="49" charset="-122"/>
                <a:ea typeface="黑体" panose="02010609060101010101" pitchFamily="49" charset="-122"/>
              </a:rPr>
              <a:t>类</a:t>
            </a:r>
          </a:p>
        </p:txBody>
      </p:sp>
      <p:sp>
        <p:nvSpPr>
          <p:cNvPr id="4" name="Rectangle 3"/>
          <p:cNvSpPr>
            <a:spLocks noChangeArrowheads="1"/>
          </p:cNvSpPr>
          <p:nvPr/>
        </p:nvSpPr>
        <p:spPr bwMode="auto">
          <a:xfrm>
            <a:off x="755650" y="1125539"/>
            <a:ext cx="8021637"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3731" tIns="56867" rIns="113731" bIns="56867"/>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50000"/>
              <a:buFontTx/>
              <a:buNone/>
              <a:defRPr/>
            </a:pPr>
            <a:r>
              <a:rPr lang="zh-CN" altLang="en-US" dirty="0">
                <a:solidFill>
                  <a:srgbClr val="0000CC"/>
                </a:solidFill>
                <a:latin typeface="楷体_GB2312" pitchFamily="49" charset="-122"/>
              </a:rPr>
              <a:t>面向对象的概念</a:t>
            </a:r>
            <a:endParaRPr lang="en-US" altLang="zh-CN" dirty="0">
              <a:solidFill>
                <a:srgbClr val="0000CC"/>
              </a:solidFill>
              <a:latin typeface="楷体_GB2312" pitchFamily="49" charset="-122"/>
            </a:endParaRPr>
          </a:p>
          <a:p>
            <a:pPr>
              <a:lnSpc>
                <a:spcPct val="130000"/>
              </a:lnSpc>
              <a:buClr>
                <a:schemeClr val="tx2"/>
              </a:buClr>
              <a:buSzPct val="50000"/>
              <a:defRPr/>
            </a:pPr>
            <a:r>
              <a:rPr lang="zh-CN" altLang="en-US" sz="2800" dirty="0">
                <a:solidFill>
                  <a:srgbClr val="FF3300"/>
                </a:solidFill>
                <a:effectLst>
                  <a:outerShdw blurRad="38100" dist="38100" dir="2700000" algn="tl">
                    <a:srgbClr val="C0C0C0"/>
                  </a:outerShdw>
                </a:effectLst>
                <a:latin typeface="楷体_GB2312" pitchFamily="49" charset="-122"/>
              </a:rPr>
              <a:t> 面向对象 </a:t>
            </a:r>
            <a:r>
              <a:rPr lang="en-US" altLang="zh-CN" sz="2800" dirty="0">
                <a:solidFill>
                  <a:srgbClr val="FF3300"/>
                </a:solidFill>
                <a:effectLst>
                  <a:outerShdw blurRad="38100" dist="38100" dir="2700000" algn="tl">
                    <a:srgbClr val="C0C0C0"/>
                  </a:outerShdw>
                </a:effectLst>
                <a:latin typeface="楷体_GB2312" pitchFamily="49" charset="-122"/>
              </a:rPr>
              <a:t>= </a:t>
            </a:r>
            <a:r>
              <a:rPr lang="zh-CN" altLang="en-US" sz="2800" dirty="0">
                <a:solidFill>
                  <a:srgbClr val="FF3300"/>
                </a:solidFill>
                <a:effectLst>
                  <a:outerShdw blurRad="38100" dist="38100" dir="2700000" algn="tl">
                    <a:srgbClr val="C0C0C0"/>
                  </a:outerShdw>
                </a:effectLst>
                <a:latin typeface="楷体_GB2312" pitchFamily="49" charset="-122"/>
              </a:rPr>
              <a:t>对象＋类＋继承＋通信</a:t>
            </a:r>
            <a:endParaRPr lang="zh-CN" altLang="en-US" sz="2800" dirty="0">
              <a:solidFill>
                <a:srgbClr val="FF3300"/>
              </a:solidFill>
              <a:latin typeface="楷体_GB2312" pitchFamily="49" charset="-122"/>
            </a:endParaRPr>
          </a:p>
          <a:p>
            <a:pPr>
              <a:lnSpc>
                <a:spcPct val="130000"/>
              </a:lnSpc>
              <a:buClr>
                <a:schemeClr val="tx2"/>
              </a:buClr>
              <a:buSzPct val="50000"/>
              <a:defRPr/>
            </a:pPr>
            <a:r>
              <a:rPr lang="zh-CN" altLang="en-US" sz="2800" dirty="0">
                <a:solidFill>
                  <a:schemeClr val="tx2"/>
                </a:solidFill>
                <a:effectLst>
                  <a:outerShdw blurRad="38100" dist="38100" dir="2700000" algn="tl">
                    <a:srgbClr val="C0C0C0"/>
                  </a:outerShdw>
                </a:effectLst>
                <a:latin typeface="楷体_GB2312" pitchFamily="49" charset="-122"/>
              </a:rPr>
              <a:t> 对象</a:t>
            </a:r>
          </a:p>
          <a:p>
            <a:pPr lvl="1">
              <a:lnSpc>
                <a:spcPct val="130000"/>
              </a:lnSpc>
              <a:buClr>
                <a:srgbClr val="00CC00"/>
              </a:buClr>
              <a:buSzPct val="50000"/>
              <a:buFont typeface="Wingdings" panose="05000000000000000000" pitchFamily="2" charset="2"/>
              <a:buChar char="u"/>
              <a:defRPr/>
            </a:pPr>
            <a:r>
              <a:rPr lang="zh-CN" altLang="en-US" sz="2400" dirty="0">
                <a:latin typeface="楷体_GB2312" pitchFamily="49" charset="-122"/>
              </a:rPr>
              <a:t>在应用问题中出现的各种</a:t>
            </a:r>
            <a:r>
              <a:rPr lang="zh-CN" altLang="en-US" sz="2400" dirty="0">
                <a:solidFill>
                  <a:srgbClr val="FF3300"/>
                </a:solidFill>
                <a:effectLst>
                  <a:outerShdw blurRad="38100" dist="38100" dir="2700000" algn="tl">
                    <a:srgbClr val="C0C0C0"/>
                  </a:outerShdw>
                </a:effectLst>
                <a:latin typeface="楷体_GB2312" pitchFamily="49" charset="-122"/>
              </a:rPr>
              <a:t>实体</a:t>
            </a:r>
            <a:r>
              <a:rPr lang="zh-CN" altLang="en-US" sz="2400" dirty="0">
                <a:latin typeface="楷体_GB2312" pitchFamily="49" charset="-122"/>
              </a:rPr>
              <a:t>、</a:t>
            </a:r>
            <a:r>
              <a:rPr lang="zh-CN" altLang="en-US" sz="2400" dirty="0">
                <a:solidFill>
                  <a:srgbClr val="FF3300"/>
                </a:solidFill>
                <a:effectLst>
                  <a:outerShdw blurRad="38100" dist="38100" dir="2700000" algn="tl">
                    <a:srgbClr val="C0C0C0"/>
                  </a:outerShdw>
                </a:effectLst>
                <a:latin typeface="楷体_GB2312" pitchFamily="49" charset="-122"/>
              </a:rPr>
              <a:t>事件</a:t>
            </a:r>
            <a:r>
              <a:rPr lang="zh-CN" altLang="en-US" sz="2400" dirty="0">
                <a:latin typeface="楷体_GB2312" pitchFamily="49" charset="-122"/>
              </a:rPr>
              <a:t>、</a:t>
            </a:r>
            <a:r>
              <a:rPr lang="zh-CN" altLang="en-US" sz="2400" dirty="0">
                <a:solidFill>
                  <a:srgbClr val="FF3300"/>
                </a:solidFill>
                <a:effectLst>
                  <a:outerShdw blurRad="38100" dist="38100" dir="2700000" algn="tl">
                    <a:srgbClr val="C0C0C0"/>
                  </a:outerShdw>
                </a:effectLst>
                <a:latin typeface="楷体_GB2312" pitchFamily="49" charset="-122"/>
              </a:rPr>
              <a:t>规格说明</a:t>
            </a:r>
            <a:r>
              <a:rPr lang="zh-CN" altLang="en-US" sz="2400" dirty="0">
                <a:latin typeface="楷体_GB2312" pitchFamily="49" charset="-122"/>
              </a:rPr>
              <a:t>等</a:t>
            </a:r>
          </a:p>
          <a:p>
            <a:pPr lvl="1">
              <a:lnSpc>
                <a:spcPct val="130000"/>
              </a:lnSpc>
              <a:buClr>
                <a:srgbClr val="00CC00"/>
              </a:buClr>
              <a:buSzPct val="50000"/>
              <a:buFont typeface="Wingdings" panose="05000000000000000000" pitchFamily="2" charset="2"/>
              <a:buChar char="u"/>
              <a:defRPr/>
            </a:pPr>
            <a:r>
              <a:rPr lang="zh-CN" altLang="en-US" sz="2400" dirty="0">
                <a:latin typeface="楷体_GB2312" pitchFamily="49" charset="-122"/>
              </a:rPr>
              <a:t>由一组</a:t>
            </a:r>
            <a:r>
              <a:rPr lang="zh-CN" altLang="en-US" sz="2400" dirty="0">
                <a:solidFill>
                  <a:srgbClr val="FF3300"/>
                </a:solidFill>
                <a:effectLst>
                  <a:outerShdw blurRad="38100" dist="38100" dir="2700000" algn="tl">
                    <a:srgbClr val="C0C0C0"/>
                  </a:outerShdw>
                </a:effectLst>
                <a:latin typeface="楷体_GB2312" pitchFamily="49" charset="-122"/>
              </a:rPr>
              <a:t>属性值</a:t>
            </a:r>
            <a:r>
              <a:rPr lang="zh-CN" altLang="en-US" sz="2400" dirty="0">
                <a:latin typeface="楷体_GB2312" pitchFamily="49" charset="-122"/>
              </a:rPr>
              <a:t>和在这组值上的一组</a:t>
            </a:r>
            <a:r>
              <a:rPr lang="zh-CN" altLang="en-US" sz="2400" dirty="0">
                <a:solidFill>
                  <a:srgbClr val="FF3300"/>
                </a:solidFill>
                <a:effectLst>
                  <a:outerShdw blurRad="38100" dist="38100" dir="2700000" algn="tl">
                    <a:srgbClr val="C0C0C0"/>
                  </a:outerShdw>
                </a:effectLst>
                <a:latin typeface="楷体_GB2312" pitchFamily="49" charset="-122"/>
              </a:rPr>
              <a:t>服务</a:t>
            </a:r>
            <a:r>
              <a:rPr lang="zh-CN" altLang="en-US" sz="2400" dirty="0">
                <a:latin typeface="楷体_GB2312" pitchFamily="49" charset="-122"/>
              </a:rPr>
              <a:t>（或称操作）构成</a:t>
            </a:r>
          </a:p>
          <a:p>
            <a:pPr marL="457189" lvl="1" indent="-457189">
              <a:lnSpc>
                <a:spcPct val="130000"/>
              </a:lnSpc>
              <a:buClr>
                <a:srgbClr val="0000CC"/>
              </a:buClr>
              <a:buSzPct val="50000"/>
              <a:defRPr/>
            </a:pPr>
            <a:r>
              <a:rPr lang="zh-CN" altLang="en-US" dirty="0">
                <a:solidFill>
                  <a:schemeClr val="tx2"/>
                </a:solidFill>
                <a:effectLst>
                  <a:outerShdw blurRad="38100" dist="38100" dir="2700000" algn="tl">
                    <a:srgbClr val="C0C0C0"/>
                  </a:outerShdw>
                </a:effectLst>
                <a:latin typeface="楷体_GB2312" pitchFamily="49" charset="-122"/>
              </a:rPr>
              <a:t>难点</a:t>
            </a:r>
            <a:endParaRPr lang="en-US" altLang="zh-CN" dirty="0">
              <a:solidFill>
                <a:schemeClr val="tx2"/>
              </a:solidFill>
              <a:effectLst>
                <a:outerShdw blurRad="38100" dist="38100" dir="2700000" algn="tl">
                  <a:srgbClr val="C0C0C0"/>
                </a:outerShdw>
              </a:effectLst>
              <a:latin typeface="楷体_GB2312" pitchFamily="49" charset="-122"/>
            </a:endParaRPr>
          </a:p>
          <a:p>
            <a:pPr marL="400041" lvl="2" indent="0">
              <a:lnSpc>
                <a:spcPct val="130000"/>
              </a:lnSpc>
              <a:buClr>
                <a:srgbClr val="0000CC"/>
              </a:buClr>
              <a:buNone/>
              <a:defRPr/>
            </a:pPr>
            <a:r>
              <a:rPr lang="zh-CN" altLang="en-US" dirty="0">
                <a:solidFill>
                  <a:srgbClr val="FF3300"/>
                </a:solidFill>
                <a:latin typeface="楷体_GB2312" pitchFamily="49" charset="-122"/>
              </a:rPr>
              <a:t>我们通常习惯于考虑解决问题的方法，而不是考虑将问题抽象成对象再去解决它</a:t>
            </a:r>
          </a:p>
          <a:p>
            <a:pPr lvl="1" indent="0">
              <a:lnSpc>
                <a:spcPct val="130000"/>
              </a:lnSpc>
              <a:buClr>
                <a:srgbClr val="0000CC"/>
              </a:buClr>
              <a:buSzPct val="50000"/>
              <a:buNone/>
              <a:defRPr/>
            </a:pPr>
            <a:endParaRPr lang="zh-CN" altLang="en-US" dirty="0">
              <a:solidFill>
                <a:schemeClr val="tx2"/>
              </a:solidFill>
              <a:effectLst>
                <a:outerShdw blurRad="38100" dist="38100" dir="2700000" algn="tl">
                  <a:srgbClr val="C0C0C0"/>
                </a:outerShdw>
              </a:effectLst>
              <a:latin typeface="楷体_GB2312" pitchFamily="49" charset="-122"/>
            </a:endParaRPr>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611188" y="1123951"/>
            <a:ext cx="76962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3731" tIns="56867" rIns="113731" bIns="56867"/>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50000"/>
            </a:pPr>
            <a:r>
              <a:rPr lang="zh-CN" altLang="en-US" sz="2800">
                <a:solidFill>
                  <a:srgbClr val="FF3300"/>
                </a:solidFill>
                <a:latin typeface="Times New Roman" panose="02020603050405020304" pitchFamily="18" charset="0"/>
                <a:cs typeface="Times New Roman" panose="02020603050405020304" pitchFamily="18" charset="0"/>
              </a:rPr>
              <a:t>类 </a:t>
            </a:r>
            <a:r>
              <a:rPr lang="en-US" altLang="zh-CN" sz="2800">
                <a:solidFill>
                  <a:srgbClr val="FF3300"/>
                </a:solidFill>
                <a:latin typeface="Times New Roman" panose="02020603050405020304" pitchFamily="18" charset="0"/>
                <a:cs typeface="Times New Roman" panose="02020603050405020304" pitchFamily="18" charset="0"/>
              </a:rPr>
              <a:t>(class)</a:t>
            </a:r>
            <a:r>
              <a:rPr lang="zh-CN" altLang="en-US" sz="2800">
                <a:solidFill>
                  <a:srgbClr val="FF3300"/>
                </a:solidFill>
                <a:latin typeface="Times New Roman" panose="02020603050405020304" pitchFamily="18" charset="0"/>
                <a:cs typeface="Times New Roman" panose="02020603050405020304" pitchFamily="18" charset="0"/>
              </a:rPr>
              <a:t>，实例 </a:t>
            </a:r>
            <a:r>
              <a:rPr lang="en-US" altLang="zh-CN" sz="2800">
                <a:solidFill>
                  <a:srgbClr val="FF3300"/>
                </a:solidFill>
                <a:latin typeface="Times New Roman" panose="02020603050405020304" pitchFamily="18" charset="0"/>
                <a:cs typeface="Times New Roman" panose="02020603050405020304" pitchFamily="18" charset="0"/>
              </a:rPr>
              <a:t>(instance)</a:t>
            </a:r>
          </a:p>
          <a:p>
            <a:pPr lvl="1">
              <a:lnSpc>
                <a:spcPct val="130000"/>
              </a:lnSpc>
              <a:buClr>
                <a:srgbClr val="00CC00"/>
              </a:buClr>
              <a:buSzPct val="50000"/>
              <a:buFont typeface="Wingdings" panose="05000000000000000000" pitchFamily="2" charset="2"/>
              <a:buChar char="u"/>
            </a:pPr>
            <a:r>
              <a:rPr lang="zh-CN" altLang="en-US">
                <a:latin typeface="Times New Roman" panose="02020603050405020304" pitchFamily="18" charset="0"/>
                <a:cs typeface="Times New Roman" panose="02020603050405020304" pitchFamily="18" charset="0"/>
              </a:rPr>
              <a:t>具有</a:t>
            </a:r>
            <a:r>
              <a:rPr lang="zh-CN" altLang="en-US">
                <a:solidFill>
                  <a:srgbClr val="0033CC"/>
                </a:solidFill>
                <a:latin typeface="Times New Roman" panose="02020603050405020304" pitchFamily="18" charset="0"/>
                <a:cs typeface="Times New Roman" panose="02020603050405020304" pitchFamily="18" charset="0"/>
              </a:rPr>
              <a:t>相同属性和服务</a:t>
            </a:r>
            <a:r>
              <a:rPr lang="zh-CN" altLang="en-US">
                <a:latin typeface="Times New Roman" panose="02020603050405020304" pitchFamily="18" charset="0"/>
                <a:cs typeface="Times New Roman" panose="02020603050405020304" pitchFamily="18" charset="0"/>
              </a:rPr>
              <a:t>的对象归于同一类，形成类</a:t>
            </a:r>
          </a:p>
          <a:p>
            <a:pPr lvl="1">
              <a:lnSpc>
                <a:spcPct val="130000"/>
              </a:lnSpc>
              <a:buClr>
                <a:srgbClr val="00CC00"/>
              </a:buClr>
              <a:buSzPct val="50000"/>
              <a:buFont typeface="Wingdings" panose="05000000000000000000" pitchFamily="2" charset="2"/>
              <a:buChar char="u"/>
            </a:pPr>
            <a:r>
              <a:rPr lang="zh-CN" altLang="en-US">
                <a:latin typeface="Times New Roman" panose="02020603050405020304" pitchFamily="18" charset="0"/>
                <a:cs typeface="Times New Roman" panose="02020603050405020304" pitchFamily="18" charset="0"/>
              </a:rPr>
              <a:t>类中的对象为该类的实例</a:t>
            </a:r>
            <a:endParaRPr lang="en-US" altLang="zh-CN">
              <a:latin typeface="Times New Roman" panose="02020603050405020304" pitchFamily="18" charset="0"/>
              <a:cs typeface="Times New Roman" panose="02020603050405020304" pitchFamily="18" charset="0"/>
            </a:endParaRPr>
          </a:p>
          <a:p>
            <a:pPr lvl="1">
              <a:lnSpc>
                <a:spcPct val="105000"/>
              </a:lnSpc>
              <a:buClr>
                <a:srgbClr val="00CC00"/>
              </a:buClr>
              <a:buSzPct val="50000"/>
              <a:buFont typeface="Wingdings" panose="05000000000000000000" pitchFamily="2" charset="2"/>
              <a:buChar char="u"/>
            </a:pPr>
            <a:r>
              <a:rPr lang="zh-CN" altLang="en-US">
                <a:latin typeface="Times New Roman" panose="02020603050405020304" pitchFamily="18" charset="0"/>
                <a:ea typeface="仿宋_GB2312" pitchFamily="49" charset="-122"/>
              </a:rPr>
              <a:t>同一类的实例</a:t>
            </a:r>
          </a:p>
          <a:p>
            <a:pPr lvl="2">
              <a:lnSpc>
                <a:spcPct val="105000"/>
              </a:lnSpc>
              <a:buClr>
                <a:schemeClr val="tx2"/>
              </a:buClr>
              <a:buSzTx/>
              <a:buFont typeface="Wingdings" panose="05000000000000000000" pitchFamily="2" charset="2"/>
              <a:buChar char="ü"/>
            </a:pPr>
            <a:r>
              <a:rPr lang="zh-CN" altLang="en-US" sz="2800">
                <a:latin typeface="Times New Roman" panose="02020603050405020304" pitchFamily="18" charset="0"/>
                <a:ea typeface="仿宋_GB2312" pitchFamily="49" charset="-122"/>
              </a:rPr>
              <a:t>共享类的属性和类的操作；</a:t>
            </a:r>
          </a:p>
          <a:p>
            <a:pPr lvl="2">
              <a:lnSpc>
                <a:spcPct val="105000"/>
              </a:lnSpc>
              <a:buClr>
                <a:schemeClr val="tx2"/>
              </a:buClr>
              <a:buSzTx/>
              <a:buFont typeface="Wingdings" panose="05000000000000000000" pitchFamily="2" charset="2"/>
              <a:buChar char="ü"/>
            </a:pPr>
            <a:r>
              <a:rPr lang="zh-CN" altLang="en-US" sz="2800">
                <a:latin typeface="Times New Roman" panose="02020603050405020304" pitchFamily="18" charset="0"/>
                <a:ea typeface="仿宋_GB2312" pitchFamily="49" charset="-122"/>
              </a:rPr>
              <a:t>通过继承共享其父类的公共的和保护性的属性和操作；</a:t>
            </a:r>
          </a:p>
          <a:p>
            <a:pPr lvl="2">
              <a:lnSpc>
                <a:spcPct val="105000"/>
              </a:lnSpc>
              <a:buClr>
                <a:schemeClr val="tx2"/>
              </a:buClr>
              <a:buSzTx/>
              <a:buFont typeface="Wingdings" panose="05000000000000000000" pitchFamily="2" charset="2"/>
              <a:buChar char="ü"/>
            </a:pPr>
            <a:r>
              <a:rPr lang="zh-CN" altLang="en-US" sz="2800">
                <a:latin typeface="Times New Roman" panose="02020603050405020304" pitchFamily="18" charset="0"/>
                <a:ea typeface="仿宋_GB2312" pitchFamily="49" charset="-122"/>
              </a:rPr>
              <a:t>同一类的不同实例有不同的属性值。</a:t>
            </a:r>
            <a:endParaRPr lang="zh-CN" altLang="en-US">
              <a:latin typeface="Times New Roman" panose="02020603050405020304" pitchFamily="18" charset="0"/>
              <a:cs typeface="Times New Roman" panose="02020603050405020304" pitchFamily="18" charset="0"/>
            </a:endParaRPr>
          </a:p>
        </p:txBody>
      </p:sp>
      <p:sp>
        <p:nvSpPr>
          <p:cNvPr id="146435" name="Oval 4"/>
          <p:cNvSpPr>
            <a:spLocks noChangeArrowheads="1"/>
          </p:cNvSpPr>
          <p:nvPr/>
        </p:nvSpPr>
        <p:spPr bwMode="auto">
          <a:xfrm>
            <a:off x="8504242"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6436"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6437" name="Oval 8"/>
          <p:cNvSpPr>
            <a:spLocks noChangeArrowheads="1"/>
          </p:cNvSpPr>
          <p:nvPr/>
        </p:nvSpPr>
        <p:spPr bwMode="auto">
          <a:xfrm>
            <a:off x="7350126" y="463550"/>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59" name="AutoShape 27"/>
          <p:cNvSpPr>
            <a:spLocks noChangeArrowheads="1"/>
          </p:cNvSpPr>
          <p:nvPr/>
        </p:nvSpPr>
        <p:spPr bwMode="auto">
          <a:xfrm>
            <a:off x="304800" y="1268413"/>
            <a:ext cx="2667000" cy="4191000"/>
          </a:xfrm>
          <a:prstGeom prst="roundRect">
            <a:avLst>
              <a:gd name="adj" fmla="val 16667"/>
            </a:avLst>
          </a:prstGeom>
          <a:solidFill>
            <a:schemeClr val="accent3"/>
          </a:solidFill>
          <a:ln w="38100">
            <a:solidFill>
              <a:srgbClr val="080808"/>
            </a:solidFill>
            <a:round/>
            <a:headEnd/>
            <a:tailEnd/>
          </a:ln>
          <a:effectLst/>
        </p:spPr>
        <p:txBody>
          <a:bodyPr wrap="none" anchor="ctr"/>
          <a:lstStyle/>
          <a:p>
            <a:pPr>
              <a:defRPr/>
            </a:pPr>
            <a:endParaRPr lang="zh-CN" altLang="en-US"/>
          </a:p>
        </p:txBody>
      </p:sp>
      <p:sp>
        <p:nvSpPr>
          <p:cNvPr id="147459" name="AutoShape 2"/>
          <p:cNvSpPr>
            <a:spLocks noChangeArrowheads="1"/>
          </p:cNvSpPr>
          <p:nvPr/>
        </p:nvSpPr>
        <p:spPr bwMode="auto">
          <a:xfrm>
            <a:off x="228600" y="1192213"/>
            <a:ext cx="2819400" cy="4343400"/>
          </a:xfrm>
          <a:prstGeom prst="roundRect">
            <a:avLst>
              <a:gd name="adj" fmla="val 16667"/>
            </a:avLst>
          </a:prstGeom>
          <a:noFill/>
          <a:ln w="28575">
            <a:solidFill>
              <a:srgbClr val="08080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60" name="Line 3"/>
          <p:cNvSpPr>
            <a:spLocks noChangeShapeType="1"/>
          </p:cNvSpPr>
          <p:nvPr/>
        </p:nvSpPr>
        <p:spPr bwMode="auto">
          <a:xfrm>
            <a:off x="304800" y="1954213"/>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836" name="Text Box 4"/>
          <p:cNvSpPr txBox="1">
            <a:spLocks noChangeArrowheads="1"/>
          </p:cNvSpPr>
          <p:nvPr/>
        </p:nvSpPr>
        <p:spPr bwMode="auto">
          <a:xfrm>
            <a:off x="1136654" y="1603376"/>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0033CC"/>
                </a:solidFill>
                <a:latin typeface="+mj-ea"/>
                <a:ea typeface="+mj-ea"/>
              </a:rPr>
              <a:t>属性</a:t>
            </a:r>
          </a:p>
        </p:txBody>
      </p:sp>
      <p:sp>
        <p:nvSpPr>
          <p:cNvPr id="147462" name="Text Box 5"/>
          <p:cNvSpPr txBox="1">
            <a:spLocks noChangeArrowheads="1"/>
          </p:cNvSpPr>
          <p:nvPr/>
        </p:nvSpPr>
        <p:spPr bwMode="auto">
          <a:xfrm>
            <a:off x="304803" y="2028827"/>
            <a:ext cx="272061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aPoint1  aPoint2</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aPoint3  aPoint4</a:t>
            </a:r>
          </a:p>
        </p:txBody>
      </p:sp>
      <p:sp>
        <p:nvSpPr>
          <p:cNvPr id="147463" name="Line 6"/>
          <p:cNvSpPr>
            <a:spLocks noChangeShapeType="1"/>
          </p:cNvSpPr>
          <p:nvPr/>
        </p:nvSpPr>
        <p:spPr bwMode="auto">
          <a:xfrm>
            <a:off x="304800" y="3859213"/>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839" name="Text Box 7"/>
          <p:cNvSpPr txBox="1">
            <a:spLocks noChangeArrowheads="1"/>
          </p:cNvSpPr>
          <p:nvPr/>
        </p:nvSpPr>
        <p:spPr bwMode="auto">
          <a:xfrm>
            <a:off x="1143003" y="3478213"/>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0033CC"/>
                </a:solidFill>
                <a:latin typeface="+mj-ea"/>
                <a:ea typeface="+mj-ea"/>
              </a:rPr>
              <a:t>服务</a:t>
            </a:r>
          </a:p>
        </p:txBody>
      </p:sp>
      <p:sp>
        <p:nvSpPr>
          <p:cNvPr id="147465" name="Text Box 8"/>
          <p:cNvSpPr txBox="1">
            <a:spLocks noChangeArrowheads="1"/>
          </p:cNvSpPr>
          <p:nvPr/>
        </p:nvSpPr>
        <p:spPr bwMode="auto">
          <a:xfrm>
            <a:off x="304803" y="3935416"/>
            <a:ext cx="27013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Draw( )</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 y)</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contains(aPoint)</a:t>
            </a:r>
          </a:p>
        </p:txBody>
      </p:sp>
      <p:sp>
        <p:nvSpPr>
          <p:cNvPr id="248841" name="AutoShape 9"/>
          <p:cNvSpPr>
            <a:spLocks noChangeArrowheads="1"/>
          </p:cNvSpPr>
          <p:nvPr/>
        </p:nvSpPr>
        <p:spPr bwMode="auto">
          <a:xfrm>
            <a:off x="3200400" y="1192213"/>
            <a:ext cx="2819400" cy="4343400"/>
          </a:xfrm>
          <a:prstGeom prst="roundRect">
            <a:avLst>
              <a:gd name="adj" fmla="val 16667"/>
            </a:avLst>
          </a:prstGeom>
          <a:solidFill>
            <a:schemeClr val="accent3"/>
          </a:solidFill>
          <a:ln w="28575">
            <a:solidFill>
              <a:schemeClr val="tx1"/>
            </a:solidFill>
            <a:round/>
            <a:headEnd/>
            <a:tailEnd/>
          </a:ln>
          <a:effectLst/>
        </p:spPr>
        <p:txBody>
          <a:bodyPr wrap="none" anchor="ctr"/>
          <a:lstStyle/>
          <a:p>
            <a:pPr>
              <a:defRPr/>
            </a:pPr>
            <a:endParaRPr lang="zh-CN" altLang="en-US"/>
          </a:p>
        </p:txBody>
      </p:sp>
      <p:sp>
        <p:nvSpPr>
          <p:cNvPr id="248842" name="AutoShape 10"/>
          <p:cNvSpPr>
            <a:spLocks noChangeArrowheads="1"/>
          </p:cNvSpPr>
          <p:nvPr/>
        </p:nvSpPr>
        <p:spPr bwMode="auto">
          <a:xfrm>
            <a:off x="6172200" y="1192213"/>
            <a:ext cx="2819400" cy="4343400"/>
          </a:xfrm>
          <a:prstGeom prst="roundRect">
            <a:avLst>
              <a:gd name="adj" fmla="val 16667"/>
            </a:avLst>
          </a:prstGeom>
          <a:solidFill>
            <a:schemeClr val="accent3"/>
          </a:solidFill>
          <a:ln w="28575">
            <a:solidFill>
              <a:schemeClr val="tx1"/>
            </a:solidFill>
            <a:round/>
            <a:headEnd/>
            <a:tailEnd/>
          </a:ln>
          <a:effectLst/>
        </p:spPr>
        <p:txBody>
          <a:bodyPr wrap="none" anchor="ctr"/>
          <a:lstStyle/>
          <a:p>
            <a:pPr>
              <a:defRPr/>
            </a:pPr>
            <a:endParaRPr lang="zh-CN" altLang="en-US"/>
          </a:p>
        </p:txBody>
      </p:sp>
      <p:sp>
        <p:nvSpPr>
          <p:cNvPr id="147468" name="Line 11"/>
          <p:cNvSpPr>
            <a:spLocks noChangeShapeType="1"/>
          </p:cNvSpPr>
          <p:nvPr/>
        </p:nvSpPr>
        <p:spPr bwMode="auto">
          <a:xfrm>
            <a:off x="3200400" y="1954213"/>
            <a:ext cx="2819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9" name="Line 12"/>
          <p:cNvSpPr>
            <a:spLocks noChangeShapeType="1"/>
          </p:cNvSpPr>
          <p:nvPr/>
        </p:nvSpPr>
        <p:spPr bwMode="auto">
          <a:xfrm>
            <a:off x="6172200" y="1954213"/>
            <a:ext cx="2819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845" name="Text Box 13"/>
          <p:cNvSpPr txBox="1">
            <a:spLocks noChangeArrowheads="1"/>
          </p:cNvSpPr>
          <p:nvPr/>
        </p:nvSpPr>
        <p:spPr bwMode="auto">
          <a:xfrm>
            <a:off x="3854454" y="1603376"/>
            <a:ext cx="12666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0033CC"/>
                </a:solidFill>
                <a:latin typeface="+mj-ea"/>
                <a:ea typeface="+mj-ea"/>
              </a:rPr>
              <a:t>属性值</a:t>
            </a:r>
          </a:p>
        </p:txBody>
      </p:sp>
      <p:sp>
        <p:nvSpPr>
          <p:cNvPr id="248846" name="Text Box 14"/>
          <p:cNvSpPr txBox="1">
            <a:spLocks noChangeArrowheads="1"/>
          </p:cNvSpPr>
          <p:nvPr/>
        </p:nvSpPr>
        <p:spPr bwMode="auto">
          <a:xfrm>
            <a:off x="6902454" y="1603376"/>
            <a:ext cx="12666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0033CC"/>
                </a:solidFill>
                <a:latin typeface="+mj-ea"/>
                <a:ea typeface="+mj-ea"/>
              </a:rPr>
              <a:t>属性值</a:t>
            </a:r>
          </a:p>
        </p:txBody>
      </p:sp>
      <p:sp>
        <p:nvSpPr>
          <p:cNvPr id="248847" name="Text Box 15"/>
          <p:cNvSpPr txBox="1">
            <a:spLocks noChangeArrowheads="1"/>
          </p:cNvSpPr>
          <p:nvPr/>
        </p:nvSpPr>
        <p:spPr bwMode="auto">
          <a:xfrm>
            <a:off x="3414715" y="1192213"/>
            <a:ext cx="23984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FF3300"/>
                </a:solidFill>
                <a:latin typeface="Times New Roman" panose="02020603050405020304" pitchFamily="18" charset="0"/>
                <a:ea typeface="+mn-ea"/>
                <a:cs typeface="Times New Roman" panose="02020603050405020304" pitchFamily="18" charset="0"/>
              </a:rPr>
              <a:t>quadrilateral1</a:t>
            </a:r>
            <a:endParaRPr lang="en-US" altLang="zh-CN" dirty="0">
              <a:solidFill>
                <a:srgbClr val="FF3300"/>
              </a:solidFill>
              <a:latin typeface="Times New Roman" panose="02020603050405020304" pitchFamily="18" charset="0"/>
              <a:ea typeface="+mn-ea"/>
              <a:cs typeface="Times New Roman" panose="02020603050405020304" pitchFamily="18" charset="0"/>
            </a:endParaRPr>
          </a:p>
        </p:txBody>
      </p:sp>
      <p:sp>
        <p:nvSpPr>
          <p:cNvPr id="147473" name="Text Box 16"/>
          <p:cNvSpPr txBox="1">
            <a:spLocks noChangeArrowheads="1"/>
          </p:cNvSpPr>
          <p:nvPr/>
        </p:nvSpPr>
        <p:spPr bwMode="auto">
          <a:xfrm>
            <a:off x="6386516" y="1206501"/>
            <a:ext cx="23984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quadrilateral2</a:t>
            </a:r>
            <a:endParaRPr lang="en-US" altLang="zh-CN" sz="4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7474" name="Text Box 17"/>
          <p:cNvSpPr txBox="1">
            <a:spLocks noChangeArrowheads="1"/>
          </p:cNvSpPr>
          <p:nvPr/>
        </p:nvSpPr>
        <p:spPr bwMode="auto">
          <a:xfrm>
            <a:off x="3276600" y="2028827"/>
            <a:ext cx="264046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(35, 10)  (50, 10)</a:t>
            </a:r>
          </a:p>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(35, 25)  (50, 25)</a:t>
            </a:r>
            <a:endPar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endParaRPr>
          </a:p>
          <a:p>
            <a:pPr>
              <a:spcBef>
                <a:spcPct val="0"/>
              </a:spcBef>
              <a:buClrTx/>
              <a:buSzTx/>
              <a:buFontTx/>
              <a:buNone/>
            </a:pPr>
            <a:endParaRPr lang="en-US" altLang="zh-CN" sz="2800">
              <a:solidFill>
                <a:srgbClr val="000099"/>
              </a:solidFill>
              <a:ea typeface="黑体" panose="02010609060101010101" pitchFamily="49" charset="-122"/>
              <a:cs typeface="Times New Roman" panose="02020603050405020304" pitchFamily="18" charset="0"/>
            </a:endParaRPr>
          </a:p>
        </p:txBody>
      </p:sp>
      <p:sp>
        <p:nvSpPr>
          <p:cNvPr id="147475" name="Text Box 18"/>
          <p:cNvSpPr txBox="1">
            <a:spLocks noChangeArrowheads="1"/>
          </p:cNvSpPr>
          <p:nvPr/>
        </p:nvSpPr>
        <p:spPr bwMode="auto">
          <a:xfrm>
            <a:off x="6223000" y="2028827"/>
            <a:ext cx="264046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(45, 65)  (50, 45)</a:t>
            </a:r>
          </a:p>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(65, 66)  (60, 70)</a:t>
            </a:r>
          </a:p>
          <a:p>
            <a:pPr>
              <a:spcBef>
                <a:spcPct val="0"/>
              </a:spcBef>
              <a:buClrTx/>
              <a:buSzTx/>
              <a:buFontTx/>
              <a:buNone/>
            </a:pPr>
            <a:endParaRPr lang="en-US" altLang="zh-CN" sz="2800">
              <a:solidFill>
                <a:srgbClr val="000099"/>
              </a:solidFill>
              <a:ea typeface="黑体" panose="02010609060101010101" pitchFamily="49" charset="-122"/>
              <a:cs typeface="Times New Roman" panose="02020603050405020304" pitchFamily="18" charset="0"/>
            </a:endParaRPr>
          </a:p>
        </p:txBody>
      </p:sp>
      <p:sp>
        <p:nvSpPr>
          <p:cNvPr id="147476" name="Text Box 19"/>
          <p:cNvSpPr txBox="1">
            <a:spLocks noChangeArrowheads="1"/>
          </p:cNvSpPr>
          <p:nvPr/>
        </p:nvSpPr>
        <p:spPr bwMode="auto">
          <a:xfrm>
            <a:off x="3267078" y="3935416"/>
            <a:ext cx="27013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Draw( )</a:t>
            </a:r>
          </a:p>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 y)</a:t>
            </a:r>
          </a:p>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contains(aPoint)</a:t>
            </a:r>
            <a:endParaRPr lang="en-US" altLang="zh-CN" sz="4000">
              <a:latin typeface="Times New Roman" panose="02020603050405020304" pitchFamily="18" charset="0"/>
              <a:ea typeface="黑体" panose="02010609060101010101" pitchFamily="49" charset="-122"/>
              <a:cs typeface="Times New Roman" panose="02020603050405020304" pitchFamily="18" charset="0"/>
              <a:sym typeface="UniversalMath1 BT"/>
            </a:endParaRPr>
          </a:p>
        </p:txBody>
      </p:sp>
      <p:sp>
        <p:nvSpPr>
          <p:cNvPr id="147477" name="Text Box 20"/>
          <p:cNvSpPr txBox="1">
            <a:spLocks noChangeArrowheads="1"/>
          </p:cNvSpPr>
          <p:nvPr/>
        </p:nvSpPr>
        <p:spPr bwMode="auto">
          <a:xfrm>
            <a:off x="6238878" y="3935416"/>
            <a:ext cx="27013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Draw( )</a:t>
            </a:r>
          </a:p>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 y)</a:t>
            </a:r>
          </a:p>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contains(aPoint)</a:t>
            </a:r>
            <a:endParaRPr lang="en-US" altLang="zh-CN" sz="4000">
              <a:latin typeface="Times New Roman" panose="02020603050405020304" pitchFamily="18" charset="0"/>
              <a:ea typeface="黑体" panose="02010609060101010101" pitchFamily="49" charset="-122"/>
              <a:cs typeface="Times New Roman" panose="02020603050405020304" pitchFamily="18" charset="0"/>
              <a:sym typeface="UniversalMath1 BT"/>
            </a:endParaRPr>
          </a:p>
        </p:txBody>
      </p:sp>
      <p:sp>
        <p:nvSpPr>
          <p:cNvPr id="147478" name="Line 21"/>
          <p:cNvSpPr>
            <a:spLocks noChangeShapeType="1"/>
          </p:cNvSpPr>
          <p:nvPr/>
        </p:nvSpPr>
        <p:spPr bwMode="auto">
          <a:xfrm>
            <a:off x="3200400" y="3859213"/>
            <a:ext cx="2819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9" name="Line 22"/>
          <p:cNvSpPr>
            <a:spLocks noChangeShapeType="1"/>
          </p:cNvSpPr>
          <p:nvPr/>
        </p:nvSpPr>
        <p:spPr bwMode="auto">
          <a:xfrm>
            <a:off x="6172200" y="3859213"/>
            <a:ext cx="2819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855" name="Text Box 23"/>
          <p:cNvSpPr txBox="1">
            <a:spLocks noChangeArrowheads="1"/>
          </p:cNvSpPr>
          <p:nvPr/>
        </p:nvSpPr>
        <p:spPr bwMode="auto">
          <a:xfrm>
            <a:off x="4102103" y="3508376"/>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0033CC"/>
                </a:solidFill>
                <a:latin typeface="+mj-ea"/>
                <a:ea typeface="+mj-ea"/>
              </a:rPr>
              <a:t>服务</a:t>
            </a:r>
          </a:p>
        </p:txBody>
      </p:sp>
      <p:sp>
        <p:nvSpPr>
          <p:cNvPr id="248856" name="Text Box 24"/>
          <p:cNvSpPr txBox="1">
            <a:spLocks noChangeArrowheads="1"/>
          </p:cNvSpPr>
          <p:nvPr/>
        </p:nvSpPr>
        <p:spPr bwMode="auto">
          <a:xfrm>
            <a:off x="7162803" y="3508376"/>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0033CC"/>
                </a:solidFill>
                <a:latin typeface="+mj-ea"/>
                <a:ea typeface="+mj-ea"/>
              </a:rPr>
              <a:t>服务</a:t>
            </a:r>
          </a:p>
        </p:txBody>
      </p:sp>
      <p:sp>
        <p:nvSpPr>
          <p:cNvPr id="248857" name="Text Box 25"/>
          <p:cNvSpPr txBox="1">
            <a:spLocks noChangeArrowheads="1"/>
          </p:cNvSpPr>
          <p:nvPr/>
        </p:nvSpPr>
        <p:spPr bwMode="auto">
          <a:xfrm>
            <a:off x="3016252" y="5713413"/>
            <a:ext cx="30700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0033CC"/>
                </a:solidFill>
                <a:latin typeface="+mn-ea"/>
                <a:ea typeface="+mn-ea"/>
              </a:rPr>
              <a:t>四边形类及其对象</a:t>
            </a:r>
          </a:p>
        </p:txBody>
      </p:sp>
      <p:sp>
        <p:nvSpPr>
          <p:cNvPr id="147483" name="Text Box 26"/>
          <p:cNvSpPr txBox="1">
            <a:spLocks noChangeArrowheads="1"/>
          </p:cNvSpPr>
          <p:nvPr/>
        </p:nvSpPr>
        <p:spPr bwMode="auto">
          <a:xfrm>
            <a:off x="533402" y="1268413"/>
            <a:ext cx="221887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80808"/>
                </a:solidFill>
                <a:latin typeface="Times New Roman" panose="02020603050405020304" pitchFamily="18" charset="0"/>
                <a:ea typeface="黑体" panose="02010609060101010101" pitchFamily="49" charset="-122"/>
                <a:cs typeface="Times New Roman" panose="02020603050405020304" pitchFamily="18" charset="0"/>
              </a:rPr>
              <a:t>quadrilateral</a:t>
            </a:r>
            <a:endParaRPr lang="en-US" altLang="zh-CN" sz="4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7484" name="Oval 4"/>
          <p:cNvSpPr>
            <a:spLocks noChangeArrowheads="1"/>
          </p:cNvSpPr>
          <p:nvPr/>
        </p:nvSpPr>
        <p:spPr bwMode="auto">
          <a:xfrm>
            <a:off x="8504242"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7485"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7486" name="Oval 8"/>
          <p:cNvSpPr>
            <a:spLocks noChangeArrowheads="1"/>
          </p:cNvSpPr>
          <p:nvPr/>
        </p:nvSpPr>
        <p:spPr bwMode="auto">
          <a:xfrm>
            <a:off x="7350126" y="463550"/>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Oval 4"/>
          <p:cNvSpPr>
            <a:spLocks noChangeArrowheads="1"/>
          </p:cNvSpPr>
          <p:nvPr/>
        </p:nvSpPr>
        <p:spPr bwMode="auto">
          <a:xfrm>
            <a:off x="8504242" y="477842"/>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a:latin typeface="+mn-ea"/>
              <a:ea typeface="+mn-ea"/>
            </a:endParaRPr>
          </a:p>
        </p:txBody>
      </p:sp>
      <p:sp>
        <p:nvSpPr>
          <p:cNvPr id="79876" name="Oval 7"/>
          <p:cNvSpPr>
            <a:spLocks noChangeArrowheads="1"/>
          </p:cNvSpPr>
          <p:nvPr/>
        </p:nvSpPr>
        <p:spPr bwMode="auto">
          <a:xfrm>
            <a:off x="7885117" y="477842"/>
            <a:ext cx="287337" cy="287337"/>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a:latin typeface="+mn-ea"/>
              <a:ea typeface="+mn-ea"/>
            </a:endParaRPr>
          </a:p>
        </p:txBody>
      </p:sp>
      <p:sp>
        <p:nvSpPr>
          <p:cNvPr id="79877" name="Oval 8"/>
          <p:cNvSpPr>
            <a:spLocks noChangeArrowheads="1"/>
          </p:cNvSpPr>
          <p:nvPr/>
        </p:nvSpPr>
        <p:spPr bwMode="auto">
          <a:xfrm>
            <a:off x="7350126" y="471491"/>
            <a:ext cx="287339" cy="287337"/>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a:latin typeface="+mn-ea"/>
              <a:ea typeface="+mn-ea"/>
            </a:endParaRPr>
          </a:p>
        </p:txBody>
      </p:sp>
      <p:sp>
        <p:nvSpPr>
          <p:cNvPr id="7" name="Rectangle 2"/>
          <p:cNvSpPr txBox="1">
            <a:spLocks noChangeArrowheads="1"/>
          </p:cNvSpPr>
          <p:nvPr/>
        </p:nvSpPr>
        <p:spPr bwMode="auto">
          <a:xfrm>
            <a:off x="304800" y="1054103"/>
            <a:ext cx="8370888"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189" lvl="1" indent="0">
              <a:buClr>
                <a:srgbClr val="800080"/>
              </a:buClr>
              <a:buSzPct val="50000"/>
              <a:buNone/>
              <a:defRPr/>
            </a:pPr>
            <a:r>
              <a:rPr kumimoji="0" lang="zh-CN" altLang="en-US" dirty="0">
                <a:solidFill>
                  <a:srgbClr val="CC0000"/>
                </a:solidFill>
                <a:latin typeface="+mn-ea"/>
              </a:rPr>
              <a:t>  继承</a:t>
            </a:r>
            <a:endParaRPr kumimoji="0" lang="zh-CN" altLang="en-US" dirty="0">
              <a:latin typeface="+mn-ea"/>
            </a:endParaRPr>
          </a:p>
          <a:p>
            <a:pPr marL="1371566" lvl="2" indent="-457189">
              <a:buClr>
                <a:srgbClr val="008000"/>
              </a:buClr>
              <a:buFont typeface="Wingdings" panose="05000000000000000000" pitchFamily="2" charset="2"/>
              <a:buChar char="u"/>
              <a:defRPr/>
            </a:pPr>
            <a:r>
              <a:rPr kumimoji="0" lang="zh-CN" altLang="en-US" sz="2800" dirty="0">
                <a:solidFill>
                  <a:srgbClr val="0000CC"/>
                </a:solidFill>
                <a:latin typeface="+mn-ea"/>
              </a:rPr>
              <a:t>派生类（子类）：</a:t>
            </a:r>
            <a:r>
              <a:rPr kumimoji="0" lang="zh-CN" altLang="en-US" sz="2800" dirty="0">
                <a:latin typeface="+mn-ea"/>
              </a:rPr>
              <a:t>四边形，三角形，</a:t>
            </a:r>
            <a:r>
              <a:rPr kumimoji="0" lang="en-US" altLang="zh-CN" sz="2800" dirty="0">
                <a:latin typeface="+mn-ea"/>
              </a:rPr>
              <a:t>…</a:t>
            </a:r>
          </a:p>
          <a:p>
            <a:pPr marL="1371566" lvl="2" indent="-457189">
              <a:buClr>
                <a:srgbClr val="008000"/>
              </a:buClr>
              <a:buFont typeface="Wingdings" panose="05000000000000000000" pitchFamily="2" charset="2"/>
              <a:buChar char="u"/>
              <a:defRPr/>
            </a:pPr>
            <a:r>
              <a:rPr kumimoji="0" lang="zh-CN" altLang="en-US" sz="2800" dirty="0">
                <a:solidFill>
                  <a:srgbClr val="0000CC"/>
                </a:solidFill>
                <a:latin typeface="+mn-ea"/>
              </a:rPr>
              <a:t>基类（父类）：</a:t>
            </a:r>
            <a:r>
              <a:rPr kumimoji="0" lang="zh-CN" altLang="en-US" sz="2800" dirty="0">
                <a:latin typeface="+mn-ea"/>
              </a:rPr>
              <a:t>多边形</a:t>
            </a:r>
          </a:p>
        </p:txBody>
      </p:sp>
      <p:grpSp>
        <p:nvGrpSpPr>
          <p:cNvPr id="148486" name="Group 14"/>
          <p:cNvGrpSpPr>
            <a:grpSpLocks/>
          </p:cNvGrpSpPr>
          <p:nvPr/>
        </p:nvGrpSpPr>
        <p:grpSpPr bwMode="auto">
          <a:xfrm>
            <a:off x="1439866" y="3033716"/>
            <a:ext cx="2232025" cy="3419475"/>
            <a:chOff x="1111" y="1888"/>
            <a:chExt cx="1406" cy="2154"/>
          </a:xfrm>
        </p:grpSpPr>
        <p:sp>
          <p:nvSpPr>
            <p:cNvPr id="9" name="Rectangle 5"/>
            <p:cNvSpPr>
              <a:spLocks noChangeArrowheads="1"/>
            </p:cNvSpPr>
            <p:nvPr/>
          </p:nvSpPr>
          <p:spPr bwMode="auto">
            <a:xfrm>
              <a:off x="1111" y="2840"/>
              <a:ext cx="1406" cy="1202"/>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10" name="Text Box 6"/>
            <p:cNvSpPr txBox="1">
              <a:spLocks noChangeArrowheads="1"/>
            </p:cNvSpPr>
            <p:nvPr/>
          </p:nvSpPr>
          <p:spPr bwMode="auto">
            <a:xfrm>
              <a:off x="1429" y="2850"/>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派生类</a:t>
              </a:r>
            </a:p>
          </p:txBody>
        </p:sp>
        <p:sp>
          <p:nvSpPr>
            <p:cNvPr id="11" name="Line 7"/>
            <p:cNvSpPr>
              <a:spLocks noChangeShapeType="1"/>
            </p:cNvSpPr>
            <p:nvPr/>
          </p:nvSpPr>
          <p:spPr bwMode="auto">
            <a:xfrm>
              <a:off x="1111" y="3203"/>
              <a:ext cx="140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sp>
          <p:nvSpPr>
            <p:cNvPr id="12" name="Text Box 8"/>
            <p:cNvSpPr txBox="1">
              <a:spLocks noChangeArrowheads="1"/>
            </p:cNvSpPr>
            <p:nvPr/>
          </p:nvSpPr>
          <p:spPr bwMode="auto">
            <a:xfrm>
              <a:off x="1179" y="3241"/>
              <a:ext cx="1252" cy="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defRPr/>
              </a:pPr>
              <a:r>
                <a:rPr lang="zh-CN" altLang="en-US" sz="2800" dirty="0">
                  <a:latin typeface="+mn-ea"/>
                  <a:ea typeface="+mn-ea"/>
                </a:rPr>
                <a:t>继承的特性</a:t>
              </a:r>
            </a:p>
            <a:p>
              <a:pPr algn="ctr">
                <a:lnSpc>
                  <a:spcPct val="90000"/>
                </a:lnSpc>
                <a:defRPr/>
              </a:pPr>
              <a:r>
                <a:rPr lang="en-US" altLang="zh-CN" sz="2800" dirty="0">
                  <a:latin typeface="+mn-ea"/>
                  <a:ea typeface="+mn-ea"/>
                </a:rPr>
                <a:t>+</a:t>
              </a:r>
            </a:p>
            <a:p>
              <a:pPr algn="ctr">
                <a:lnSpc>
                  <a:spcPct val="90000"/>
                </a:lnSpc>
                <a:defRPr/>
              </a:pPr>
              <a:r>
                <a:rPr lang="zh-CN" altLang="en-US" sz="2800" dirty="0">
                  <a:latin typeface="+mn-ea"/>
                  <a:ea typeface="+mn-ea"/>
                </a:rPr>
                <a:t>特有的特性</a:t>
              </a:r>
            </a:p>
          </p:txBody>
        </p:sp>
        <p:sp>
          <p:nvSpPr>
            <p:cNvPr id="13" name="Rectangle 3"/>
            <p:cNvSpPr>
              <a:spLocks noChangeArrowheads="1"/>
            </p:cNvSpPr>
            <p:nvPr/>
          </p:nvSpPr>
          <p:spPr bwMode="auto">
            <a:xfrm>
              <a:off x="1270" y="1888"/>
              <a:ext cx="1043" cy="363"/>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14" name="Text Box 4"/>
            <p:cNvSpPr txBox="1">
              <a:spLocks noChangeArrowheads="1"/>
            </p:cNvSpPr>
            <p:nvPr/>
          </p:nvSpPr>
          <p:spPr bwMode="auto">
            <a:xfrm>
              <a:off x="1542" y="1888"/>
              <a:ext cx="57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基类</a:t>
              </a:r>
            </a:p>
          </p:txBody>
        </p:sp>
        <p:grpSp>
          <p:nvGrpSpPr>
            <p:cNvPr id="148515" name="Group 11"/>
            <p:cNvGrpSpPr>
              <a:grpSpLocks/>
            </p:cNvGrpSpPr>
            <p:nvPr/>
          </p:nvGrpSpPr>
          <p:grpSpPr bwMode="auto">
            <a:xfrm>
              <a:off x="1746" y="2296"/>
              <a:ext cx="136" cy="544"/>
              <a:chOff x="1701" y="2205"/>
              <a:chExt cx="136" cy="635"/>
            </a:xfrm>
          </p:grpSpPr>
          <p:sp>
            <p:nvSpPr>
              <p:cNvPr id="16" name="AutoShape 9"/>
              <p:cNvSpPr>
                <a:spLocks noChangeArrowheads="1"/>
              </p:cNvSpPr>
              <p:nvPr/>
            </p:nvSpPr>
            <p:spPr bwMode="auto">
              <a:xfrm>
                <a:off x="1701" y="2205"/>
                <a:ext cx="136" cy="182"/>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800">
                  <a:latin typeface="+mn-ea"/>
                  <a:ea typeface="+mn-ea"/>
                </a:endParaRPr>
              </a:p>
            </p:txBody>
          </p:sp>
          <p:sp>
            <p:nvSpPr>
              <p:cNvPr id="17" name="Line 10"/>
              <p:cNvSpPr>
                <a:spLocks noChangeShapeType="1"/>
              </p:cNvSpPr>
              <p:nvPr/>
            </p:nvSpPr>
            <p:spPr bwMode="auto">
              <a:xfrm>
                <a:off x="1769" y="2387"/>
                <a:ext cx="0" cy="4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grpSp>
        <p:nvGrpSpPr>
          <p:cNvPr id="148487" name="Group 42"/>
          <p:cNvGrpSpPr>
            <a:grpSpLocks/>
          </p:cNvGrpSpPr>
          <p:nvPr/>
        </p:nvGrpSpPr>
        <p:grpSpPr bwMode="auto">
          <a:xfrm>
            <a:off x="4262441" y="3317875"/>
            <a:ext cx="4132262" cy="2092326"/>
            <a:chOff x="2685" y="1774"/>
            <a:chExt cx="2603" cy="1318"/>
          </a:xfrm>
        </p:grpSpPr>
        <p:sp>
          <p:nvSpPr>
            <p:cNvPr id="19" name="Rectangle 20"/>
            <p:cNvSpPr>
              <a:spLocks noChangeArrowheads="1"/>
            </p:cNvSpPr>
            <p:nvPr/>
          </p:nvSpPr>
          <p:spPr bwMode="auto">
            <a:xfrm>
              <a:off x="3402" y="1774"/>
              <a:ext cx="1043" cy="363"/>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20" name="Text Box 21"/>
            <p:cNvSpPr txBox="1">
              <a:spLocks noChangeArrowheads="1"/>
            </p:cNvSpPr>
            <p:nvPr/>
          </p:nvSpPr>
          <p:spPr bwMode="auto">
            <a:xfrm>
              <a:off x="3546" y="1774"/>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多边形</a:t>
              </a:r>
            </a:p>
          </p:txBody>
        </p:sp>
        <p:grpSp>
          <p:nvGrpSpPr>
            <p:cNvPr id="148490" name="Group 27"/>
            <p:cNvGrpSpPr>
              <a:grpSpLocks/>
            </p:cNvGrpSpPr>
            <p:nvPr/>
          </p:nvGrpSpPr>
          <p:grpSpPr bwMode="auto">
            <a:xfrm>
              <a:off x="3583" y="2182"/>
              <a:ext cx="820" cy="908"/>
              <a:chOff x="3583" y="2182"/>
              <a:chExt cx="820" cy="908"/>
            </a:xfrm>
          </p:grpSpPr>
          <p:grpSp>
            <p:nvGrpSpPr>
              <p:cNvPr id="148503" name="Group 26"/>
              <p:cNvGrpSpPr>
                <a:grpSpLocks/>
              </p:cNvGrpSpPr>
              <p:nvPr/>
            </p:nvGrpSpPr>
            <p:grpSpPr bwMode="auto">
              <a:xfrm>
                <a:off x="3583" y="2726"/>
                <a:ext cx="820" cy="364"/>
                <a:chOff x="2903" y="2726"/>
                <a:chExt cx="820" cy="364"/>
              </a:xfrm>
            </p:grpSpPr>
            <p:sp>
              <p:nvSpPr>
                <p:cNvPr id="38" name="Rectangle 16"/>
                <p:cNvSpPr>
                  <a:spLocks noChangeArrowheads="1"/>
                </p:cNvSpPr>
                <p:nvPr/>
              </p:nvSpPr>
              <p:spPr bwMode="auto">
                <a:xfrm>
                  <a:off x="2903" y="2726"/>
                  <a:ext cx="771" cy="364"/>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39" name="Text Box 17"/>
                <p:cNvSpPr txBox="1">
                  <a:spLocks noChangeArrowheads="1"/>
                </p:cNvSpPr>
                <p:nvPr/>
              </p:nvSpPr>
              <p:spPr bwMode="auto">
                <a:xfrm>
                  <a:off x="2925" y="273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四边形</a:t>
                  </a:r>
                </a:p>
              </p:txBody>
            </p:sp>
          </p:grpSp>
          <p:grpSp>
            <p:nvGrpSpPr>
              <p:cNvPr id="148504" name="Group 22"/>
              <p:cNvGrpSpPr>
                <a:grpSpLocks/>
              </p:cNvGrpSpPr>
              <p:nvPr/>
            </p:nvGrpSpPr>
            <p:grpSpPr bwMode="auto">
              <a:xfrm>
                <a:off x="3923" y="2182"/>
                <a:ext cx="91" cy="544"/>
                <a:chOff x="1701" y="2205"/>
                <a:chExt cx="136" cy="635"/>
              </a:xfrm>
            </p:grpSpPr>
            <p:sp>
              <p:nvSpPr>
                <p:cNvPr id="36" name="AutoShape 23"/>
                <p:cNvSpPr>
                  <a:spLocks noChangeArrowheads="1"/>
                </p:cNvSpPr>
                <p:nvPr/>
              </p:nvSpPr>
              <p:spPr bwMode="auto">
                <a:xfrm>
                  <a:off x="1701" y="2205"/>
                  <a:ext cx="136" cy="182"/>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800">
                    <a:latin typeface="+mn-ea"/>
                    <a:ea typeface="+mn-ea"/>
                  </a:endParaRPr>
                </a:p>
              </p:txBody>
            </p:sp>
            <p:sp>
              <p:nvSpPr>
                <p:cNvPr id="37" name="Line 24"/>
                <p:cNvSpPr>
                  <a:spLocks noChangeShapeType="1"/>
                </p:cNvSpPr>
                <p:nvPr/>
              </p:nvSpPr>
              <p:spPr bwMode="auto">
                <a:xfrm>
                  <a:off x="1770" y="2387"/>
                  <a:ext cx="0" cy="4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grpSp>
          <p:nvGrpSpPr>
            <p:cNvPr id="148491" name="Group 35"/>
            <p:cNvGrpSpPr>
              <a:grpSpLocks/>
            </p:cNvGrpSpPr>
            <p:nvPr/>
          </p:nvGrpSpPr>
          <p:grpSpPr bwMode="auto">
            <a:xfrm>
              <a:off x="4137" y="2182"/>
              <a:ext cx="1151" cy="909"/>
              <a:chOff x="4137" y="2182"/>
              <a:chExt cx="1151" cy="909"/>
            </a:xfrm>
          </p:grpSpPr>
          <p:grpSp>
            <p:nvGrpSpPr>
              <p:cNvPr id="148498" name="Group 29"/>
              <p:cNvGrpSpPr>
                <a:grpSpLocks/>
              </p:cNvGrpSpPr>
              <p:nvPr/>
            </p:nvGrpSpPr>
            <p:grpSpPr bwMode="auto">
              <a:xfrm>
                <a:off x="4468" y="2727"/>
                <a:ext cx="820" cy="364"/>
                <a:chOff x="2903" y="2726"/>
                <a:chExt cx="820" cy="364"/>
              </a:xfrm>
            </p:grpSpPr>
            <p:sp>
              <p:nvSpPr>
                <p:cNvPr id="32" name="Rectangle 30"/>
                <p:cNvSpPr>
                  <a:spLocks noChangeArrowheads="1"/>
                </p:cNvSpPr>
                <p:nvPr/>
              </p:nvSpPr>
              <p:spPr bwMode="auto">
                <a:xfrm>
                  <a:off x="2903" y="2726"/>
                  <a:ext cx="771" cy="364"/>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33" name="Text Box 31"/>
                <p:cNvSpPr txBox="1">
                  <a:spLocks noChangeArrowheads="1"/>
                </p:cNvSpPr>
                <p:nvPr/>
              </p:nvSpPr>
              <p:spPr bwMode="auto">
                <a:xfrm>
                  <a:off x="2925" y="273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三角形</a:t>
                  </a:r>
                </a:p>
              </p:txBody>
            </p:sp>
          </p:grpSp>
          <p:sp>
            <p:nvSpPr>
              <p:cNvPr id="30" name="AutoShape 33"/>
              <p:cNvSpPr>
                <a:spLocks noChangeArrowheads="1"/>
              </p:cNvSpPr>
              <p:nvPr/>
            </p:nvSpPr>
            <p:spPr bwMode="auto">
              <a:xfrm rot="-2728126">
                <a:off x="4169" y="2150"/>
                <a:ext cx="91" cy="156"/>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zh-CN" sz="2800">
                  <a:latin typeface="+mn-ea"/>
                  <a:ea typeface="+mn-ea"/>
                </a:endParaRPr>
              </a:p>
            </p:txBody>
          </p:sp>
          <p:sp>
            <p:nvSpPr>
              <p:cNvPr id="31" name="Line 34"/>
              <p:cNvSpPr>
                <a:spLocks noChangeShapeType="1"/>
              </p:cNvSpPr>
              <p:nvPr/>
            </p:nvSpPr>
            <p:spPr bwMode="auto">
              <a:xfrm rot="-2728126">
                <a:off x="4496" y="2184"/>
                <a:ext cx="10" cy="6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nvGrpSpPr>
            <p:cNvPr id="148492" name="Group 36"/>
            <p:cNvGrpSpPr>
              <a:grpSpLocks/>
            </p:cNvGrpSpPr>
            <p:nvPr/>
          </p:nvGrpSpPr>
          <p:grpSpPr bwMode="auto">
            <a:xfrm flipH="1">
              <a:off x="2685" y="2182"/>
              <a:ext cx="1083" cy="910"/>
              <a:chOff x="4156" y="2181"/>
              <a:chExt cx="1083" cy="910"/>
            </a:xfrm>
          </p:grpSpPr>
          <p:grpSp>
            <p:nvGrpSpPr>
              <p:cNvPr id="148493" name="Group 37"/>
              <p:cNvGrpSpPr>
                <a:grpSpLocks/>
              </p:cNvGrpSpPr>
              <p:nvPr/>
            </p:nvGrpSpPr>
            <p:grpSpPr bwMode="auto">
              <a:xfrm>
                <a:off x="4419" y="2727"/>
                <a:ext cx="820" cy="364"/>
                <a:chOff x="2854" y="2726"/>
                <a:chExt cx="820" cy="364"/>
              </a:xfrm>
            </p:grpSpPr>
            <p:sp>
              <p:nvSpPr>
                <p:cNvPr id="27" name="Rectangle 38"/>
                <p:cNvSpPr>
                  <a:spLocks noChangeArrowheads="1"/>
                </p:cNvSpPr>
                <p:nvPr/>
              </p:nvSpPr>
              <p:spPr bwMode="auto">
                <a:xfrm>
                  <a:off x="2903" y="2726"/>
                  <a:ext cx="771" cy="364"/>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28" name="Text Box 39"/>
                <p:cNvSpPr txBox="1">
                  <a:spLocks noChangeArrowheads="1"/>
                </p:cNvSpPr>
                <p:nvPr/>
              </p:nvSpPr>
              <p:spPr bwMode="auto">
                <a:xfrm>
                  <a:off x="2854" y="273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六边形</a:t>
                  </a:r>
                </a:p>
              </p:txBody>
            </p:sp>
          </p:grpSp>
          <p:sp>
            <p:nvSpPr>
              <p:cNvPr id="25" name="AutoShape 40"/>
              <p:cNvSpPr>
                <a:spLocks noChangeArrowheads="1"/>
              </p:cNvSpPr>
              <p:nvPr/>
            </p:nvSpPr>
            <p:spPr bwMode="auto">
              <a:xfrm rot="-2728126">
                <a:off x="4188" y="2149"/>
                <a:ext cx="91" cy="156"/>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defRPr/>
                </a:pPr>
                <a:endParaRPr lang="zh-CN" altLang="zh-CN" sz="2800">
                  <a:latin typeface="+mn-ea"/>
                  <a:ea typeface="+mn-ea"/>
                </a:endParaRPr>
              </a:p>
            </p:txBody>
          </p:sp>
          <p:sp>
            <p:nvSpPr>
              <p:cNvPr id="26" name="Line 41"/>
              <p:cNvSpPr>
                <a:spLocks noChangeShapeType="1"/>
              </p:cNvSpPr>
              <p:nvPr/>
            </p:nvSpPr>
            <p:spPr bwMode="auto">
              <a:xfrm rot="-2728126">
                <a:off x="4496" y="2184"/>
                <a:ext cx="10" cy="6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spTree>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AutoShape 4"/>
          <p:cNvSpPr>
            <a:spLocks noChangeArrowheads="1"/>
          </p:cNvSpPr>
          <p:nvPr/>
        </p:nvSpPr>
        <p:spPr bwMode="auto">
          <a:xfrm>
            <a:off x="1066800" y="1260475"/>
            <a:ext cx="2819400" cy="3657600"/>
          </a:xfrm>
          <a:prstGeom prst="roundRect">
            <a:avLst>
              <a:gd name="adj" fmla="val 16667"/>
            </a:avLst>
          </a:prstGeom>
          <a:noFill/>
          <a:ln w="28575">
            <a:solidFill>
              <a:srgbClr val="08080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149507" name="AutoShape 5"/>
          <p:cNvSpPr>
            <a:spLocks noChangeArrowheads="1"/>
          </p:cNvSpPr>
          <p:nvPr/>
        </p:nvSpPr>
        <p:spPr bwMode="auto">
          <a:xfrm>
            <a:off x="1143000" y="1336675"/>
            <a:ext cx="2667000" cy="3505200"/>
          </a:xfrm>
          <a:prstGeom prst="roundRect">
            <a:avLst>
              <a:gd name="adj" fmla="val 16667"/>
            </a:avLst>
          </a:prstGeom>
          <a:noFill/>
          <a:ln w="38100">
            <a:solidFill>
              <a:srgbClr val="080808"/>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149508" name="Text Box 6"/>
          <p:cNvSpPr txBox="1">
            <a:spLocks noChangeArrowheads="1"/>
          </p:cNvSpPr>
          <p:nvPr/>
        </p:nvSpPr>
        <p:spPr bwMode="auto">
          <a:xfrm>
            <a:off x="1133478" y="3317878"/>
            <a:ext cx="27013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Draw( )</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 y)</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contains(aPoint)</a:t>
            </a:r>
            <a:endParaRPr lang="en-US" altLang="zh-CN" sz="2800">
              <a:latin typeface="Times New Roman" panose="02020603050405020304" pitchFamily="18" charset="0"/>
              <a:ea typeface="黑体" panose="02010609060101010101" pitchFamily="49" charset="-122"/>
              <a:cs typeface="Times New Roman" panose="02020603050405020304" pitchFamily="18" charset="0"/>
              <a:sym typeface="UniversalMath1 BT"/>
            </a:endParaRPr>
          </a:p>
        </p:txBody>
      </p:sp>
      <p:sp>
        <p:nvSpPr>
          <p:cNvPr id="149509" name="Line 7"/>
          <p:cNvSpPr>
            <a:spLocks noChangeShapeType="1"/>
          </p:cNvSpPr>
          <p:nvPr/>
        </p:nvSpPr>
        <p:spPr bwMode="auto">
          <a:xfrm>
            <a:off x="1143000" y="33178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0" name="Text Box 8"/>
          <p:cNvSpPr txBox="1">
            <a:spLocks noChangeArrowheads="1"/>
          </p:cNvSpPr>
          <p:nvPr/>
        </p:nvSpPr>
        <p:spPr bwMode="auto">
          <a:xfrm>
            <a:off x="1828800" y="1350963"/>
            <a:ext cx="14221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Polygon</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9511" name="Line 9"/>
          <p:cNvSpPr>
            <a:spLocks noChangeShapeType="1"/>
          </p:cNvSpPr>
          <p:nvPr/>
        </p:nvSpPr>
        <p:spPr bwMode="auto">
          <a:xfrm>
            <a:off x="1143000" y="19462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2" name="Text Box 10"/>
          <p:cNvSpPr txBox="1">
            <a:spLocks noChangeArrowheads="1"/>
          </p:cNvSpPr>
          <p:nvPr/>
        </p:nvSpPr>
        <p:spPr bwMode="auto">
          <a:xfrm>
            <a:off x="1219200" y="1914527"/>
            <a:ext cx="242233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referencePoint</a:t>
            </a:r>
          </a:p>
          <a:p>
            <a:pPr>
              <a:spcBef>
                <a:spcPct val="0"/>
              </a:spcBef>
              <a:buClrTx/>
              <a:buSzTx/>
              <a:buFontTx/>
              <a:buNone/>
            </a:pPr>
            <a:r>
              <a:rPr lang="en-US" altLang="zh-CN" sz="28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Vertices</a:t>
            </a:r>
            <a:endParaRPr lang="en-US" altLang="zh-CN" sz="28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9867" name="Text Box 11"/>
          <p:cNvSpPr txBox="1">
            <a:spLocks noChangeArrowheads="1"/>
          </p:cNvSpPr>
          <p:nvPr/>
        </p:nvSpPr>
        <p:spPr bwMode="auto">
          <a:xfrm>
            <a:off x="1323976" y="5070476"/>
            <a:ext cx="18726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latin typeface="Times New Roman" panose="02020603050405020304" pitchFamily="18" charset="0"/>
                <a:ea typeface="隶书" panose="02010509060101010101" pitchFamily="49" charset="-122"/>
                <a:cs typeface="Times New Roman" panose="02020603050405020304" pitchFamily="18" charset="0"/>
              </a:rPr>
              <a:t>Polygon </a:t>
            </a:r>
            <a:r>
              <a:rPr lang="zh-CN" altLang="zh-CN" sz="2800" dirty="0">
                <a:solidFill>
                  <a:srgbClr val="0000CC"/>
                </a:solidFill>
                <a:latin typeface="+mn-ea"/>
                <a:ea typeface="+mn-ea"/>
                <a:cs typeface="Times New Roman" panose="02020603050405020304" pitchFamily="18" charset="0"/>
              </a:rPr>
              <a:t>类</a:t>
            </a:r>
            <a:endParaRPr lang="zh-CN" altLang="en-US" sz="2800" dirty="0">
              <a:solidFill>
                <a:srgbClr val="0000CC"/>
              </a:solidFill>
              <a:latin typeface="+mn-ea"/>
              <a:ea typeface="+mn-ea"/>
              <a:cs typeface="Times New Roman" panose="02020603050405020304" pitchFamily="18" charset="0"/>
            </a:endParaRPr>
          </a:p>
        </p:txBody>
      </p:sp>
      <p:sp>
        <p:nvSpPr>
          <p:cNvPr id="149514" name="AutoShape 12"/>
          <p:cNvSpPr>
            <a:spLocks noChangeArrowheads="1"/>
          </p:cNvSpPr>
          <p:nvPr/>
        </p:nvSpPr>
        <p:spPr bwMode="auto">
          <a:xfrm>
            <a:off x="4953000" y="1260476"/>
            <a:ext cx="2819400" cy="4184651"/>
          </a:xfrm>
          <a:prstGeom prst="roundRect">
            <a:avLst>
              <a:gd name="adj" fmla="val 16667"/>
            </a:avLst>
          </a:prstGeom>
          <a:noFill/>
          <a:ln w="28575">
            <a:solidFill>
              <a:srgbClr val="08080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149515" name="AutoShape 13"/>
          <p:cNvSpPr>
            <a:spLocks noChangeArrowheads="1"/>
          </p:cNvSpPr>
          <p:nvPr/>
        </p:nvSpPr>
        <p:spPr bwMode="auto">
          <a:xfrm>
            <a:off x="5029200" y="1336676"/>
            <a:ext cx="2667000" cy="4108451"/>
          </a:xfrm>
          <a:prstGeom prst="roundRect">
            <a:avLst>
              <a:gd name="adj" fmla="val 16667"/>
            </a:avLst>
          </a:prstGeom>
          <a:noFill/>
          <a:ln w="38100">
            <a:solidFill>
              <a:srgbClr val="080808"/>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149516" name="Text Box 14"/>
          <p:cNvSpPr txBox="1">
            <a:spLocks noChangeArrowheads="1"/>
          </p:cNvSpPr>
          <p:nvPr/>
        </p:nvSpPr>
        <p:spPr bwMode="auto">
          <a:xfrm>
            <a:off x="5054603" y="1914527"/>
            <a:ext cx="237597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rPr>
              <a:t>referencePoint</a:t>
            </a:r>
          </a:p>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rPr>
              <a:t>Vertices</a:t>
            </a:r>
            <a:endParaRPr lang="en-US" altLang="zh-CN" sz="28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9517" name="Line 15"/>
          <p:cNvSpPr>
            <a:spLocks noChangeShapeType="1"/>
          </p:cNvSpPr>
          <p:nvPr/>
        </p:nvSpPr>
        <p:spPr bwMode="auto">
          <a:xfrm>
            <a:off x="5029200" y="19462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8" name="Line 16"/>
          <p:cNvSpPr>
            <a:spLocks noChangeShapeType="1"/>
          </p:cNvSpPr>
          <p:nvPr/>
        </p:nvSpPr>
        <p:spPr bwMode="auto">
          <a:xfrm>
            <a:off x="5029200" y="33178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9" name="Text Box 17"/>
          <p:cNvSpPr txBox="1">
            <a:spLocks noChangeArrowheads="1"/>
          </p:cNvSpPr>
          <p:nvPr/>
        </p:nvSpPr>
        <p:spPr bwMode="auto">
          <a:xfrm>
            <a:off x="5060952" y="3317876"/>
            <a:ext cx="265970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rPr>
              <a:t>Draw</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 )</a:t>
            </a:r>
          </a:p>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 </a:t>
            </a: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y</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p>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aPoint</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p>
          <a:p>
            <a:pPr>
              <a:spcBef>
                <a:spcPct val="0"/>
              </a:spcBef>
              <a:buClrTx/>
              <a:buSzTx/>
              <a:buFontTx/>
              <a:buNone/>
            </a:pPr>
            <a:r>
              <a:rPr lang="en-US" altLang="zh-CN" sz="280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Diamond( )</a:t>
            </a:r>
          </a:p>
        </p:txBody>
      </p:sp>
      <p:sp>
        <p:nvSpPr>
          <p:cNvPr id="249874" name="Text Box 18"/>
          <p:cNvSpPr txBox="1">
            <a:spLocks noChangeArrowheads="1"/>
          </p:cNvSpPr>
          <p:nvPr/>
        </p:nvSpPr>
        <p:spPr bwMode="auto">
          <a:xfrm>
            <a:off x="5046664" y="5549903"/>
            <a:ext cx="26581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tx2"/>
                </a:solidFill>
                <a:latin typeface="Times New Roman" panose="02020603050405020304" pitchFamily="18" charset="0"/>
                <a:ea typeface="隶书" panose="02010509060101010101" pitchFamily="49" charset="-122"/>
                <a:cs typeface="Times New Roman" panose="02020603050405020304" pitchFamily="18" charset="0"/>
              </a:rPr>
              <a:t>Polygon</a:t>
            </a:r>
            <a:r>
              <a:rPr lang="zh-CN" altLang="en-US" sz="2800" dirty="0">
                <a:solidFill>
                  <a:schemeClr val="tx2"/>
                </a:solidFill>
                <a:latin typeface="+mn-ea"/>
                <a:ea typeface="+mn-ea"/>
                <a:cs typeface="Times New Roman" panose="02020603050405020304" pitchFamily="18" charset="0"/>
              </a:rPr>
              <a:t>的子类</a:t>
            </a:r>
          </a:p>
          <a:p>
            <a:pPr>
              <a:defRPr/>
            </a:pPr>
            <a:r>
              <a:rPr lang="en-US" altLang="zh-CN" sz="2800" dirty="0">
                <a:solidFill>
                  <a:schemeClr val="tx2"/>
                </a:solidFill>
                <a:latin typeface="Times New Roman" panose="02020603050405020304" pitchFamily="18" charset="0"/>
                <a:ea typeface="隶书" panose="02010509060101010101" pitchFamily="49" charset="-122"/>
                <a:cs typeface="Times New Roman" panose="02020603050405020304" pitchFamily="18" charset="0"/>
              </a:rPr>
              <a:t>Quadrilateral</a:t>
            </a:r>
            <a:r>
              <a:rPr lang="zh-CN" altLang="en-US" sz="2800" dirty="0">
                <a:solidFill>
                  <a:schemeClr val="tx2"/>
                </a:solidFill>
                <a:latin typeface="+mn-ea"/>
                <a:ea typeface="+mn-ea"/>
                <a:cs typeface="Times New Roman" panose="02020603050405020304" pitchFamily="18" charset="0"/>
              </a:rPr>
              <a:t>类</a:t>
            </a:r>
            <a:endParaRPr lang="zh-CN" altLang="en-US" sz="2800" dirty="0">
              <a:latin typeface="+mn-ea"/>
              <a:ea typeface="+mn-ea"/>
              <a:cs typeface="Times New Roman" panose="02020603050405020304" pitchFamily="18" charset="0"/>
            </a:endParaRPr>
          </a:p>
        </p:txBody>
      </p:sp>
      <p:sp>
        <p:nvSpPr>
          <p:cNvPr id="149521" name="Text Box 19"/>
          <p:cNvSpPr txBox="1">
            <a:spLocks noChangeArrowheads="1"/>
          </p:cNvSpPr>
          <p:nvPr/>
        </p:nvSpPr>
        <p:spPr bwMode="auto">
          <a:xfrm>
            <a:off x="5191125" y="1350963"/>
            <a:ext cx="22974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长城新魏碑体"/>
                <a:cs typeface="Times New Roman" panose="02020603050405020304" pitchFamily="18" charset="0"/>
              </a:rPr>
              <a:t>Quadrilateral</a:t>
            </a:r>
          </a:p>
        </p:txBody>
      </p:sp>
      <p:sp>
        <p:nvSpPr>
          <p:cNvPr id="149522" name="Oval 4"/>
          <p:cNvSpPr>
            <a:spLocks noChangeArrowheads="1"/>
          </p:cNvSpPr>
          <p:nvPr/>
        </p:nvSpPr>
        <p:spPr bwMode="auto">
          <a:xfrm>
            <a:off x="8504242"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2800">
              <a:latin typeface="文泉驿微米黑" pitchFamily="34" charset="-122"/>
              <a:ea typeface="文泉驿微米黑" pitchFamily="34" charset="-122"/>
            </a:endParaRPr>
          </a:p>
        </p:txBody>
      </p:sp>
      <p:sp>
        <p:nvSpPr>
          <p:cNvPr id="149523"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2800">
              <a:latin typeface="文泉驿微米黑" pitchFamily="34" charset="-122"/>
              <a:ea typeface="文泉驿微米黑" pitchFamily="34" charset="-122"/>
            </a:endParaRPr>
          </a:p>
        </p:txBody>
      </p:sp>
      <p:sp>
        <p:nvSpPr>
          <p:cNvPr id="149524" name="Oval 8"/>
          <p:cNvSpPr>
            <a:spLocks noChangeArrowheads="1"/>
          </p:cNvSpPr>
          <p:nvPr/>
        </p:nvSpPr>
        <p:spPr bwMode="auto">
          <a:xfrm>
            <a:off x="7350126" y="463550"/>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2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body" idx="1"/>
          </p:nvPr>
        </p:nvSpPr>
        <p:spPr>
          <a:xfrm>
            <a:off x="250826" y="914400"/>
            <a:ext cx="8299451" cy="5943600"/>
          </a:xfrm>
        </p:spPr>
        <p:txBody>
          <a:bodyPr/>
          <a:lstStyle/>
          <a:p>
            <a:pPr marL="457189" lvl="1" indent="0">
              <a:buClr>
                <a:srgbClr val="800080"/>
              </a:buClr>
              <a:buSzPct val="50000"/>
              <a:buNone/>
              <a:defRPr/>
            </a:pPr>
            <a:r>
              <a:rPr lang="zh-CN" altLang="en-US" dirty="0" smtClean="0">
                <a:solidFill>
                  <a:srgbClr val="CC0000"/>
                </a:solidFill>
                <a:latin typeface="Times New Roman" panose="02020603050405020304" pitchFamily="18" charset="0"/>
                <a:cs typeface="Times New Roman" panose="02020603050405020304" pitchFamily="18" charset="0"/>
              </a:rPr>
              <a:t>  通信</a:t>
            </a:r>
            <a:endParaRPr lang="zh-CN" altLang="en-US" dirty="0">
              <a:latin typeface="Times New Roman" panose="02020603050405020304" pitchFamily="18" charset="0"/>
              <a:cs typeface="Times New Roman" panose="02020603050405020304" pitchFamily="18" charset="0"/>
            </a:endParaRPr>
          </a:p>
          <a:p>
            <a:pPr marL="1371566" lvl="2" indent="-457189">
              <a:buClr>
                <a:srgbClr val="008000"/>
              </a:buClr>
              <a:buFont typeface="Wingdings" panose="05000000000000000000" pitchFamily="2" charset="2"/>
              <a:buChar char="u"/>
              <a:defRPr/>
            </a:pPr>
            <a:r>
              <a:rPr lang="zh-CN" altLang="en-US" sz="2800" dirty="0">
                <a:solidFill>
                  <a:srgbClr val="0000CC"/>
                </a:solidFill>
                <a:latin typeface="Times New Roman" panose="02020603050405020304" pitchFamily="18" charset="0"/>
                <a:cs typeface="Times New Roman" panose="02020603050405020304" pitchFamily="18" charset="0"/>
              </a:rPr>
              <a:t>消息传递</a:t>
            </a:r>
          </a:p>
          <a:p>
            <a:pPr marL="1371566" lvl="2" indent="-457189">
              <a:buClr>
                <a:srgbClr val="008000"/>
              </a:buClr>
              <a:buFont typeface="Wingdings" panose="05000000000000000000" pitchFamily="2" charset="2"/>
              <a:buChar char="u"/>
              <a:defRPr/>
            </a:pPr>
            <a:r>
              <a:rPr lang="en-US" altLang="zh-CN" sz="2800" dirty="0">
                <a:solidFill>
                  <a:srgbClr val="0000CC"/>
                </a:solidFill>
                <a:latin typeface="Times New Roman" panose="02020603050405020304" pitchFamily="18" charset="0"/>
                <a:cs typeface="Times New Roman" panose="02020603050405020304" pitchFamily="18" charset="0"/>
              </a:rPr>
              <a:t>C++</a:t>
            </a:r>
            <a:r>
              <a:rPr lang="zh-CN" altLang="en-US" sz="2800" dirty="0">
                <a:solidFill>
                  <a:srgbClr val="0000CC"/>
                </a:solidFill>
                <a:latin typeface="Times New Roman" panose="02020603050405020304" pitchFamily="18" charset="0"/>
                <a:cs typeface="Times New Roman" panose="02020603050405020304" pitchFamily="18" charset="0"/>
              </a:rPr>
              <a:t>中消息传递的方式：</a:t>
            </a:r>
          </a:p>
          <a:p>
            <a:pPr marL="1752556" lvl="3" indent="-380990">
              <a:buClr>
                <a:srgbClr val="CC0000"/>
              </a:buClr>
              <a:buFont typeface="Times New Roman" panose="02020603050405020304" pitchFamily="18" charset="0"/>
              <a:buChar char="–"/>
              <a:defRPr/>
            </a:pPr>
            <a:r>
              <a:rPr lang="zh-CN" altLang="en-US" sz="2800" dirty="0">
                <a:solidFill>
                  <a:srgbClr val="0000CC"/>
                </a:solidFill>
                <a:latin typeface="Times New Roman" panose="02020603050405020304" pitchFamily="18" charset="0"/>
                <a:cs typeface="Times New Roman" panose="02020603050405020304" pitchFamily="18" charset="0"/>
              </a:rPr>
              <a:t>定义：</a:t>
            </a:r>
            <a:r>
              <a:rPr lang="en-US" altLang="zh-CN" sz="2800" dirty="0">
                <a:solidFill>
                  <a:srgbClr val="CC0000"/>
                </a:solidFill>
                <a:latin typeface="Times New Roman" panose="02020603050405020304" pitchFamily="18" charset="0"/>
                <a:cs typeface="Times New Roman" panose="02020603050405020304" pitchFamily="18" charset="0"/>
              </a:rPr>
              <a:t>Point p;  void move(</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x, </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y);</a:t>
            </a:r>
          </a:p>
          <a:p>
            <a:pPr marL="1752556" lvl="3" indent="-380990">
              <a:buClr>
                <a:srgbClr val="CC0000"/>
              </a:buClr>
              <a:buFont typeface="Times New Roman" panose="02020603050405020304" pitchFamily="18" charset="0"/>
              <a:buChar char="–"/>
              <a:defRPr/>
            </a:pPr>
            <a:r>
              <a:rPr lang="zh-CN" altLang="en-US" sz="2800" dirty="0">
                <a:solidFill>
                  <a:srgbClr val="0000CC"/>
                </a:solidFill>
                <a:latin typeface="Times New Roman" panose="02020603050405020304" pitchFamily="18" charset="0"/>
                <a:cs typeface="Times New Roman" panose="02020603050405020304" pitchFamily="18" charset="0"/>
              </a:rPr>
              <a:t>使用：</a:t>
            </a:r>
            <a:r>
              <a:rPr lang="en-US" altLang="zh-CN" sz="2800" dirty="0" err="1">
                <a:solidFill>
                  <a:srgbClr val="CC0000"/>
                </a:solidFill>
                <a:latin typeface="Times New Roman" panose="02020603050405020304" pitchFamily="18" charset="0"/>
                <a:cs typeface="Times New Roman" panose="02020603050405020304" pitchFamily="18" charset="0"/>
              </a:rPr>
              <a:t>p.move</a:t>
            </a:r>
            <a:r>
              <a:rPr lang="en-US" altLang="zh-CN" sz="2800" dirty="0">
                <a:solidFill>
                  <a:srgbClr val="CC0000"/>
                </a:solidFill>
                <a:latin typeface="Times New Roman" panose="02020603050405020304" pitchFamily="18" charset="0"/>
                <a:cs typeface="Times New Roman" panose="02020603050405020304" pitchFamily="18" charset="0"/>
              </a:rPr>
              <a:t>(x, y);</a:t>
            </a:r>
          </a:p>
          <a:p>
            <a:pPr marL="1371566" lvl="2" indent="-457189">
              <a:buClr>
                <a:srgbClr val="008000"/>
              </a:buClr>
              <a:buFont typeface="Wingdings" panose="05000000000000000000" pitchFamily="2" charset="2"/>
              <a:buChar char="u"/>
              <a:defRPr/>
            </a:pPr>
            <a:r>
              <a:rPr lang="en-US" altLang="zh-CN" sz="2800" dirty="0">
                <a:latin typeface="Times New Roman" panose="02020603050405020304" pitchFamily="18" charset="0"/>
                <a:cs typeface="Times New Roman" panose="02020603050405020304" pitchFamily="18" charset="0"/>
              </a:rPr>
              <a:t>C</a:t>
            </a:r>
            <a:r>
              <a:rPr lang="zh-CN" altLang="en-US" sz="2800" dirty="0">
                <a:latin typeface="Times New Roman" panose="02020603050405020304" pitchFamily="18" charset="0"/>
                <a:cs typeface="Times New Roman" panose="02020603050405020304" pitchFamily="18" charset="0"/>
              </a:rPr>
              <a:t>中则不同，需使用函数调用方式：</a:t>
            </a:r>
          </a:p>
          <a:p>
            <a:pPr marL="1752556" lvl="3" indent="-380990">
              <a:buClr>
                <a:srgbClr val="CC0000"/>
              </a:buClr>
              <a:buFont typeface="Times New Roman" panose="02020603050405020304" pitchFamily="18" charset="0"/>
              <a:buChar char="–"/>
              <a:defRPr/>
            </a:pPr>
            <a:r>
              <a:rPr lang="zh-CN" altLang="en-US" sz="2800" dirty="0">
                <a:latin typeface="Times New Roman" panose="02020603050405020304" pitchFamily="18" charset="0"/>
                <a:cs typeface="Times New Roman" panose="02020603050405020304" pitchFamily="18" charset="0"/>
              </a:rPr>
              <a:t>定义：</a:t>
            </a:r>
            <a:r>
              <a:rPr lang="en-US" altLang="zh-CN" sz="2800" dirty="0">
                <a:solidFill>
                  <a:srgbClr val="CC0000"/>
                </a:solidFill>
                <a:latin typeface="Times New Roman" panose="02020603050405020304" pitchFamily="18" charset="0"/>
                <a:cs typeface="Times New Roman" panose="02020603050405020304" pitchFamily="18" charset="0"/>
              </a:rPr>
              <a:t>Point p; void move(Point q, </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x, </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y);</a:t>
            </a:r>
          </a:p>
          <a:p>
            <a:pPr marL="1752556" lvl="3" indent="-380990">
              <a:buClr>
                <a:srgbClr val="CC0000"/>
              </a:buClr>
              <a:buFont typeface="Times New Roman" panose="02020603050405020304" pitchFamily="18" charset="0"/>
              <a:buChar char="–"/>
              <a:defRPr/>
            </a:pPr>
            <a:r>
              <a:rPr lang="zh-CN" altLang="en-US" sz="2800" dirty="0">
                <a:latin typeface="Times New Roman" panose="02020603050405020304" pitchFamily="18" charset="0"/>
                <a:cs typeface="Times New Roman" panose="02020603050405020304" pitchFamily="18" charset="0"/>
              </a:rPr>
              <a:t>使用：</a:t>
            </a:r>
            <a:r>
              <a:rPr lang="en-US" altLang="zh-CN" sz="2800" dirty="0">
                <a:solidFill>
                  <a:srgbClr val="CC0000"/>
                </a:solidFill>
                <a:latin typeface="Times New Roman" panose="02020603050405020304" pitchFamily="18" charset="0"/>
                <a:cs typeface="Times New Roman" panose="02020603050405020304" pitchFamily="18" charset="0"/>
              </a:rPr>
              <a:t>move(p, x, y);</a:t>
            </a:r>
            <a:r>
              <a:rPr lang="en-US" altLang="zh-CN" sz="2800"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p:txBody>
      </p:sp>
      <p:sp>
        <p:nvSpPr>
          <p:cNvPr id="79875" name="Oval 4"/>
          <p:cNvSpPr>
            <a:spLocks noChangeArrowheads="1"/>
          </p:cNvSpPr>
          <p:nvPr/>
        </p:nvSpPr>
        <p:spPr bwMode="auto">
          <a:xfrm>
            <a:off x="8504242" y="477842"/>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a:latin typeface="+mn-ea"/>
              <a:ea typeface="+mn-ea"/>
            </a:endParaRPr>
          </a:p>
        </p:txBody>
      </p:sp>
      <p:sp>
        <p:nvSpPr>
          <p:cNvPr id="79876" name="Oval 7"/>
          <p:cNvSpPr>
            <a:spLocks noChangeArrowheads="1"/>
          </p:cNvSpPr>
          <p:nvPr/>
        </p:nvSpPr>
        <p:spPr bwMode="auto">
          <a:xfrm>
            <a:off x="7885117" y="477842"/>
            <a:ext cx="287337" cy="287337"/>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a:latin typeface="+mn-ea"/>
              <a:ea typeface="+mn-ea"/>
            </a:endParaRPr>
          </a:p>
        </p:txBody>
      </p:sp>
      <p:sp>
        <p:nvSpPr>
          <p:cNvPr id="79877" name="Oval 8"/>
          <p:cNvSpPr>
            <a:spLocks noChangeArrowheads="1"/>
          </p:cNvSpPr>
          <p:nvPr/>
        </p:nvSpPr>
        <p:spPr bwMode="auto">
          <a:xfrm>
            <a:off x="7350126" y="471491"/>
            <a:ext cx="287339" cy="287337"/>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a:latin typeface="+mn-ea"/>
              <a:ea typeface="+mn-ea"/>
            </a:endParaRPr>
          </a:p>
        </p:txBody>
      </p:sp>
    </p:spTree>
  </p:cSld>
  <p:clrMapOvr>
    <a:masterClrMapping/>
  </p:clrMapOvr>
  <p:transition spd="slow"/>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6"/>
          <p:cNvSpPr txBox="1">
            <a:spLocks noChangeArrowheads="1"/>
          </p:cNvSpPr>
          <p:nvPr/>
        </p:nvSpPr>
        <p:spPr bwMode="auto">
          <a:xfrm>
            <a:off x="250826" y="620716"/>
            <a:ext cx="31686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151555" name="Text Box 7"/>
          <p:cNvSpPr txBox="1">
            <a:spLocks noChangeArrowheads="1"/>
          </p:cNvSpPr>
          <p:nvPr/>
        </p:nvSpPr>
        <p:spPr bwMode="auto">
          <a:xfrm>
            <a:off x="4932365" y="981078"/>
            <a:ext cx="37433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课堂小结</a:t>
            </a:r>
          </a:p>
        </p:txBody>
      </p:sp>
      <p:sp>
        <p:nvSpPr>
          <p:cNvPr id="151556" name="Line 19"/>
          <p:cNvSpPr>
            <a:spLocks noChangeShapeType="1"/>
          </p:cNvSpPr>
          <p:nvPr/>
        </p:nvSpPr>
        <p:spPr bwMode="auto">
          <a:xfrm>
            <a:off x="1189041" y="3500439"/>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1557" name="Line 20"/>
          <p:cNvSpPr>
            <a:spLocks noChangeShapeType="1"/>
          </p:cNvSpPr>
          <p:nvPr/>
        </p:nvSpPr>
        <p:spPr bwMode="auto">
          <a:xfrm>
            <a:off x="1189041"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1558" name="AutoShape 3"/>
          <p:cNvSpPr>
            <a:spLocks noChangeArrowheads="1"/>
          </p:cNvSpPr>
          <p:nvPr/>
        </p:nvSpPr>
        <p:spPr bwMode="auto">
          <a:xfrm>
            <a:off x="468313" y="2060577"/>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151559" name="Text Box 11"/>
          <p:cNvSpPr txBox="1">
            <a:spLocks noChangeArrowheads="1"/>
          </p:cNvSpPr>
          <p:nvPr/>
        </p:nvSpPr>
        <p:spPr bwMode="auto">
          <a:xfrm>
            <a:off x="4860926" y="2205042"/>
            <a:ext cx="3168651"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数据结构</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逻辑结构 存储结构</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数据类型 </a:t>
            </a:r>
            <a:r>
              <a:rPr kumimoji="0" lang="en-US" altLang="zh-CN" sz="2400">
                <a:latin typeface="楷体_GB2312" pitchFamily="49" charset="-122"/>
                <a:ea typeface="楷体_GB2312" pitchFamily="49" charset="-122"/>
              </a:rPr>
              <a:t>ADT</a:t>
            </a:r>
            <a:endParaRPr kumimoji="0" lang="zh-CN" altLang="en-US" sz="2400">
              <a:latin typeface="楷体_GB2312" pitchFamily="49" charset="-122"/>
              <a:ea typeface="楷体_GB2312" pitchFamily="49" charset="-122"/>
            </a:endParaRPr>
          </a:p>
        </p:txBody>
      </p:sp>
      <p:sp>
        <p:nvSpPr>
          <p:cNvPr id="151560" name="Text Box 12"/>
          <p:cNvSpPr txBox="1">
            <a:spLocks noChangeArrowheads="1"/>
          </p:cNvSpPr>
          <p:nvPr/>
        </p:nvSpPr>
        <p:spPr bwMode="auto">
          <a:xfrm>
            <a:off x="4848228" y="3644903"/>
            <a:ext cx="3757613"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算法定义 算法特征 </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算法描述 算法设计目标</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时间、空间复杂度</a:t>
            </a:r>
          </a:p>
        </p:txBody>
      </p:sp>
      <p:sp>
        <p:nvSpPr>
          <p:cNvPr id="151561" name="Text Box 13"/>
          <p:cNvSpPr txBox="1">
            <a:spLocks noChangeArrowheads="1"/>
          </p:cNvSpPr>
          <p:nvPr/>
        </p:nvSpPr>
        <p:spPr bwMode="auto">
          <a:xfrm>
            <a:off x="4789490" y="5084766"/>
            <a:ext cx="3816351"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类   </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继承 派生</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模板类</a:t>
            </a:r>
          </a:p>
        </p:txBody>
      </p:sp>
      <p:grpSp>
        <p:nvGrpSpPr>
          <p:cNvPr id="151562" name="Group 15"/>
          <p:cNvGrpSpPr>
            <a:grpSpLocks/>
          </p:cNvGrpSpPr>
          <p:nvPr/>
        </p:nvGrpSpPr>
        <p:grpSpPr bwMode="auto">
          <a:xfrm>
            <a:off x="684216" y="2349500"/>
            <a:ext cx="4752975" cy="935038"/>
            <a:chOff x="521" y="1480"/>
            <a:chExt cx="2994" cy="589"/>
          </a:xfrm>
        </p:grpSpPr>
        <p:sp>
          <p:nvSpPr>
            <p:cNvPr id="151569"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1570" name="Text Box 17"/>
            <p:cNvSpPr txBox="1">
              <a:spLocks noChangeArrowheads="1"/>
            </p:cNvSpPr>
            <p:nvPr/>
          </p:nvSpPr>
          <p:spPr bwMode="auto">
            <a:xfrm>
              <a:off x="521" y="1616"/>
              <a:ext cx="299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1800">
                  <a:solidFill>
                    <a:srgbClr val="C62400"/>
                  </a:solidFill>
                  <a:ea typeface="宋体" panose="02010600030101010101" pitchFamily="2" charset="-122"/>
                </a:rPr>
                <a:t>          </a:t>
              </a:r>
              <a:r>
                <a:rPr kumimoji="0" lang="zh-CN" altLang="en-US">
                  <a:solidFill>
                    <a:srgbClr val="C62400"/>
                  </a:solidFill>
                </a:rPr>
                <a:t>数据结构基本术语</a:t>
              </a:r>
            </a:p>
          </p:txBody>
        </p:sp>
      </p:grpSp>
      <p:grpSp>
        <p:nvGrpSpPr>
          <p:cNvPr id="151563" name="Group 18"/>
          <p:cNvGrpSpPr>
            <a:grpSpLocks/>
          </p:cNvGrpSpPr>
          <p:nvPr/>
        </p:nvGrpSpPr>
        <p:grpSpPr bwMode="auto">
          <a:xfrm>
            <a:off x="757241" y="3789363"/>
            <a:ext cx="4319587" cy="935037"/>
            <a:chOff x="567" y="2387"/>
            <a:chExt cx="2721" cy="589"/>
          </a:xfrm>
        </p:grpSpPr>
        <p:sp>
          <p:nvSpPr>
            <p:cNvPr id="151567"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1568" name="Text Box 20"/>
            <p:cNvSpPr txBox="1">
              <a:spLocks noChangeArrowheads="1"/>
            </p:cNvSpPr>
            <p:nvPr/>
          </p:nvSpPr>
          <p:spPr bwMode="auto">
            <a:xfrm>
              <a:off x="567" y="2523"/>
              <a:ext cx="272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a:solidFill>
                    <a:srgbClr val="C62400"/>
                  </a:solidFill>
                </a:rPr>
                <a:t>        </a:t>
              </a:r>
              <a:r>
                <a:rPr kumimoji="0" lang="zh-CN" altLang="en-US">
                  <a:solidFill>
                    <a:srgbClr val="C62400"/>
                  </a:solidFill>
                </a:rPr>
                <a:t>算法描述及分析</a:t>
              </a:r>
            </a:p>
          </p:txBody>
        </p:sp>
      </p:grpSp>
      <p:grpSp>
        <p:nvGrpSpPr>
          <p:cNvPr id="151564" name="Group 21"/>
          <p:cNvGrpSpPr>
            <a:grpSpLocks/>
          </p:cNvGrpSpPr>
          <p:nvPr/>
        </p:nvGrpSpPr>
        <p:grpSpPr bwMode="auto">
          <a:xfrm>
            <a:off x="828676" y="5208591"/>
            <a:ext cx="4248151" cy="935037"/>
            <a:chOff x="612" y="3281"/>
            <a:chExt cx="2676" cy="589"/>
          </a:xfrm>
        </p:grpSpPr>
        <p:sp>
          <p:nvSpPr>
            <p:cNvPr id="151565"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pPr>
              <a:endParaRPr kumimoji="0" lang="zh-CN" altLang="zh-CN">
                <a:solidFill>
                  <a:srgbClr val="C62400"/>
                </a:solidFill>
              </a:endParaRPr>
            </a:p>
          </p:txBody>
        </p:sp>
        <p:sp>
          <p:nvSpPr>
            <p:cNvPr id="151566"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r>
                <a:rPr kumimoji="0" lang="en-US" altLang="zh-CN">
                  <a:solidFill>
                    <a:srgbClr val="C62400"/>
                  </a:solidFill>
                </a:rPr>
                <a:t>       C++</a:t>
              </a:r>
              <a:r>
                <a:rPr kumimoji="0" lang="zh-CN" altLang="en-US">
                  <a:solidFill>
                    <a:srgbClr val="C62400"/>
                  </a:solidFill>
                </a:rPr>
                <a:t>知识回顾</a:t>
              </a:r>
              <a:endParaRPr kumimoji="0" lang="en-US" altLang="zh-CN" b="0"/>
            </a:p>
          </p:txBody>
        </p:sp>
      </p:gr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2"/>
          <p:cNvSpPr txBox="1">
            <a:spLocks noChangeArrowheads="1"/>
          </p:cNvSpPr>
          <p:nvPr/>
        </p:nvSpPr>
        <p:spPr bwMode="auto">
          <a:xfrm>
            <a:off x="250826" y="620716"/>
            <a:ext cx="31686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Exercises</a:t>
            </a:r>
            <a:r>
              <a:rPr kumimoji="0" lang="en-US" altLang="zh-CN" sz="3200" b="0">
                <a:solidFill>
                  <a:srgbClr val="0000FF"/>
                </a:solidFill>
                <a:latin typeface="Book Antiqua" panose="02040602050305030304" pitchFamily="18" charset="0"/>
                <a:ea typeface="宋体" panose="02010600030101010101" pitchFamily="2" charset="-122"/>
              </a:rPr>
              <a:t> </a:t>
            </a:r>
          </a:p>
        </p:txBody>
      </p:sp>
      <p:sp>
        <p:nvSpPr>
          <p:cNvPr id="152579" name="Text Box 3"/>
          <p:cNvSpPr txBox="1">
            <a:spLocks noChangeArrowheads="1"/>
          </p:cNvSpPr>
          <p:nvPr/>
        </p:nvSpPr>
        <p:spPr bwMode="auto">
          <a:xfrm>
            <a:off x="4932365" y="981078"/>
            <a:ext cx="37433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课后练习</a:t>
            </a:r>
          </a:p>
        </p:txBody>
      </p:sp>
      <p:sp>
        <p:nvSpPr>
          <p:cNvPr id="152580" name="Text Box 7"/>
          <p:cNvSpPr txBox="1">
            <a:spLocks noChangeArrowheads="1"/>
          </p:cNvSpPr>
          <p:nvPr/>
        </p:nvSpPr>
        <p:spPr bwMode="auto">
          <a:xfrm>
            <a:off x="1547813" y="2565402"/>
            <a:ext cx="5472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a:latin typeface="楷体_GB2312" pitchFamily="49" charset="-122"/>
                <a:ea typeface="楷体_GB2312" pitchFamily="49" charset="-122"/>
              </a:rPr>
              <a:t>思考题   </a:t>
            </a:r>
            <a:r>
              <a:rPr kumimoji="0" lang="en-US" altLang="zh-CN">
                <a:latin typeface="楷体_GB2312" pitchFamily="49" charset="-122"/>
                <a:ea typeface="楷体_GB2312" pitchFamily="49" charset="-122"/>
              </a:rPr>
              <a:t>1.6  1.10  1.12  </a:t>
            </a:r>
            <a:endParaRPr kumimoji="0" lang="en-US" altLang="zh-CN" sz="2400" b="0">
              <a:ea typeface="楷体_GB2312" pitchFamily="49" charset="-122"/>
            </a:endParaRPr>
          </a:p>
        </p:txBody>
      </p:sp>
      <p:sp>
        <p:nvSpPr>
          <p:cNvPr id="152581" name="Text Box 8"/>
          <p:cNvSpPr txBox="1">
            <a:spLocks noChangeArrowheads="1"/>
          </p:cNvSpPr>
          <p:nvPr/>
        </p:nvSpPr>
        <p:spPr bwMode="auto">
          <a:xfrm>
            <a:off x="1547814" y="3933825"/>
            <a:ext cx="63373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smtClean="0">
                <a:latin typeface="楷体_GB2312" pitchFamily="49" charset="-122"/>
                <a:ea typeface="楷体_GB2312" pitchFamily="49" charset="-122"/>
              </a:rPr>
              <a:t>练习题</a:t>
            </a:r>
            <a:endParaRPr kumimoji="0" lang="en-US" altLang="zh-CN" sz="2400" b="0" dirty="0">
              <a:ea typeface="楷体_GB2312" pitchFamily="49" charset="-122"/>
            </a:endParaRPr>
          </a:p>
        </p:txBody>
      </p:sp>
      <p:sp>
        <p:nvSpPr>
          <p:cNvPr id="6" name="Text Box 8"/>
          <p:cNvSpPr txBox="1">
            <a:spLocks noChangeArrowheads="1"/>
          </p:cNvSpPr>
          <p:nvPr/>
        </p:nvSpPr>
        <p:spPr bwMode="auto">
          <a:xfrm>
            <a:off x="1547814" y="5157194"/>
            <a:ext cx="63373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编程题   冒泡排序</a:t>
            </a:r>
            <a:r>
              <a:rPr kumimoji="0" lang="en-US" altLang="zh-CN" dirty="0">
                <a:latin typeface="楷体_GB2312" pitchFamily="49" charset="-122"/>
                <a:ea typeface="楷体_GB2312" pitchFamily="49" charset="-122"/>
              </a:rPr>
              <a:t>(C++/Python)</a:t>
            </a:r>
            <a:endParaRPr kumimoji="0" lang="en-US" altLang="zh-CN" sz="2400" b="0" dirty="0">
              <a:ea typeface="楷体_GB2312" pitchFamily="49" charset="-122"/>
            </a:endParaRPr>
          </a:p>
        </p:txBody>
      </p:sp>
      <p:sp>
        <p:nvSpPr>
          <p:cNvPr id="7" name="圆角矩形标注 6"/>
          <p:cNvSpPr/>
          <p:nvPr/>
        </p:nvSpPr>
        <p:spPr bwMode="auto">
          <a:xfrm>
            <a:off x="5652123" y="1782263"/>
            <a:ext cx="3442077" cy="576064"/>
          </a:xfrm>
          <a:prstGeom prst="wedgeRoundRectCallout">
            <a:avLst>
              <a:gd name="adj1" fmla="val -42695"/>
              <a:gd name="adj2" fmla="val 80641"/>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zh-CN" altLang="en-US" sz="1800" b="0" dirty="0">
                <a:solidFill>
                  <a:schemeClr val="tx1"/>
                </a:solidFill>
                <a:latin typeface="Tahoma" panose="020B0604030504040204" pitchFamily="34" charset="0"/>
                <a:ea typeface="黑体" panose="02010609060101010101" pitchFamily="49" charset="-122"/>
              </a:rPr>
              <a:t>下节课可能会在课堂点名抽查，不需要写在作业本上</a:t>
            </a:r>
          </a:p>
        </p:txBody>
      </p:sp>
      <p:sp>
        <p:nvSpPr>
          <p:cNvPr id="8" name="圆角矩形标注 7"/>
          <p:cNvSpPr/>
          <p:nvPr/>
        </p:nvSpPr>
        <p:spPr bwMode="auto">
          <a:xfrm>
            <a:off x="5652123" y="3186307"/>
            <a:ext cx="3442077" cy="576064"/>
          </a:xfrm>
          <a:prstGeom prst="wedgeRoundRectCallout">
            <a:avLst>
              <a:gd name="adj1" fmla="val -42695"/>
              <a:gd name="adj2" fmla="val 80641"/>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en-US" altLang="zh-CN" sz="1800" b="0" dirty="0">
                <a:solidFill>
                  <a:schemeClr val="tx1"/>
                </a:solidFill>
                <a:latin typeface="Tahoma" panose="020B0604030504040204" pitchFamily="34" charset="0"/>
                <a:ea typeface="黑体" panose="02010609060101010101" pitchFamily="49" charset="-122"/>
              </a:rPr>
              <a:t>Paper Work</a:t>
            </a:r>
            <a:r>
              <a:rPr lang="zh-CN" altLang="en-US" sz="1800" b="0" dirty="0">
                <a:solidFill>
                  <a:schemeClr val="tx1"/>
                </a:solidFill>
                <a:latin typeface="Tahoma" panose="020B0604030504040204" pitchFamily="34" charset="0"/>
                <a:ea typeface="黑体" panose="02010609060101010101" pitchFamily="49" charset="-122"/>
              </a:rPr>
              <a:t>请写在纸质作业本上，同时也请做</a:t>
            </a:r>
            <a:r>
              <a:rPr lang="en-US" altLang="zh-CN" sz="1800" b="0" dirty="0" err="1">
                <a:solidFill>
                  <a:schemeClr val="tx1"/>
                </a:solidFill>
                <a:latin typeface="Tahoma" panose="020B0604030504040204" pitchFamily="34" charset="0"/>
                <a:ea typeface="黑体" panose="02010609060101010101" pitchFamily="49" charset="-122"/>
              </a:rPr>
              <a:t>ppt</a:t>
            </a:r>
            <a:r>
              <a:rPr lang="zh-CN" altLang="en-US" sz="1800" b="0" dirty="0">
                <a:solidFill>
                  <a:schemeClr val="tx1"/>
                </a:solidFill>
                <a:latin typeface="Tahoma" panose="020B0604030504040204" pitchFamily="34" charset="0"/>
                <a:ea typeface="黑体" panose="02010609060101010101" pitchFamily="49" charset="-122"/>
              </a:rPr>
              <a:t>中布置的作业</a:t>
            </a:r>
          </a:p>
        </p:txBody>
      </p:sp>
      <p:sp>
        <p:nvSpPr>
          <p:cNvPr id="9" name="圆角矩形标注 8"/>
          <p:cNvSpPr/>
          <p:nvPr/>
        </p:nvSpPr>
        <p:spPr bwMode="auto">
          <a:xfrm>
            <a:off x="5652123" y="4293096"/>
            <a:ext cx="3442077" cy="793512"/>
          </a:xfrm>
          <a:prstGeom prst="wedgeRoundRectCallout">
            <a:avLst>
              <a:gd name="adj1" fmla="val -42695"/>
              <a:gd name="adj2" fmla="val 80641"/>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en-US" altLang="zh-CN" sz="1800" b="0" dirty="0">
                <a:solidFill>
                  <a:schemeClr val="tx1"/>
                </a:solidFill>
                <a:latin typeface="Tahoma" panose="020B0604030504040204" pitchFamily="34" charset="0"/>
                <a:ea typeface="黑体" panose="02010609060101010101" pitchFamily="49" charset="-122"/>
              </a:rPr>
              <a:t>Program Work</a:t>
            </a:r>
            <a:r>
              <a:rPr lang="zh-CN" altLang="en-US" sz="1800" b="0" dirty="0">
                <a:solidFill>
                  <a:schemeClr val="tx1"/>
                </a:solidFill>
                <a:latin typeface="Tahoma" panose="020B0604030504040204" pitchFamily="34" charset="0"/>
                <a:ea typeface="黑体" panose="02010609060101010101" pitchFamily="49" charset="-122"/>
              </a:rPr>
              <a:t>请打包发给各班学委，然后统一发到我的邮箱，具体要求请参考课程网站</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79898" y="3429086"/>
            <a:ext cx="464105" cy="51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t>常见数据结构面试题</a:t>
            </a:r>
          </a:p>
        </p:txBody>
      </p:sp>
      <p:pic>
        <p:nvPicPr>
          <p:cNvPr id="26627"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116" y="1052514"/>
            <a:ext cx="4967287" cy="566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5216528"/>
            <a:ext cx="331470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16690" y="3817938"/>
            <a:ext cx="2571751" cy="177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89703" y="1254128"/>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图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72228" y="2"/>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图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11866" y="2352679"/>
            <a:ext cx="30956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3" name="文本框 12"/>
          <p:cNvSpPr txBox="1">
            <a:spLocks noChangeArrowheads="1"/>
          </p:cNvSpPr>
          <p:nvPr/>
        </p:nvSpPr>
        <p:spPr bwMode="auto">
          <a:xfrm>
            <a:off x="5219702" y="6519866"/>
            <a:ext cx="29876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solidFill>
                  <a:srgbClr val="00B050"/>
                </a:solidFill>
                <a:ea typeface="黑体" panose="02010609060101010101" pitchFamily="49" charset="-122"/>
              </a:rPr>
              <a:t>You will see them soon…</a:t>
            </a:r>
            <a:endParaRPr lang="zh-CN" altLang="en-US" sz="1600">
              <a:solidFill>
                <a:srgbClr val="00B050"/>
              </a:solid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1476376" y="5583239"/>
            <a:ext cx="6408739" cy="635000"/>
          </a:xfrm>
        </p:spPr>
        <p:txBody>
          <a:bodyPr/>
          <a:lstStyle/>
          <a:p>
            <a:r>
              <a:rPr lang="zh-CN" altLang="en-US" sz="2000"/>
              <a:t>你完成开发并测试一段程序后，得意的提交代码，项目经理看完后拍桌子说：你数据结构是怎么学的？</a:t>
            </a:r>
          </a:p>
        </p:txBody>
      </p:sp>
      <p:pic>
        <p:nvPicPr>
          <p:cNvPr id="24579"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500565" y="2205042"/>
            <a:ext cx="4175125" cy="2344737"/>
          </a:xfrm>
        </p:spPr>
      </p:pic>
      <p:pic>
        <p:nvPicPr>
          <p:cNvPr id="24580" name="Picture 2" descr="http://img1.juimg.com/140924/330670-1409240I528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4" y="1484314"/>
            <a:ext cx="3635375" cy="363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文本框 2"/>
          <p:cNvSpPr txBox="1">
            <a:spLocks noChangeArrowheads="1"/>
          </p:cNvSpPr>
          <p:nvPr/>
        </p:nvSpPr>
        <p:spPr bwMode="auto">
          <a:xfrm>
            <a:off x="3348042" y="6237290"/>
            <a:ext cx="35274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FF0000"/>
                </a:solidFill>
                <a:ea typeface="黑体" panose="02010609060101010101" pitchFamily="49" charset="-122"/>
              </a:rPr>
              <a:t>不要说老师没教好！</a:t>
            </a:r>
          </a:p>
        </p:txBody>
      </p:sp>
      <p:sp>
        <p:nvSpPr>
          <p:cNvPr id="24582" name="标题 1"/>
          <p:cNvSpPr txBox="1">
            <a:spLocks/>
          </p:cNvSpPr>
          <p:nvPr/>
        </p:nvSpPr>
        <p:spPr bwMode="auto">
          <a:xfrm>
            <a:off x="34926" y="188913"/>
            <a:ext cx="6408739"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600" b="0" dirty="0">
                <a:solidFill>
                  <a:srgbClr val="336699"/>
                </a:solidFill>
                <a:ea typeface="黑体" panose="02010609060101010101" pitchFamily="49" charset="-122"/>
              </a:rPr>
              <a:t>Q1:</a:t>
            </a:r>
            <a:r>
              <a:rPr lang="zh-CN" altLang="en-US" sz="3600" b="0" dirty="0">
                <a:solidFill>
                  <a:srgbClr val="336699"/>
                </a:solidFill>
                <a:ea typeface="黑体" panose="02010609060101010101" pitchFamily="49" charset="-122"/>
              </a:rPr>
              <a:t>为什么学习数据结构？</a:t>
            </a: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52400" y="190500"/>
            <a:ext cx="80010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2800" b="1">
                <a:solidFill>
                  <a:srgbClr val="000066"/>
                </a:solidFill>
                <a:latin typeface="+mn-lt"/>
                <a:ea typeface="+mn-ea"/>
                <a:cs typeface="+mn-cs"/>
              </a:defRPr>
            </a:lvl1pPr>
            <a:lvl2pPr marL="692150" indent="-347663" algn="l" rtl="0" eaLnBrk="0" fontAlgn="base" hangingPunct="0">
              <a:lnSpc>
                <a:spcPts val="3300"/>
              </a:lnSpc>
              <a:spcBef>
                <a:spcPct val="20000"/>
              </a:spcBef>
              <a:spcAft>
                <a:spcPct val="0"/>
              </a:spcAft>
              <a:buClr>
                <a:schemeClr val="accent2"/>
              </a:buClr>
              <a:buSzPct val="70000"/>
              <a:buFont typeface="Wingdings" pitchFamily="2" charset="2"/>
              <a:buChar char="l"/>
              <a:defRPr lang="zh-CN" altLang="en-US" sz="2400" dirty="0" smtClean="0">
                <a:solidFill>
                  <a:srgbClr val="920874"/>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0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0" indent="0">
              <a:buNone/>
              <a:defRPr/>
            </a:pPr>
            <a:r>
              <a:rPr lang="zh-CN" altLang="en-US" dirty="0">
                <a:latin typeface="楷体_GB2312"/>
                <a:cs typeface="楷体_GB2312"/>
              </a:rPr>
              <a:t>数据结构与其它课程关系图</a:t>
            </a:r>
          </a:p>
          <a:p>
            <a:pPr>
              <a:buFontTx/>
              <a:buNone/>
              <a:defRPr/>
            </a:pPr>
            <a:endParaRPr lang="zh-CN" altLang="en-US" dirty="0">
              <a:latin typeface="楷体_GB2312"/>
              <a:cs typeface="楷体_GB2312"/>
            </a:endParaRPr>
          </a:p>
        </p:txBody>
      </p:sp>
      <p:sp>
        <p:nvSpPr>
          <p:cNvPr id="28675" name="Rectangle 4"/>
          <p:cNvSpPr>
            <a:spLocks noChangeArrowheads="1"/>
          </p:cNvSpPr>
          <p:nvPr/>
        </p:nvSpPr>
        <p:spPr bwMode="auto">
          <a:xfrm>
            <a:off x="4067176" y="5281614"/>
            <a:ext cx="1479551" cy="368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楷体_GB2312" pitchFamily="49" charset="-122"/>
                <a:ea typeface="黑体" panose="02010609060101010101" pitchFamily="49" charset="-122"/>
              </a:rPr>
              <a:t>数据结构</a:t>
            </a:r>
          </a:p>
        </p:txBody>
      </p:sp>
      <p:sp>
        <p:nvSpPr>
          <p:cNvPr id="28676" name="Rectangle 5"/>
          <p:cNvSpPr>
            <a:spLocks noChangeArrowheads="1"/>
          </p:cNvSpPr>
          <p:nvPr/>
        </p:nvSpPr>
        <p:spPr bwMode="auto">
          <a:xfrm>
            <a:off x="4764090" y="4005267"/>
            <a:ext cx="1169987"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数据库</a:t>
            </a:r>
          </a:p>
        </p:txBody>
      </p:sp>
      <p:sp>
        <p:nvSpPr>
          <p:cNvPr id="28677" name="Rectangle 6"/>
          <p:cNvSpPr>
            <a:spLocks noChangeArrowheads="1"/>
          </p:cNvSpPr>
          <p:nvPr/>
        </p:nvSpPr>
        <p:spPr bwMode="auto">
          <a:xfrm>
            <a:off x="5765803" y="4249742"/>
            <a:ext cx="1546225"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人工智能</a:t>
            </a:r>
          </a:p>
        </p:txBody>
      </p:sp>
      <p:sp>
        <p:nvSpPr>
          <p:cNvPr id="28678" name="Rectangle 7"/>
          <p:cNvSpPr>
            <a:spLocks noChangeArrowheads="1"/>
          </p:cNvSpPr>
          <p:nvPr/>
        </p:nvSpPr>
        <p:spPr bwMode="auto">
          <a:xfrm>
            <a:off x="6765928" y="5249866"/>
            <a:ext cx="1984375" cy="371475"/>
          </a:xfrm>
          <a:prstGeom prst="rect">
            <a:avLst/>
          </a:prstGeom>
          <a:gradFill rotWithShape="0">
            <a:gsLst>
              <a:gs pos="0">
                <a:srgbClr val="9966FF"/>
              </a:gs>
              <a:gs pos="50000">
                <a:srgbClr val="FFFFFF"/>
              </a:gs>
              <a:gs pos="100000">
                <a:srgbClr val="9966FF"/>
              </a:gs>
            </a:gsLst>
            <a:lin ang="5400000" scaled="1"/>
          </a:gradFill>
          <a:ln w="9525">
            <a:miter lim="800000"/>
            <a:headEnd/>
            <a:tailEnd/>
          </a:ln>
          <a:effectLst/>
          <a:scene3d>
            <a:camera prst="legacyPerspectiveTopRight"/>
            <a:lightRig rig="legacyFlat3" dir="b"/>
          </a:scene3d>
          <a:sp3d extrusionH="887400" prstMaterial="legacyMatte">
            <a:bevelT w="13500" h="13500" prst="angle"/>
            <a:bevelB w="13500" h="13500" prst="angle"/>
            <a:extrusionClr>
              <a:srgbClr val="9966FF"/>
            </a:extrusionClr>
            <a:contourClr>
              <a:srgbClr val="9966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专业基础课</a:t>
            </a:r>
          </a:p>
        </p:txBody>
      </p:sp>
      <p:sp>
        <p:nvSpPr>
          <p:cNvPr id="28679" name="Rectangle 8"/>
          <p:cNvSpPr>
            <a:spLocks noChangeArrowheads="1"/>
          </p:cNvSpPr>
          <p:nvPr/>
        </p:nvSpPr>
        <p:spPr bwMode="auto">
          <a:xfrm>
            <a:off x="3241677" y="3997325"/>
            <a:ext cx="1471613"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操作系统</a:t>
            </a:r>
          </a:p>
        </p:txBody>
      </p:sp>
      <p:sp>
        <p:nvSpPr>
          <p:cNvPr id="28680" name="Rectangle 9"/>
          <p:cNvSpPr>
            <a:spLocks noChangeArrowheads="1"/>
          </p:cNvSpPr>
          <p:nvPr/>
        </p:nvSpPr>
        <p:spPr bwMode="auto">
          <a:xfrm>
            <a:off x="1603378" y="4125916"/>
            <a:ext cx="1528763"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编译原理</a:t>
            </a:r>
          </a:p>
        </p:txBody>
      </p:sp>
      <p:sp>
        <p:nvSpPr>
          <p:cNvPr id="28681" name="Rectangle 10"/>
          <p:cNvSpPr>
            <a:spLocks noChangeArrowheads="1"/>
          </p:cNvSpPr>
          <p:nvPr/>
        </p:nvSpPr>
        <p:spPr bwMode="auto">
          <a:xfrm>
            <a:off x="900117" y="5240342"/>
            <a:ext cx="2268537"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solidFill>
                  <a:schemeClr val="tx2"/>
                </a:solidFill>
                <a:latin typeface="楷体_GB2312" pitchFamily="49" charset="-122"/>
                <a:ea typeface="黑体" panose="02010609060101010101" pitchFamily="49" charset="-122"/>
              </a:rPr>
              <a:t>非线性程序设计</a:t>
            </a:r>
          </a:p>
        </p:txBody>
      </p:sp>
      <p:sp>
        <p:nvSpPr>
          <p:cNvPr id="28682" name="Rectangle 11"/>
          <p:cNvSpPr>
            <a:spLocks noChangeArrowheads="1"/>
          </p:cNvSpPr>
          <p:nvPr/>
        </p:nvSpPr>
        <p:spPr bwMode="auto">
          <a:xfrm>
            <a:off x="1930401" y="6310316"/>
            <a:ext cx="1619251"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离散数学</a:t>
            </a:r>
          </a:p>
        </p:txBody>
      </p:sp>
      <p:sp>
        <p:nvSpPr>
          <p:cNvPr id="28683" name="Rectangle 12"/>
          <p:cNvSpPr>
            <a:spLocks noChangeArrowheads="1"/>
          </p:cNvSpPr>
          <p:nvPr/>
        </p:nvSpPr>
        <p:spPr bwMode="auto">
          <a:xfrm>
            <a:off x="3571877" y="6459542"/>
            <a:ext cx="2041525"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语言程序设计</a:t>
            </a:r>
          </a:p>
        </p:txBody>
      </p:sp>
      <p:sp>
        <p:nvSpPr>
          <p:cNvPr id="28684" name="Rectangle 13"/>
          <p:cNvSpPr>
            <a:spLocks noChangeArrowheads="1"/>
          </p:cNvSpPr>
          <p:nvPr/>
        </p:nvSpPr>
        <p:spPr bwMode="auto">
          <a:xfrm>
            <a:off x="5437190" y="6423025"/>
            <a:ext cx="2252663"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计算机原理设计</a:t>
            </a:r>
          </a:p>
        </p:txBody>
      </p:sp>
      <p:sp>
        <p:nvSpPr>
          <p:cNvPr id="28685" name="Line 14"/>
          <p:cNvSpPr>
            <a:spLocks noChangeShapeType="1"/>
          </p:cNvSpPr>
          <p:nvPr/>
        </p:nvSpPr>
        <p:spPr bwMode="auto">
          <a:xfrm flipV="1">
            <a:off x="4552951" y="4416425"/>
            <a:ext cx="585788" cy="863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6" name="Line 15"/>
          <p:cNvSpPr>
            <a:spLocks noChangeShapeType="1"/>
          </p:cNvSpPr>
          <p:nvPr/>
        </p:nvSpPr>
        <p:spPr bwMode="auto">
          <a:xfrm flipV="1">
            <a:off x="4713289" y="4645028"/>
            <a:ext cx="1562100" cy="7397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7" name="Line 16"/>
          <p:cNvSpPr>
            <a:spLocks noChangeShapeType="1"/>
          </p:cNvSpPr>
          <p:nvPr/>
        </p:nvSpPr>
        <p:spPr bwMode="auto">
          <a:xfrm>
            <a:off x="5292726" y="5465766"/>
            <a:ext cx="1562100" cy="15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8" name="Line 17"/>
          <p:cNvSpPr>
            <a:spLocks noChangeShapeType="1"/>
          </p:cNvSpPr>
          <p:nvPr/>
        </p:nvSpPr>
        <p:spPr bwMode="auto">
          <a:xfrm flipH="1">
            <a:off x="2787650" y="5513390"/>
            <a:ext cx="1365251" cy="15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9" name="Line 18"/>
          <p:cNvSpPr>
            <a:spLocks noChangeShapeType="1"/>
          </p:cNvSpPr>
          <p:nvPr/>
        </p:nvSpPr>
        <p:spPr bwMode="auto">
          <a:xfrm flipH="1" flipV="1">
            <a:off x="2538416" y="4554542"/>
            <a:ext cx="1755775" cy="7397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0" name="Line 19"/>
          <p:cNvSpPr>
            <a:spLocks noChangeShapeType="1"/>
          </p:cNvSpPr>
          <p:nvPr/>
        </p:nvSpPr>
        <p:spPr bwMode="auto">
          <a:xfrm flipH="1" flipV="1">
            <a:off x="4043363" y="4416425"/>
            <a:ext cx="392112" cy="863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1" name="Line 20"/>
          <p:cNvSpPr>
            <a:spLocks noChangeShapeType="1"/>
          </p:cNvSpPr>
          <p:nvPr/>
        </p:nvSpPr>
        <p:spPr bwMode="auto">
          <a:xfrm flipV="1">
            <a:off x="4530726" y="5716590"/>
            <a:ext cx="1588" cy="742951"/>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692" name="Line 21"/>
          <p:cNvSpPr>
            <a:spLocks noChangeShapeType="1"/>
          </p:cNvSpPr>
          <p:nvPr/>
        </p:nvSpPr>
        <p:spPr bwMode="auto">
          <a:xfrm flipH="1" flipV="1">
            <a:off x="4795842" y="5700714"/>
            <a:ext cx="1455737" cy="6731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693" name="Line 22"/>
          <p:cNvSpPr>
            <a:spLocks noChangeShapeType="1"/>
          </p:cNvSpPr>
          <p:nvPr/>
        </p:nvSpPr>
        <p:spPr bwMode="auto">
          <a:xfrm flipV="1">
            <a:off x="2751139" y="5691191"/>
            <a:ext cx="1497012" cy="58102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Oval 3"/>
          <p:cNvSpPr>
            <a:spLocks noChangeArrowheads="1"/>
          </p:cNvSpPr>
          <p:nvPr/>
        </p:nvSpPr>
        <p:spPr bwMode="auto">
          <a:xfrm>
            <a:off x="3475042" y="858839"/>
            <a:ext cx="2054225" cy="1905000"/>
          </a:xfrm>
          <a:prstGeom prst="ellipse">
            <a:avLst/>
          </a:prstGeom>
          <a:solidFill>
            <a:srgbClr val="CC99FF">
              <a:alpha val="50195"/>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800">
                <a:ea typeface="黑体" panose="02010609060101010101" pitchFamily="49" charset="-122"/>
              </a:rPr>
              <a:t>数学</a:t>
            </a:r>
          </a:p>
        </p:txBody>
      </p:sp>
      <p:sp>
        <p:nvSpPr>
          <p:cNvPr id="23" name="Oval 4"/>
          <p:cNvSpPr>
            <a:spLocks noChangeArrowheads="1"/>
          </p:cNvSpPr>
          <p:nvPr/>
        </p:nvSpPr>
        <p:spPr bwMode="auto">
          <a:xfrm>
            <a:off x="2484439" y="1952625"/>
            <a:ext cx="2108200" cy="1905000"/>
          </a:xfrm>
          <a:prstGeom prst="ellipse">
            <a:avLst/>
          </a:prstGeom>
          <a:solidFill>
            <a:srgbClr val="CC99FF">
              <a:alpha val="50195"/>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800">
                <a:ea typeface="黑体" panose="02010609060101010101" pitchFamily="49" charset="-122"/>
              </a:rPr>
              <a:t>硬件</a:t>
            </a:r>
          </a:p>
        </p:txBody>
      </p:sp>
      <p:sp>
        <p:nvSpPr>
          <p:cNvPr id="24" name="Oval 5"/>
          <p:cNvSpPr>
            <a:spLocks noChangeArrowheads="1"/>
          </p:cNvSpPr>
          <p:nvPr/>
        </p:nvSpPr>
        <p:spPr bwMode="auto">
          <a:xfrm>
            <a:off x="4160841" y="2028825"/>
            <a:ext cx="2016125" cy="1905000"/>
          </a:xfrm>
          <a:prstGeom prst="ellipse">
            <a:avLst/>
          </a:prstGeom>
          <a:solidFill>
            <a:srgbClr val="CC99FF">
              <a:alpha val="50195"/>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800">
                <a:ea typeface="黑体" panose="02010609060101010101" pitchFamily="49" charset="-122"/>
              </a:rPr>
              <a:t>软件</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dissolve">
                                      <p:cBhvr>
                                        <p:cTn id="11" dur="500"/>
                                        <p:tgtEl>
                                          <p:spTgt spid="23"/>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utoUpdateAnimBg="0"/>
      <p:bldP spid="23" grpId="0" animBg="1" autoUpdateAnimBg="0"/>
      <p:bldP spid="24"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74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2913" y="5084766"/>
            <a:ext cx="2336800"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标题 6"/>
          <p:cNvSpPr>
            <a:spLocks noGrp="1"/>
          </p:cNvSpPr>
          <p:nvPr>
            <p:ph type="title"/>
          </p:nvPr>
        </p:nvSpPr>
        <p:spPr/>
        <p:txBody>
          <a:bodyPr/>
          <a:lstStyle/>
          <a:p>
            <a:r>
              <a:rPr lang="en-US" altLang="zh-CN" smtClean="0"/>
              <a:t>Q1:</a:t>
            </a:r>
            <a:r>
              <a:rPr lang="zh-CN" altLang="en-US" smtClean="0"/>
              <a:t>为什么学习数据结构？</a:t>
            </a:r>
          </a:p>
        </p:txBody>
      </p:sp>
      <p:sp>
        <p:nvSpPr>
          <p:cNvPr id="5123" name="内容占位符 7"/>
          <p:cNvSpPr>
            <a:spLocks noGrp="1"/>
          </p:cNvSpPr>
          <p:nvPr>
            <p:ph idx="1"/>
          </p:nvPr>
        </p:nvSpPr>
        <p:spPr>
          <a:xfrm>
            <a:off x="468313" y="1268417"/>
            <a:ext cx="8229600" cy="4681537"/>
          </a:xfrm>
        </p:spPr>
        <p:txBody>
          <a:bodyPr/>
          <a:lstStyle/>
          <a:p>
            <a:pPr>
              <a:defRPr/>
            </a:pPr>
            <a:r>
              <a:rPr lang="zh-CN" altLang="en-US" sz="2400" dirty="0"/>
              <a:t>数据结构是为研究和解决</a:t>
            </a:r>
            <a:r>
              <a:rPr lang="zh-CN" altLang="en-US" sz="2400" dirty="0">
                <a:solidFill>
                  <a:srgbClr val="FF0000"/>
                </a:solidFill>
              </a:rPr>
              <a:t>如何有效地组织和处理非数值数据</a:t>
            </a:r>
            <a:r>
              <a:rPr lang="zh-CN" altLang="en-US" sz="2400" dirty="0"/>
              <a:t>而产生的理论、技术和方法</a:t>
            </a:r>
          </a:p>
          <a:p>
            <a:pPr>
              <a:defRPr/>
            </a:pPr>
            <a:r>
              <a:rPr lang="zh-CN" altLang="en-US" sz="2400" dirty="0"/>
              <a:t>数据结构是</a:t>
            </a:r>
            <a:r>
              <a:rPr lang="zh-CN" altLang="en-US" sz="2400" dirty="0">
                <a:solidFill>
                  <a:srgbClr val="FF0000"/>
                </a:solidFill>
              </a:rPr>
              <a:t>软件设计技术的理论基础</a:t>
            </a:r>
            <a:r>
              <a:rPr lang="zh-CN" altLang="en-US" sz="2400" dirty="0"/>
              <a:t>，是计算机学科的核心专业基础课程，也是所有应用计算机的其它学科必须掌握的课程。</a:t>
            </a:r>
          </a:p>
          <a:p>
            <a:pPr>
              <a:defRPr/>
            </a:pPr>
            <a:r>
              <a:rPr lang="zh-CN" altLang="en-US" sz="2400" dirty="0"/>
              <a:t>数据结构的学习是</a:t>
            </a:r>
            <a:r>
              <a:rPr lang="zh-CN" altLang="en-US" sz="2400" dirty="0">
                <a:solidFill>
                  <a:srgbClr val="FF0000"/>
                </a:solidFill>
              </a:rPr>
              <a:t>复杂程序设计的训练过程</a:t>
            </a:r>
            <a:r>
              <a:rPr lang="zh-CN" altLang="en-US" sz="2400" dirty="0"/>
              <a:t>，是学习软件编程的必经之路。</a:t>
            </a:r>
            <a:endParaRPr lang="en-US" altLang="zh-CN" sz="2400" dirty="0"/>
          </a:p>
          <a:p>
            <a:pPr marL="801667" lvl="1" indent="-457189">
              <a:buClr>
                <a:srgbClr val="C00000"/>
              </a:buClr>
              <a:buFont typeface="+mj-lt"/>
              <a:buAutoNum type="arabicPeriod"/>
              <a:defRPr/>
            </a:pPr>
            <a:r>
              <a:rPr lang="zh-CN" altLang="en-US" sz="2000" dirty="0"/>
              <a:t>增强处理复杂问题的能力：学会分析具体问题中的数据与操作特性，设计有效的数据结构实现有效地组织、表示和处理数据</a:t>
            </a:r>
            <a:endParaRPr lang="en-US" altLang="zh-CN" sz="2000" dirty="0"/>
          </a:p>
          <a:p>
            <a:pPr marL="801667" lvl="1" indent="-457189">
              <a:buClr>
                <a:srgbClr val="C00000"/>
              </a:buClr>
              <a:buFont typeface="+mj-lt"/>
              <a:buAutoNum type="arabicPeriod"/>
              <a:defRPr/>
            </a:pPr>
            <a:r>
              <a:rPr lang="zh-CN" altLang="en-US" sz="2000" dirty="0"/>
              <a:t>训练复杂程序设计技能，提高编程质量</a:t>
            </a:r>
            <a:endParaRPr lang="en-US" altLang="zh-CN" sz="2000" dirty="0"/>
          </a:p>
          <a:p>
            <a:pPr marL="801667" lvl="1" indent="-457189">
              <a:buClr>
                <a:srgbClr val="C00000"/>
              </a:buClr>
              <a:buFont typeface="+mj-lt"/>
              <a:buAutoNum type="arabicPeriod"/>
              <a:defRPr/>
            </a:pPr>
            <a:r>
              <a:rPr lang="zh-CN" altLang="en-US" sz="2000" dirty="0"/>
              <a:t>掌握常用的基本数据结构及应用</a:t>
            </a:r>
          </a:p>
          <a:p>
            <a:pPr marL="801667" lvl="1" indent="-457189">
              <a:buClr>
                <a:srgbClr val="C00000"/>
              </a:buClr>
              <a:buFont typeface="+mj-lt"/>
              <a:buAutoNum type="arabicPeriod"/>
              <a:defRPr/>
            </a:pPr>
            <a:r>
              <a:rPr lang="zh-CN" altLang="en-US" sz="2000" dirty="0"/>
              <a:t>基本掌握算法效率的度量</a:t>
            </a:r>
            <a:r>
              <a:rPr lang="en-US" altLang="zh-CN" sz="2000" dirty="0"/>
              <a:t>——</a:t>
            </a:r>
            <a:r>
              <a:rPr lang="zh-CN" altLang="en-US" sz="2000" dirty="0"/>
              <a:t>时间复杂度分析技巧</a:t>
            </a:r>
          </a:p>
          <a:p>
            <a:pPr lvl="1">
              <a:defRPr/>
            </a:pPr>
            <a:endParaRPr lang="zh-CN" altLang="en-US" dirty="0">
              <a:cs typeface="+mn-cs"/>
            </a:endParaRPr>
          </a:p>
          <a:p>
            <a:pPr lvl="1">
              <a:defRPr/>
            </a:pPr>
            <a:endParaRPr lang="zh-CN" altLang="en-US" dirty="0">
              <a:cs typeface="+mn-cs"/>
            </a:endParaRPr>
          </a:p>
          <a:p>
            <a:pPr lvl="1">
              <a:defRPr/>
            </a:pPr>
            <a:endParaRPr lang="zh-CN" altLang="en-US" dirty="0">
              <a:cs typeface="+mn-cs"/>
            </a:endParaRPr>
          </a:p>
          <a:p>
            <a:pPr>
              <a:defRPr/>
            </a:pPr>
            <a:endParaRPr lang="zh-CN" altLang="en-US" dirty="0" smtClean="0">
              <a:cs typeface="+mn-cs"/>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0" y="179389"/>
            <a:ext cx="8229600" cy="633412"/>
          </a:xfrm>
        </p:spPr>
        <p:txBody>
          <a:bodyPr/>
          <a:lstStyle/>
          <a:p>
            <a:pPr eaLnBrk="1" hangingPunct="1"/>
            <a:r>
              <a:rPr lang="en-US" altLang="zh-CN" sz="2400"/>
              <a:t>Q2:</a:t>
            </a:r>
            <a:r>
              <a:rPr lang="zh-CN" altLang="en-US" sz="2400"/>
              <a:t>为什么选择基于</a:t>
            </a:r>
            <a:r>
              <a:rPr lang="en-US" altLang="zh-CN" sz="2400"/>
              <a:t>C/C++</a:t>
            </a:r>
            <a:r>
              <a:rPr lang="zh-CN" altLang="en-US" sz="2400"/>
              <a:t>语言的数据结构？</a:t>
            </a:r>
          </a:p>
        </p:txBody>
      </p:sp>
      <p:sp>
        <p:nvSpPr>
          <p:cNvPr id="6148" name="内容占位符 4"/>
          <p:cNvSpPr>
            <a:spLocks noGrp="1"/>
          </p:cNvSpPr>
          <p:nvPr>
            <p:ph sz="half" idx="2"/>
          </p:nvPr>
        </p:nvSpPr>
        <p:spPr>
          <a:xfrm>
            <a:off x="744538" y="1268760"/>
            <a:ext cx="5988051" cy="3951287"/>
          </a:xfrm>
        </p:spPr>
        <p:txBody>
          <a:bodyPr/>
          <a:lstStyle/>
          <a:p>
            <a:pPr eaLnBrk="1" hangingPunct="1">
              <a:defRPr/>
            </a:pPr>
            <a:r>
              <a:rPr lang="zh-CN" altLang="en-US" sz="2200" dirty="0"/>
              <a:t>就业市场广泛</a:t>
            </a:r>
            <a:endParaRPr lang="en-US" altLang="zh-CN" sz="2200" dirty="0"/>
          </a:p>
          <a:p>
            <a:pPr eaLnBrk="1" hangingPunct="1">
              <a:defRPr/>
            </a:pPr>
            <a:r>
              <a:rPr lang="en-US" altLang="zh-CN" sz="2200" dirty="0"/>
              <a:t>C/C++</a:t>
            </a:r>
            <a:r>
              <a:rPr lang="zh-CN" altLang="en-US" sz="2200" dirty="0"/>
              <a:t>是最有代表性的高级语言</a:t>
            </a:r>
            <a:endParaRPr lang="en-US" altLang="zh-CN" sz="2200" dirty="0"/>
          </a:p>
          <a:p>
            <a:pPr eaLnBrk="1" hangingPunct="1">
              <a:defRPr/>
            </a:pPr>
            <a:r>
              <a:rPr lang="zh-CN" altLang="en-US" sz="2200" dirty="0"/>
              <a:t>全国计算机专业招收研究生必考课程</a:t>
            </a:r>
            <a:endParaRPr lang="en-US" altLang="zh-CN" sz="2200" dirty="0"/>
          </a:p>
          <a:p>
            <a:pPr eaLnBrk="1" hangingPunct="1">
              <a:defRPr/>
            </a:pPr>
            <a:r>
              <a:rPr lang="zh-CN" altLang="en-US" sz="2200" dirty="0"/>
              <a:t>程序员考试的主要内容</a:t>
            </a:r>
            <a:endParaRPr lang="en-US" altLang="zh-CN" sz="2200" dirty="0"/>
          </a:p>
          <a:p>
            <a:pPr eaLnBrk="1" hangingPunct="1">
              <a:defRPr/>
            </a:pPr>
            <a:endParaRPr lang="en-US" altLang="zh-CN" dirty="0" smtClean="0">
              <a:cs typeface="+mn-cs"/>
            </a:endParaRPr>
          </a:p>
          <a:p>
            <a:pPr eaLnBrk="1" hangingPunct="1">
              <a:defRPr/>
            </a:pPr>
            <a:endParaRPr lang="zh-CN" altLang="en-US" dirty="0" smtClean="0">
              <a:cs typeface="+mn-cs"/>
            </a:endParaRPr>
          </a:p>
        </p:txBody>
      </p:sp>
      <p:pic>
        <p:nvPicPr>
          <p:cNvPr id="32772"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91" y="3357908"/>
            <a:ext cx="4454525" cy="3168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2" descr="程序员眼中的编程语言"/>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9" y="3546823"/>
            <a:ext cx="4176712"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是否学过</a:t>
            </a:r>
            <a:r>
              <a:rPr lang="en-US" altLang="zh-CN"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a:t>
            </a:r>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t>
            </a:r>
          </a:p>
        </p:txBody>
      </p:sp>
      <p:sp>
        <p:nvSpPr>
          <p:cNvPr id="9" name="文本框 8"/>
          <p:cNvSpPr txBox="1"/>
          <p:nvPr>
            <p:custDataLst>
              <p:tags r:id="rId3"/>
            </p:custDataLst>
          </p:nvPr>
        </p:nvSpPr>
        <p:spPr>
          <a:xfrm>
            <a:off x="1828800" y="2786063"/>
            <a:ext cx="6400800" cy="642938"/>
          </a:xfrm>
          <a:prstGeom prst="rect">
            <a:avLst/>
          </a:prstGeom>
          <a:noFill/>
        </p:spPr>
        <p:txBody>
          <a:bodyPr vert="horz" wrap="square" rtlCol="0" anchor="ctr" anchorCtr="0">
            <a:noAutofit/>
          </a:bodyPr>
          <a:lstStyle/>
          <a:p>
            <a:r>
              <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学</a:t>
            </a:r>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过</a:t>
            </a:r>
            <a:r>
              <a:rPr lang="en-US" altLang="zh-CN"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a:t>
            </a:r>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没学过</a:t>
            </a:r>
            <a:r>
              <a:rPr lang="en-US" altLang="zh-CN"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a:t>
            </a:r>
            <a:endPar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0" name="文本框 9"/>
          <p:cNvSpPr txBox="1"/>
          <p:nvPr>
            <p:custDataLst>
              <p:tags r:id="rId4"/>
            </p:custDataLst>
          </p:nvPr>
        </p:nvSpPr>
        <p:spPr>
          <a:xfrm>
            <a:off x="1828800" y="3643313"/>
            <a:ext cx="6400800" cy="642938"/>
          </a:xfrm>
          <a:prstGeom prst="rect">
            <a:avLst/>
          </a:prstGeom>
          <a:noFill/>
        </p:spPr>
        <p:txBody>
          <a:bodyPr vert="horz" wrap="square" rtlCol="0" anchor="ctr" anchorCtr="0">
            <a:noAutofit/>
          </a:bodyPr>
          <a:lstStyle/>
          <a:p>
            <a:r>
              <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学</a:t>
            </a:r>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过</a:t>
            </a:r>
            <a:r>
              <a:rPr lang="en-US" altLang="zh-CN"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a:t>
            </a:r>
            <a:endPar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1" name="文本框 10"/>
          <p:cNvSpPr txBox="1"/>
          <p:nvPr>
            <p:custDataLst>
              <p:tags r:id="rId5"/>
            </p:custDataLst>
          </p:nvPr>
        </p:nvSpPr>
        <p:spPr>
          <a:xfrm>
            <a:off x="1828800" y="4500563"/>
            <a:ext cx="6400800" cy="642938"/>
          </a:xfrm>
          <a:prstGeom prst="rect">
            <a:avLst/>
          </a:prstGeom>
          <a:noFill/>
        </p:spPr>
        <p:txBody>
          <a:bodyPr vert="horz" wrap="square" rtlCol="0" anchor="ctr" anchorCtr="0">
            <a:noAutofit/>
          </a:bodyPr>
          <a:lstStyle/>
          <a:p>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没学过</a:t>
            </a:r>
            <a:r>
              <a:rPr lang="en-US" altLang="zh-CN"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a:t>
            </a:r>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和</a:t>
            </a:r>
            <a:r>
              <a:rPr lang="en-US" altLang="zh-CN"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a:t>
            </a:r>
            <a:endPar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2" name="文本框 11"/>
          <p:cNvSpPr txBox="1"/>
          <p:nvPr>
            <p:custDataLst>
              <p:tags r:id="rId6"/>
            </p:custDataLst>
          </p:nvPr>
        </p:nvSpPr>
        <p:spPr>
          <a:xfrm>
            <a:off x="1828800" y="5357813"/>
            <a:ext cx="6400800" cy="642938"/>
          </a:xfrm>
          <a:prstGeom prst="rect">
            <a:avLst/>
          </a:prstGeom>
          <a:noFill/>
        </p:spPr>
        <p:txBody>
          <a:bodyPr vert="horz" wrap="square" rtlCol="0" anchor="ctr" anchorCtr="0">
            <a:noAutofit/>
          </a:bodyPr>
          <a:lstStyle/>
          <a:p>
            <a:r>
              <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其他</a:t>
            </a:r>
            <a:endPar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3" name="椭圆 12"/>
          <p:cNvSpPr>
            <a:spLocks noChangeAspect="1"/>
          </p:cNvSpPr>
          <p:nvPr>
            <p:custDataLst>
              <p:tags r:id="rId7"/>
            </p:custDataLst>
          </p:nvPr>
        </p:nvSpPr>
        <p:spPr bwMode="auto">
          <a:xfrm>
            <a:off x="1114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p:cNvSpPr>
            <a:spLocks noChangeAspect="1"/>
          </p:cNvSpPr>
          <p:nvPr>
            <p:custDataLst>
              <p:tags r:id="rId8"/>
            </p:custDataLst>
          </p:nvPr>
        </p:nvSpPr>
        <p:spPr bwMode="auto">
          <a:xfrm>
            <a:off x="1114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p:cNvSpPr>
            <a:spLocks noChangeAspect="1"/>
          </p:cNvSpPr>
          <p:nvPr>
            <p:custDataLst>
              <p:tags r:id="rId9"/>
            </p:custDataLst>
          </p:nvPr>
        </p:nvSpPr>
        <p:spPr bwMode="auto">
          <a:xfrm>
            <a:off x="11144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p:cNvSpPr>
            <a:spLocks noChangeAspect="1"/>
          </p:cNvSpPr>
          <p:nvPr>
            <p:custDataLst>
              <p:tags r:id="rId10"/>
            </p:custDataLst>
          </p:nvPr>
        </p:nvSpPr>
        <p:spPr bwMode="auto">
          <a:xfrm>
            <a:off x="1114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圆角矩形 16"/>
          <p:cNvSpPr/>
          <p:nvPr>
            <p:custDataLst>
              <p:tags r:id="rId11"/>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p:cNvGrpSpPr/>
          <p:nvPr>
            <p:custDataLst>
              <p:tags r:id="rId12"/>
            </p:custDataLst>
          </p:nvPr>
        </p:nvGrpSpPr>
        <p:grpSpPr>
          <a:xfrm>
            <a:off x="0" y="0"/>
            <a:ext cx="9144000" cy="635000"/>
            <a:chOff x="0" y="0"/>
            <a:chExt cx="9144000" cy="635000"/>
          </a:xfrm>
        </p:grpSpPr>
        <p:sp>
          <p:nvSpPr>
            <p:cNvPr id="18" name="TitleBackground"/>
            <p:cNvSpPr/>
            <p:nvPr>
              <p:custDataLst>
                <p:tags r:id="rId14"/>
              </p:custDataLst>
            </p:nvPr>
          </p:nvSpPr>
          <p:spPr bwMode="auto">
            <a:xfrm>
              <a:off x="0" y="0"/>
              <a:ext cx="9144000" cy="635000"/>
            </a:xfrm>
            <a:prstGeom prst="rect">
              <a:avLst/>
            </a:prstGeom>
            <a:solidFill>
              <a:srgbClr val="F6F7F8"/>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endParaRPr>
            </a:p>
          </p:txBody>
        </p:sp>
        <p:sp>
          <p:nvSpPr>
            <p:cNvPr id="19" name="ColorBlock"/>
            <p:cNvSpPr/>
            <p:nvPr>
              <p:custDataLst>
                <p:tags r:id="rId15"/>
              </p:custDataLst>
            </p:nvPr>
          </p:nvSpPr>
          <p:spPr bwMode="auto">
            <a:xfrm>
              <a:off x="0" y="0"/>
              <a:ext cx="190500" cy="635000"/>
            </a:xfrm>
            <a:prstGeom prst="rect">
              <a:avLst/>
            </a:prstGeom>
            <a:solidFill>
              <a:srgbClr val="639EF4"/>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endParaRPr>
            </a:p>
          </p:txBody>
        </p:sp>
        <p:sp>
          <p:nvSpPr>
            <p:cNvPr id="20"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b="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投票</a:t>
              </a:r>
              <a:endPar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1" name="TipText"/>
            <p:cNvSpPr txBox="1"/>
            <p:nvPr>
              <p:custDataLst>
                <p:tags r:id="rId17"/>
              </p:custDataLst>
            </p:nvPr>
          </p:nvSpPr>
          <p:spPr>
            <a:xfrm>
              <a:off x="1195705" y="109220"/>
              <a:ext cx="2286000" cy="508000"/>
            </a:xfrm>
            <a:prstGeom prst="rect">
              <a:avLst/>
            </a:prstGeom>
            <a:noFill/>
          </p:spPr>
          <p:txBody>
            <a:bodyPr vert="horz" wrap="none" rtlCol="0" anchor="ctr" anchorCtr="0">
              <a:noAutofit/>
            </a:bodyPr>
            <a:lstStyle/>
            <a:p>
              <a:r>
                <a:rPr lang="zh-CN" altLang="en-US" sz="2000" b="0" smtClean="0">
                  <a:solidFill>
                    <a:srgbClr val="80808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最多可选</a:t>
              </a:r>
              <a:r>
                <a:rPr lang="en-US" altLang="zh-CN" sz="2000" b="0" smtClean="0">
                  <a:solidFill>
                    <a:srgbClr val="80808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1</a:t>
              </a:r>
              <a:r>
                <a:rPr lang="zh-CN" altLang="en-US" sz="2000" b="0" smtClean="0">
                  <a:solidFill>
                    <a:srgbClr val="80808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项</a:t>
              </a:r>
              <a:endParaRPr lang="zh-CN" altLang="en-US" sz="2000" b="0" dirty="0" smtClean="0">
                <a:solidFill>
                  <a:srgbClr val="80808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pic>
        <p:nvPicPr>
          <p:cNvPr id="7" name="图片 6"/>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252161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401" y="115890"/>
            <a:ext cx="622300" cy="135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标题 11"/>
          <p:cNvSpPr>
            <a:spLocks noGrp="1"/>
          </p:cNvSpPr>
          <p:nvPr>
            <p:ph type="title"/>
          </p:nvPr>
        </p:nvSpPr>
        <p:spPr>
          <a:xfrm>
            <a:off x="107951" y="2"/>
            <a:ext cx="7543800" cy="930275"/>
          </a:xfrm>
        </p:spPr>
        <p:txBody>
          <a:bodyPr/>
          <a:lstStyle/>
          <a:p>
            <a:r>
              <a:rPr lang="zh-CN" altLang="en-US" smtClean="0"/>
              <a:t>如果编程语言是女人</a:t>
            </a:r>
          </a:p>
        </p:txBody>
      </p:sp>
      <p:sp>
        <p:nvSpPr>
          <p:cNvPr id="13" name="内容占位符 12"/>
          <p:cNvSpPr>
            <a:spLocks noGrp="1"/>
          </p:cNvSpPr>
          <p:nvPr>
            <p:ph idx="1"/>
          </p:nvPr>
        </p:nvSpPr>
        <p:spPr>
          <a:xfrm>
            <a:off x="468313" y="1268417"/>
            <a:ext cx="8229600" cy="4681537"/>
          </a:xfrm>
        </p:spPr>
        <p:txBody>
          <a:bodyPr/>
          <a:lstStyle/>
          <a:p>
            <a:pPr>
              <a:defRPr/>
            </a:pPr>
            <a:r>
              <a:rPr lang="en-US" altLang="zh-CN" sz="1400" dirty="0">
                <a:solidFill>
                  <a:srgbClr val="FF0000"/>
                </a:solidFill>
              </a:rPr>
              <a:t>C</a:t>
            </a:r>
            <a:r>
              <a:rPr lang="en-US" altLang="zh-CN" sz="1400" dirty="0"/>
              <a:t> </a:t>
            </a:r>
            <a:r>
              <a:rPr lang="zh-CN" altLang="en-US" sz="1400" dirty="0"/>
              <a:t>是</a:t>
            </a:r>
            <a:r>
              <a:rPr lang="en-US" altLang="zh-CN" sz="1400" dirty="0"/>
              <a:t>C++</a:t>
            </a:r>
            <a:r>
              <a:rPr lang="zh-CN" altLang="en-US" sz="1400" dirty="0"/>
              <a:t>的妈妈。对一些头发花白的老程序员说起这个名称，会让他们眼睛一亮，产生无限回忆。</a:t>
            </a:r>
            <a:endParaRPr lang="en-US" altLang="zh-CN" sz="1400" dirty="0"/>
          </a:p>
          <a:p>
            <a:pPr>
              <a:defRPr/>
            </a:pPr>
            <a:endParaRPr lang="en-US" altLang="zh-CN" sz="1400" dirty="0"/>
          </a:p>
          <a:p>
            <a:pPr>
              <a:defRPr/>
            </a:pPr>
            <a:r>
              <a:rPr lang="en-US" altLang="zh-CN" sz="1400" dirty="0">
                <a:solidFill>
                  <a:srgbClr val="FF0000"/>
                </a:solidFill>
              </a:rPr>
              <a:t>C++ </a:t>
            </a:r>
            <a:r>
              <a:rPr lang="zh-CN" altLang="en-US" sz="1400" dirty="0"/>
              <a:t>是</a:t>
            </a:r>
            <a:r>
              <a:rPr lang="en-US" altLang="zh-CN" sz="1400" dirty="0"/>
              <a:t>Java</a:t>
            </a:r>
            <a:r>
              <a:rPr lang="zh-CN" altLang="en-US" sz="1400" dirty="0"/>
              <a:t>的表姐。她在很多地方跟</a:t>
            </a:r>
            <a:r>
              <a:rPr lang="en-US" altLang="zh-CN" sz="1400" dirty="0"/>
              <a:t>Java</a:t>
            </a:r>
            <a:r>
              <a:rPr lang="zh-CN" altLang="en-US" sz="1400" dirty="0"/>
              <a:t>类似，不同的是她成长于一个天真的年代，不认为需要使用“保护措施”。当然，“保护措施”是指自动内存管理。你以为我指的是什么？ </a:t>
            </a:r>
          </a:p>
          <a:p>
            <a:pPr>
              <a:defRPr/>
            </a:pPr>
            <a:endParaRPr lang="zh-CN" altLang="en-US" sz="1400" dirty="0"/>
          </a:p>
          <a:p>
            <a:pPr>
              <a:defRPr/>
            </a:pPr>
            <a:r>
              <a:rPr lang="en-US" altLang="zh-CN" sz="1400" dirty="0">
                <a:solidFill>
                  <a:srgbClr val="FF0000"/>
                </a:solidFill>
              </a:rPr>
              <a:t>Objective C </a:t>
            </a:r>
            <a:r>
              <a:rPr lang="en-US" altLang="zh-CN" sz="1400" dirty="0" err="1"/>
              <a:t>C</a:t>
            </a:r>
            <a:r>
              <a:rPr lang="zh-CN" altLang="en-US" sz="1400" dirty="0"/>
              <a:t>语言家族的另外一个成员。她加入了一个奇怪的教会，不愿意和任何教会之外的人约会。</a:t>
            </a:r>
            <a:endParaRPr lang="en-US" altLang="zh-CN" sz="1400" dirty="0"/>
          </a:p>
          <a:p>
            <a:pPr>
              <a:defRPr/>
            </a:pPr>
            <a:endParaRPr lang="en-US" altLang="zh-CN" sz="1400" dirty="0"/>
          </a:p>
          <a:p>
            <a:pPr>
              <a:defRPr/>
            </a:pPr>
            <a:r>
              <a:rPr lang="en-US" altLang="zh-CN" sz="1400" dirty="0">
                <a:solidFill>
                  <a:srgbClr val="FF0000"/>
                </a:solidFill>
              </a:rPr>
              <a:t>Java</a:t>
            </a:r>
            <a:r>
              <a:rPr lang="zh-CN" altLang="en-US" sz="1400" dirty="0"/>
              <a:t>是一个事业成功的女人。很多在她手下干过的人都感觉她的能力跟她的地位并不般配，她更多的是通过技巧打动了中层管理人员。你也许会认为她是很有智慧的人，你愿意跟随她。但你要准备好在数年里不断的听到“你用错了接口，你遗漏了一个分号”这样的责备。</a:t>
            </a:r>
          </a:p>
          <a:p>
            <a:pPr marL="0" indent="0">
              <a:buNone/>
              <a:defRPr/>
            </a:pPr>
            <a:endParaRPr lang="zh-CN" altLang="en-US" sz="1400" dirty="0"/>
          </a:p>
          <a:p>
            <a:pPr>
              <a:defRPr/>
            </a:pPr>
            <a:r>
              <a:rPr lang="en-US" altLang="zh-CN" sz="1400" dirty="0">
                <a:solidFill>
                  <a:srgbClr val="FF0000"/>
                </a:solidFill>
              </a:rPr>
              <a:t>Python</a:t>
            </a:r>
            <a:r>
              <a:rPr lang="en-US" altLang="zh-CN" sz="1400" dirty="0"/>
              <a:t> </a:t>
            </a:r>
            <a:r>
              <a:rPr lang="zh-CN" altLang="en-US" sz="1400" dirty="0"/>
              <a:t>是一个懂事的大姐姐。她优雅，新潮，成熟。她也许太过优秀。很多小伙都会说“嘿，兄弟，你怎么可能不爱上</a:t>
            </a:r>
            <a:r>
              <a:rPr lang="en-US" altLang="zh-CN" sz="1400" dirty="0"/>
              <a:t>Python</a:t>
            </a:r>
            <a:r>
              <a:rPr lang="zh-CN" altLang="en-US" sz="1400" dirty="0"/>
              <a:t>呢！？”。没错，你喜欢</a:t>
            </a:r>
            <a:r>
              <a:rPr lang="en-US" altLang="zh-CN" sz="1400" dirty="0"/>
              <a:t>Python</a:t>
            </a:r>
            <a:r>
              <a:rPr lang="zh-CN" altLang="en-US" sz="1400" dirty="0"/>
              <a:t>。</a:t>
            </a:r>
            <a:endParaRPr lang="en-US" altLang="zh-CN" sz="1400" dirty="0"/>
          </a:p>
          <a:p>
            <a:pPr>
              <a:defRPr/>
            </a:pPr>
            <a:endParaRPr lang="en-US" altLang="zh-CN" sz="1400" dirty="0"/>
          </a:p>
          <a:p>
            <a:pPr>
              <a:defRPr/>
            </a:pPr>
            <a:r>
              <a:rPr lang="zh-CN" altLang="en-US" sz="1400" dirty="0"/>
              <a:t>也许你会拖延着不去认识</a:t>
            </a:r>
            <a:r>
              <a:rPr lang="en-US" altLang="zh-CN" sz="1400" dirty="0">
                <a:solidFill>
                  <a:srgbClr val="FF0000"/>
                </a:solidFill>
              </a:rPr>
              <a:t>C# </a:t>
            </a:r>
            <a:r>
              <a:rPr lang="zh-CN" altLang="en-US" sz="1400" dirty="0"/>
              <a:t>，因为她们家族不好的名声。但最近几年他们已经改邪归正了</a:t>
            </a:r>
            <a:r>
              <a:rPr lang="en-US" altLang="zh-CN" sz="1400" dirty="0"/>
              <a:t>——</a:t>
            </a:r>
            <a:r>
              <a:rPr lang="zh-CN" altLang="en-US" sz="1400" dirty="0"/>
              <a:t>他们会这样告诉你。一旦你加入我们，你就是我们的人了，你听到了没有？你需要一个数据库？她的哥哥</a:t>
            </a:r>
            <a:r>
              <a:rPr lang="en-US" altLang="zh-CN" sz="1400" dirty="0"/>
              <a:t>MSSQL</a:t>
            </a:r>
            <a:r>
              <a:rPr lang="zh-CN" altLang="en-US" sz="1400" dirty="0"/>
              <a:t>会罩着你。需要一个安身的地方？这有何难，她老爸甚至可以在</a:t>
            </a:r>
            <a:r>
              <a:rPr lang="en-US" altLang="zh-CN" sz="1400" dirty="0"/>
              <a:t>Azure</a:t>
            </a:r>
            <a:r>
              <a:rPr lang="zh-CN" altLang="en-US" sz="1400" dirty="0"/>
              <a:t>大道你给买一套公寓。什么？你觉得这样的关系过于亲密了？不，你别想离开我们。你已经是我们家族的一员了，现在，听见了没有？</a:t>
            </a:r>
          </a:p>
          <a:p>
            <a:pPr>
              <a:defRPr/>
            </a:pPr>
            <a:endParaRPr lang="en-US" altLang="zh-CN" sz="1400" dirty="0"/>
          </a:p>
          <a:p>
            <a:pPr>
              <a:defRPr/>
            </a:pPr>
            <a:endParaRPr lang="en-US" altLang="zh-CN" sz="1400" dirty="0"/>
          </a:p>
          <a:p>
            <a:pPr>
              <a:defRPr/>
            </a:pPr>
            <a:endParaRPr lang="zh-CN" altLang="en-US" sz="1400" dirty="0"/>
          </a:p>
          <a:p>
            <a:pPr>
              <a:defRPr/>
            </a:pPr>
            <a:endParaRPr lang="zh-CN" altLang="en-US" sz="1400" dirty="0"/>
          </a:p>
        </p:txBody>
      </p:sp>
      <p:pic>
        <p:nvPicPr>
          <p:cNvPr id="130050" name="Picture 2" descr="http://www.199it.com/wp-content/uploads/2019/08/1565268306-8787-9f69004d77418e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6" y="1046164"/>
            <a:ext cx="8136135" cy="576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30050"/>
                                        </p:tgtEl>
                                        <p:attrNameLst>
                                          <p:attrName>style.visibility</p:attrName>
                                        </p:attrNameLst>
                                      </p:cBhvr>
                                      <p:to>
                                        <p:strVal val="visible"/>
                                      </p:to>
                                    </p:set>
                                    <p:animEffect transition="in" filter="wipe(down)">
                                      <p:cBhvr>
                                        <p:cTn id="7" dur="500"/>
                                        <p:tgtEl>
                                          <p:spTgt spid="130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txBox="1">
            <a:spLocks/>
          </p:cNvSpPr>
          <p:nvPr/>
        </p:nvSpPr>
        <p:spPr bwMode="auto">
          <a:xfrm>
            <a:off x="107951" y="115890"/>
            <a:ext cx="75438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b="0">
                <a:solidFill>
                  <a:srgbClr val="336699"/>
                </a:solidFill>
                <a:ea typeface="黑体" panose="02010609060101010101" pitchFamily="49" charset="-122"/>
              </a:rPr>
              <a:t>未来城校区</a:t>
            </a:r>
            <a:r>
              <a:rPr lang="en-US" altLang="zh-CN" b="0">
                <a:solidFill>
                  <a:srgbClr val="336699"/>
                </a:solidFill>
                <a:ea typeface="黑体" panose="02010609060101010101" pitchFamily="49" charset="-122"/>
              </a:rPr>
              <a:t>(Future City Campus)</a:t>
            </a:r>
            <a:endParaRPr lang="zh-CN" altLang="en-US" b="0">
              <a:solidFill>
                <a:srgbClr val="336699"/>
              </a:solidFill>
              <a:ea typeface="黑体" panose="02010609060101010101" pitchFamily="49" charset="-122"/>
            </a:endParaRPr>
          </a:p>
        </p:txBody>
      </p:sp>
      <p:pic>
        <p:nvPicPr>
          <p:cNvPr id="13315"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133603"/>
            <a:ext cx="5370512"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1268415"/>
            <a:ext cx="3200400" cy="249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5966" y="4162428"/>
            <a:ext cx="3233737"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23528" y="5805267"/>
            <a:ext cx="5112568" cy="461665"/>
          </a:xfrm>
          <a:prstGeom prst="rect">
            <a:avLst/>
          </a:prstGeom>
          <a:noFill/>
        </p:spPr>
        <p:txBody>
          <a:bodyPr wrap="square" rtlCol="0">
            <a:spAutoFit/>
          </a:bodyPr>
          <a:lstStyle/>
          <a:p>
            <a:pPr algn="ctr"/>
            <a:r>
              <a:rPr lang="zh-CN" altLang="en-US" sz="2400" dirty="0"/>
              <a:t>心有所向，未来可期</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828" y="1268417"/>
            <a:ext cx="8569325" cy="4681537"/>
          </a:xfrm>
        </p:spPr>
        <p:txBody>
          <a:bodyPr/>
          <a:lstStyle/>
          <a:p>
            <a:pPr marL="0" indent="0">
              <a:buNone/>
              <a:defRPr/>
            </a:pPr>
            <a:r>
              <a:rPr lang="zh-CN" altLang="en-US" dirty="0" smtClean="0">
                <a:cs typeface="+mn-cs"/>
              </a:rPr>
              <a:t>数据结构</a:t>
            </a:r>
            <a:r>
              <a:rPr lang="zh-CN" altLang="en-US" dirty="0" smtClean="0">
                <a:solidFill>
                  <a:srgbClr val="FF0000"/>
                </a:solidFill>
                <a:cs typeface="+mn-cs"/>
              </a:rPr>
              <a:t>独立于</a:t>
            </a:r>
            <a:r>
              <a:rPr lang="zh-CN" altLang="en-US" dirty="0" smtClean="0">
                <a:cs typeface="+mn-cs"/>
              </a:rPr>
              <a:t>编程语言，但你至少要会一个</a:t>
            </a:r>
            <a:endParaRPr lang="en-US" altLang="zh-CN" dirty="0" smtClean="0">
              <a:cs typeface="+mn-cs"/>
            </a:endParaRPr>
          </a:p>
          <a:p>
            <a:pPr marL="0" indent="0">
              <a:buNone/>
              <a:defRPr/>
            </a:pPr>
            <a:endParaRPr lang="en-US" altLang="zh-CN" dirty="0" smtClean="0">
              <a:cs typeface="+mn-cs"/>
            </a:endParaRPr>
          </a:p>
          <a:p>
            <a:pPr marL="0" indent="0">
              <a:buNone/>
              <a:defRPr/>
            </a:pPr>
            <a:r>
              <a:rPr lang="zh-CN" altLang="en-US" dirty="0" smtClean="0">
                <a:cs typeface="+mn-cs"/>
              </a:rPr>
              <a:t>数据结构学习的是</a:t>
            </a:r>
            <a:r>
              <a:rPr lang="zh-CN" altLang="en-US" dirty="0" smtClean="0">
                <a:solidFill>
                  <a:srgbClr val="FF0000"/>
                </a:solidFill>
                <a:cs typeface="+mn-cs"/>
              </a:rPr>
              <a:t>思想</a:t>
            </a:r>
            <a:r>
              <a:rPr lang="en-US" altLang="zh-CN" dirty="0" smtClean="0">
                <a:solidFill>
                  <a:srgbClr val="FF0000"/>
                </a:solidFill>
                <a:cs typeface="+mn-cs"/>
              </a:rPr>
              <a:t>(Ideas)</a:t>
            </a:r>
            <a:r>
              <a:rPr lang="zh-CN" altLang="en-US" dirty="0" smtClean="0">
                <a:cs typeface="+mn-cs"/>
              </a:rPr>
              <a:t>，而不是代码</a:t>
            </a:r>
            <a:endParaRPr lang="zh-CN" altLang="en-US" dirty="0">
              <a:cs typeface="+mn-cs"/>
            </a:endParaRPr>
          </a:p>
        </p:txBody>
      </p:sp>
      <p:pic>
        <p:nvPicPr>
          <p:cNvPr id="3481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81715" y="3933826"/>
            <a:ext cx="2989263" cy="2559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066" y="3933826"/>
            <a:ext cx="2581275" cy="2559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41641" y="4391028"/>
            <a:ext cx="2998787"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文本框 6"/>
          <p:cNvSpPr txBox="1">
            <a:spLocks noChangeArrowheads="1"/>
          </p:cNvSpPr>
          <p:nvPr/>
        </p:nvSpPr>
        <p:spPr bwMode="auto">
          <a:xfrm>
            <a:off x="900114" y="6516690"/>
            <a:ext cx="7921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600" b="0">
                <a:latin typeface="Arial" panose="020B0604020202020204" pitchFamily="34" charset="0"/>
                <a:ea typeface="微软雅黑" panose="020B0503020204020204" pitchFamily="34" charset="-122"/>
                <a:cs typeface="Arial" panose="020B0604020202020204" pitchFamily="34" charset="0"/>
              </a:rPr>
              <a:t>C++</a:t>
            </a:r>
            <a:endParaRPr lang="zh-CN" altLang="en-US" sz="1600" b="0">
              <a:latin typeface="Arial" panose="020B0604020202020204" pitchFamily="34" charset="0"/>
              <a:ea typeface="微软雅黑" panose="020B0503020204020204" pitchFamily="34" charset="-122"/>
              <a:cs typeface="Arial" panose="020B0604020202020204" pitchFamily="34" charset="0"/>
            </a:endParaRPr>
          </a:p>
        </p:txBody>
      </p:sp>
      <p:sp>
        <p:nvSpPr>
          <p:cNvPr id="34823" name="文本框 7"/>
          <p:cNvSpPr txBox="1">
            <a:spLocks noChangeArrowheads="1"/>
          </p:cNvSpPr>
          <p:nvPr/>
        </p:nvSpPr>
        <p:spPr bwMode="auto">
          <a:xfrm>
            <a:off x="4140203" y="6524626"/>
            <a:ext cx="936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600" b="0">
                <a:latin typeface="Arial" panose="020B0604020202020204" pitchFamily="34" charset="0"/>
                <a:ea typeface="微软雅黑" panose="020B0503020204020204" pitchFamily="34" charset="-122"/>
                <a:cs typeface="Arial" panose="020B0604020202020204" pitchFamily="34" charset="0"/>
              </a:rPr>
              <a:t>Python</a:t>
            </a:r>
            <a:endParaRPr lang="zh-CN" altLang="en-US" sz="1600" b="0">
              <a:latin typeface="Arial" panose="020B0604020202020204" pitchFamily="34" charset="0"/>
              <a:ea typeface="微软雅黑" panose="020B0503020204020204" pitchFamily="34" charset="-122"/>
              <a:cs typeface="Arial" panose="020B0604020202020204" pitchFamily="34" charset="0"/>
            </a:endParaRPr>
          </a:p>
        </p:txBody>
      </p:sp>
      <p:sp>
        <p:nvSpPr>
          <p:cNvPr id="34824" name="文本框 8"/>
          <p:cNvSpPr txBox="1">
            <a:spLocks noChangeArrowheads="1"/>
          </p:cNvSpPr>
          <p:nvPr/>
        </p:nvSpPr>
        <p:spPr bwMode="auto">
          <a:xfrm>
            <a:off x="7380291" y="6524626"/>
            <a:ext cx="936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600" b="0">
                <a:latin typeface="Arial" panose="020B0604020202020204" pitchFamily="34" charset="0"/>
                <a:ea typeface="微软雅黑" panose="020B0503020204020204" pitchFamily="34" charset="-122"/>
                <a:cs typeface="Arial" panose="020B0604020202020204" pitchFamily="34" charset="0"/>
              </a:rPr>
              <a:t>Scratch</a:t>
            </a:r>
            <a:endParaRPr lang="zh-CN" altLang="en-US" sz="1600" b="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6"/>
          <p:cNvSpPr>
            <a:spLocks noGrp="1"/>
          </p:cNvSpPr>
          <p:nvPr>
            <p:ph type="title"/>
          </p:nvPr>
        </p:nvSpPr>
        <p:spPr/>
        <p:txBody>
          <a:bodyPr/>
          <a:lstStyle/>
          <a:p>
            <a:r>
              <a:rPr lang="en-US" altLang="zh-CN" smtClean="0"/>
              <a:t>Q3:</a:t>
            </a:r>
            <a:r>
              <a:rPr lang="zh-CN" altLang="en-US" smtClean="0"/>
              <a:t>怎样学习数据结构？</a:t>
            </a:r>
          </a:p>
        </p:txBody>
      </p:sp>
      <p:sp>
        <p:nvSpPr>
          <p:cNvPr id="8" name="内容占位符 7"/>
          <p:cNvSpPr>
            <a:spLocks noGrp="1"/>
          </p:cNvSpPr>
          <p:nvPr>
            <p:ph idx="1"/>
          </p:nvPr>
        </p:nvSpPr>
        <p:spPr>
          <a:xfrm>
            <a:off x="468313" y="1052517"/>
            <a:ext cx="8229600" cy="4681537"/>
          </a:xfrm>
        </p:spPr>
        <p:txBody>
          <a:bodyPr/>
          <a:lstStyle/>
          <a:p>
            <a:pPr>
              <a:defRPr/>
            </a:pPr>
            <a:r>
              <a:rPr lang="zh-CN" altLang="en-US" dirty="0" smtClean="0">
                <a:cs typeface="+mn-cs"/>
              </a:rPr>
              <a:t>重视实践和动手能力</a:t>
            </a:r>
            <a:endParaRPr lang="en-US" altLang="zh-CN" dirty="0" smtClean="0">
              <a:cs typeface="+mn-cs"/>
            </a:endParaRPr>
          </a:p>
          <a:p>
            <a:pPr>
              <a:defRPr/>
            </a:pPr>
            <a:endParaRPr lang="en-US" altLang="zh-CN" dirty="0">
              <a:cs typeface="+mn-cs"/>
            </a:endParaRPr>
          </a:p>
          <a:p>
            <a:pPr>
              <a:defRPr/>
            </a:pPr>
            <a:endParaRPr lang="en-US" altLang="zh-CN" dirty="0" smtClean="0">
              <a:cs typeface="+mn-cs"/>
            </a:endParaRPr>
          </a:p>
          <a:p>
            <a:pPr>
              <a:defRPr/>
            </a:pPr>
            <a:endParaRPr lang="en-US" altLang="zh-CN" dirty="0">
              <a:cs typeface="+mn-cs"/>
            </a:endParaRPr>
          </a:p>
          <a:p>
            <a:pPr>
              <a:defRPr/>
            </a:pPr>
            <a:endParaRPr lang="en-US" altLang="zh-CN" dirty="0" smtClean="0">
              <a:cs typeface="+mn-cs"/>
            </a:endParaRPr>
          </a:p>
          <a:p>
            <a:pPr marL="0" indent="0">
              <a:buNone/>
              <a:defRPr/>
            </a:pPr>
            <a:endParaRPr lang="en-US" altLang="zh-CN" dirty="0" smtClean="0">
              <a:cs typeface="+mn-cs"/>
            </a:endParaRPr>
          </a:p>
          <a:p>
            <a:pPr>
              <a:defRPr/>
            </a:pPr>
            <a:r>
              <a:rPr lang="zh-CN" altLang="en-US" dirty="0" smtClean="0">
                <a:cs typeface="+mn-cs"/>
              </a:rPr>
              <a:t>目标</a:t>
            </a:r>
            <a:endParaRPr lang="en-US" altLang="zh-CN" dirty="0" smtClean="0">
              <a:cs typeface="+mn-cs"/>
            </a:endParaRPr>
          </a:p>
          <a:p>
            <a:pPr lvl="1">
              <a:defRPr/>
            </a:pPr>
            <a:r>
              <a:rPr dirty="0">
                <a:cs typeface="+mn-cs"/>
              </a:rPr>
              <a:t>能看懂、编写、调试程序，</a:t>
            </a:r>
            <a:r>
              <a:rPr dirty="0" smtClean="0">
                <a:cs typeface="+mn-cs"/>
              </a:rPr>
              <a:t>能独立</a:t>
            </a:r>
            <a:r>
              <a:rPr lang="zh-CN" altLang="en-US" dirty="0" smtClean="0">
                <a:cs typeface="+mn-cs"/>
              </a:rPr>
              <a:t>编写算法</a:t>
            </a:r>
            <a:endParaRPr lang="en-US" altLang="zh-CN" dirty="0" smtClean="0">
              <a:cs typeface="+mn-cs"/>
            </a:endParaRPr>
          </a:p>
          <a:p>
            <a:pPr lvl="1">
              <a:defRPr/>
            </a:pPr>
            <a:r>
              <a:rPr lang="zh-CN" altLang="en-US" dirty="0">
                <a:cs typeface="+mn-cs"/>
              </a:rPr>
              <a:t>学习什么时候用什么样的数据结构和算法</a:t>
            </a:r>
          </a:p>
          <a:p>
            <a:pPr lvl="1">
              <a:defRPr/>
            </a:pPr>
            <a:endParaRPr dirty="0">
              <a:cs typeface="+mn-cs"/>
            </a:endParaRPr>
          </a:p>
        </p:txBody>
      </p:sp>
      <p:pic>
        <p:nvPicPr>
          <p:cNvPr id="35844" name="Picture 5" descr="R:\20110829152807277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863" y="1927228"/>
            <a:ext cx="2527300"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6" descr="R:\img201304151322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4" y="1927225"/>
            <a:ext cx="2640012"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TextBox 8"/>
          <p:cNvSpPr txBox="1">
            <a:spLocks noChangeArrowheads="1"/>
          </p:cNvSpPr>
          <p:nvPr/>
        </p:nvSpPr>
        <p:spPr bwMode="auto">
          <a:xfrm>
            <a:off x="1187451" y="4151313"/>
            <a:ext cx="86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latin typeface="Arial" panose="020B0604020202020204" pitchFamily="34" charset="0"/>
                <a:ea typeface="宋体" panose="02010600030101010101" pitchFamily="2" charset="-122"/>
              </a:rPr>
              <a:t>理论</a:t>
            </a:r>
          </a:p>
        </p:txBody>
      </p:sp>
      <p:sp>
        <p:nvSpPr>
          <p:cNvPr id="35847" name="TextBox 9"/>
          <p:cNvSpPr txBox="1">
            <a:spLocks noChangeArrowheads="1"/>
          </p:cNvSpPr>
          <p:nvPr/>
        </p:nvSpPr>
        <p:spPr bwMode="auto">
          <a:xfrm>
            <a:off x="3276600" y="4151315"/>
            <a:ext cx="19192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latin typeface="Arial" panose="020B0604020202020204" pitchFamily="34" charset="0"/>
                <a:ea typeface="宋体" panose="02010600030101010101" pitchFamily="2" charset="-122"/>
              </a:rPr>
              <a:t>独立编程并调试</a:t>
            </a:r>
            <a:endParaRPr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lang="zh-CN" altLang="en-US" sz="1800">
                <a:latin typeface="Arial" panose="020B0604020202020204" pitchFamily="34" charset="0"/>
                <a:ea typeface="宋体" panose="02010600030101010101" pitchFamily="2" charset="-122"/>
              </a:rPr>
              <a:t>（</a:t>
            </a:r>
            <a:r>
              <a:rPr lang="en-US" altLang="zh-CN" sz="1800">
                <a:latin typeface="Arial" panose="020B0604020202020204" pitchFamily="34" charset="0"/>
                <a:ea typeface="宋体" panose="02010600030101010101" pitchFamily="2" charset="-122"/>
              </a:rPr>
              <a:t>VC</a:t>
            </a:r>
            <a:r>
              <a:rPr lang="zh-CN" altLang="en-US" sz="1800">
                <a:latin typeface="Arial" panose="020B0604020202020204" pitchFamily="34" charset="0"/>
                <a:ea typeface="宋体" panose="02010600030101010101" pitchFamily="2" charset="-122"/>
              </a:rPr>
              <a:t>单步调试）</a:t>
            </a:r>
          </a:p>
        </p:txBody>
      </p:sp>
      <p:sp>
        <p:nvSpPr>
          <p:cNvPr id="35848" name="TextBox 10"/>
          <p:cNvSpPr txBox="1">
            <a:spLocks noChangeArrowheads="1"/>
          </p:cNvSpPr>
          <p:nvPr/>
        </p:nvSpPr>
        <p:spPr bwMode="auto">
          <a:xfrm>
            <a:off x="6732590" y="4116389"/>
            <a:ext cx="14398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latin typeface="Arial" panose="020B0604020202020204" pitchFamily="34" charset="0"/>
                <a:ea typeface="宋体" panose="02010600030101010101" pitchFamily="2" charset="-122"/>
              </a:rPr>
              <a:t>团队合作</a:t>
            </a:r>
          </a:p>
        </p:txBody>
      </p:sp>
      <p:pic>
        <p:nvPicPr>
          <p:cNvPr id="35849"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8176" y="1927225"/>
            <a:ext cx="1557339"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https://ss0.bdstatic.com/70cFvHSh_Q1YnxGkpoWK1HF6hhy/it/u=539519637,33085239&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7912" y="1379215"/>
            <a:ext cx="3114568" cy="4746416"/>
          </a:xfrm>
          <a:prstGeom prst="rect">
            <a:avLst/>
          </a:prstGeom>
          <a:noFill/>
          <a:extLst>
            <a:ext uri="{909E8E84-426E-40DD-AFC4-6F175D3DCCD1}">
              <a14:hiddenFill xmlns:a14="http://schemas.microsoft.com/office/drawing/2010/main">
                <a:solidFill>
                  <a:srgbClr val="FFFFFF"/>
                </a:solidFill>
              </a14:hiddenFill>
            </a:ext>
          </a:extLst>
        </p:spPr>
      </p:pic>
      <p:sp>
        <p:nvSpPr>
          <p:cNvPr id="18435" name="文本框 5"/>
          <p:cNvSpPr txBox="1">
            <a:spLocks noChangeArrowheads="1"/>
          </p:cNvSpPr>
          <p:nvPr/>
        </p:nvSpPr>
        <p:spPr bwMode="auto">
          <a:xfrm>
            <a:off x="395288" y="981075"/>
            <a:ext cx="7848600"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None/>
              <a:defRPr/>
            </a:pPr>
            <a:r>
              <a:rPr lang="zh-CN" altLang="en-US" sz="2000" dirty="0" smtClean="0">
                <a:latin typeface="Times New Roman" panose="02020603050405020304" pitchFamily="18" charset="0"/>
              </a:rPr>
              <a:t>学时变化：</a:t>
            </a:r>
            <a:r>
              <a:rPr lang="en-US" altLang="zh-CN" sz="2000" dirty="0" smtClean="0">
                <a:latin typeface="Times New Roman" panose="02020603050405020304" pitchFamily="18" charset="0"/>
              </a:rPr>
              <a:t>48+16 </a:t>
            </a:r>
            <a:r>
              <a:rPr lang="en-US" altLang="zh-CN" sz="2000" dirty="0" smtClean="0">
                <a:latin typeface="Times New Roman" panose="02020603050405020304" pitchFamily="18" charset="0"/>
                <a:sym typeface="Wingdings" panose="05000000000000000000" pitchFamily="2" charset="2"/>
              </a:rPr>
              <a:t> 40+24 </a:t>
            </a:r>
            <a:endParaRPr lang="en-US" altLang="zh-CN" sz="2000" dirty="0" smtClean="0">
              <a:latin typeface="Times New Roman" panose="02020603050405020304" pitchFamily="18" charset="0"/>
            </a:endParaRPr>
          </a:p>
          <a:p>
            <a:pPr marL="457189" indent="-457189">
              <a:spcBef>
                <a:spcPct val="0"/>
              </a:spcBef>
              <a:buClrTx/>
              <a:buSzTx/>
              <a:defRPr/>
            </a:pPr>
            <a:endParaRPr lang="en-US" altLang="zh-CN" sz="2000" dirty="0">
              <a:latin typeface="Times New Roman" panose="02020603050405020304" pitchFamily="18" charset="0"/>
            </a:endParaRPr>
          </a:p>
          <a:p>
            <a:pPr marL="457189" indent="-457189">
              <a:spcBef>
                <a:spcPct val="0"/>
              </a:spcBef>
              <a:buClrTx/>
              <a:buSzTx/>
              <a:defRPr/>
            </a:pPr>
            <a:r>
              <a:rPr lang="zh-CN" altLang="en-US" sz="2000" dirty="0" smtClean="0">
                <a:latin typeface="Times New Roman" panose="02020603050405020304" pitchFamily="18" charset="0"/>
              </a:rPr>
              <a:t>第</a:t>
            </a:r>
            <a:r>
              <a:rPr lang="en-US" altLang="zh-CN" sz="2000" dirty="0">
                <a:latin typeface="Times New Roman" panose="02020603050405020304" pitchFamily="18" charset="0"/>
              </a:rPr>
              <a:t>1</a:t>
            </a:r>
            <a:r>
              <a:rPr lang="zh-CN" altLang="en-US" sz="2000" dirty="0">
                <a:latin typeface="Times New Roman" panose="02020603050405020304" pitchFamily="18" charset="0"/>
              </a:rPr>
              <a:t>章  绪论 </a:t>
            </a:r>
            <a:r>
              <a:rPr lang="en-US" altLang="zh-CN" sz="2000" dirty="0">
                <a:latin typeface="Times New Roman" panose="02020603050405020304" pitchFamily="18" charset="0"/>
              </a:rPr>
              <a:t>(2</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2</a:t>
            </a:r>
            <a:r>
              <a:rPr lang="zh-CN" altLang="en-US" sz="2000" dirty="0">
                <a:latin typeface="Times New Roman" panose="02020603050405020304" pitchFamily="18" charset="0"/>
              </a:rPr>
              <a:t>章  线性表 </a:t>
            </a:r>
            <a:r>
              <a:rPr lang="en-US" altLang="zh-CN" sz="2000" dirty="0">
                <a:latin typeface="Times New Roman" panose="02020603050405020304" pitchFamily="18" charset="0"/>
              </a:rPr>
              <a:t>(4</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3</a:t>
            </a:r>
            <a:r>
              <a:rPr lang="zh-CN" altLang="en-US" sz="2000" dirty="0">
                <a:latin typeface="Times New Roman" panose="02020603050405020304" pitchFamily="18" charset="0"/>
              </a:rPr>
              <a:t>章  栈和队列  </a:t>
            </a:r>
            <a:r>
              <a:rPr lang="en-US" altLang="zh-CN" sz="2000" dirty="0">
                <a:latin typeface="Times New Roman" panose="02020603050405020304" pitchFamily="18" charset="0"/>
              </a:rPr>
              <a:t>(4</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a:solidFill>
                  <a:schemeClr val="tx2"/>
                </a:solidFill>
                <a:latin typeface="Times New Roman" panose="02020603050405020304" pitchFamily="18" charset="0"/>
              </a:rPr>
              <a:t>        上机实习一线性表、栈和队列及应用</a:t>
            </a:r>
            <a:endParaRPr lang="en-US" altLang="zh-CN" sz="2000" dirty="0">
              <a:solidFill>
                <a:schemeClr val="tx2"/>
              </a:solidFill>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4</a:t>
            </a:r>
            <a:r>
              <a:rPr lang="zh-CN" altLang="en-US" sz="2000" dirty="0">
                <a:latin typeface="Times New Roman" panose="02020603050405020304" pitchFamily="18" charset="0"/>
              </a:rPr>
              <a:t>章  数组、串与广义表（</a:t>
            </a:r>
            <a:r>
              <a:rPr lang="en-US" altLang="zh-CN" sz="2000" dirty="0">
                <a:latin typeface="Times New Roman" panose="02020603050405020304" pitchFamily="18" charset="0"/>
              </a:rPr>
              <a:t>2</a:t>
            </a:r>
            <a:r>
              <a:rPr lang="zh-CN" altLang="en-US" sz="2000" dirty="0">
                <a:latin typeface="Times New Roman" panose="02020603050405020304" pitchFamily="18" charset="0"/>
              </a:rPr>
              <a:t>学时）</a:t>
            </a:r>
            <a:endParaRPr lang="en-US" altLang="zh-CN" sz="2000" dirty="0">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5</a:t>
            </a:r>
            <a:r>
              <a:rPr lang="zh-CN" altLang="en-US" sz="2000" dirty="0">
                <a:latin typeface="Times New Roman" panose="02020603050405020304" pitchFamily="18" charset="0"/>
              </a:rPr>
              <a:t>章  树和二叉树 </a:t>
            </a:r>
            <a:r>
              <a:rPr lang="en-US" altLang="zh-CN" sz="2000" dirty="0">
                <a:latin typeface="Times New Roman" panose="02020603050405020304" pitchFamily="18" charset="0"/>
              </a:rPr>
              <a:t>(8</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a:solidFill>
                  <a:schemeClr val="tx2"/>
                </a:solidFill>
                <a:latin typeface="Times New Roman" panose="02020603050405020304" pitchFamily="18" charset="0"/>
              </a:rPr>
              <a:t>        上机实习二树和二叉树及应用</a:t>
            </a:r>
            <a:endParaRPr lang="en-US" altLang="zh-CN" sz="2000" dirty="0">
              <a:solidFill>
                <a:schemeClr val="tx2"/>
              </a:solidFill>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6</a:t>
            </a:r>
            <a:r>
              <a:rPr lang="zh-CN" altLang="en-US" sz="2000" dirty="0">
                <a:latin typeface="Times New Roman" panose="02020603050405020304" pitchFamily="18" charset="0"/>
              </a:rPr>
              <a:t>章  集合与字典 </a:t>
            </a:r>
            <a:r>
              <a:rPr lang="en-US" altLang="zh-CN" sz="2000" dirty="0">
                <a:latin typeface="Times New Roman" panose="02020603050405020304" pitchFamily="18" charset="0"/>
              </a:rPr>
              <a:t>(4</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a:t>
            </a:r>
            <a:r>
              <a:rPr lang="zh-CN" altLang="en-US" sz="2000" dirty="0">
                <a:latin typeface="Times New Roman" panose="02020603050405020304" pitchFamily="18" charset="0"/>
              </a:rPr>
              <a:t> </a:t>
            </a: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7</a:t>
            </a:r>
            <a:r>
              <a:rPr lang="zh-CN" altLang="en-US" sz="2000" dirty="0">
                <a:latin typeface="Times New Roman" panose="02020603050405020304" pitchFamily="18" charset="0"/>
              </a:rPr>
              <a:t>章  搜索结构 </a:t>
            </a:r>
            <a:r>
              <a:rPr lang="en-US" altLang="zh-CN" sz="2000" dirty="0">
                <a:latin typeface="Times New Roman" panose="02020603050405020304" pitchFamily="18" charset="0"/>
              </a:rPr>
              <a:t>(6</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a:solidFill>
                  <a:schemeClr val="tx2"/>
                </a:solidFill>
                <a:latin typeface="Times New Roman" panose="02020603050405020304" pitchFamily="18" charset="0"/>
              </a:rPr>
              <a:t>        上机实习三搜索及应用</a:t>
            </a:r>
            <a:endParaRPr lang="en-US" altLang="zh-CN" sz="2000" dirty="0">
              <a:solidFill>
                <a:schemeClr val="tx2"/>
              </a:solidFill>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8</a:t>
            </a:r>
            <a:r>
              <a:rPr lang="zh-CN" altLang="en-US" sz="2000" dirty="0">
                <a:latin typeface="Times New Roman" panose="02020603050405020304" pitchFamily="18" charset="0"/>
              </a:rPr>
              <a:t>章  图 </a:t>
            </a:r>
            <a:r>
              <a:rPr lang="en-US" altLang="zh-CN" sz="2000" dirty="0">
                <a:latin typeface="Times New Roman" panose="02020603050405020304" pitchFamily="18" charset="0"/>
              </a:rPr>
              <a:t>(8</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a:solidFill>
                  <a:schemeClr val="tx2"/>
                </a:solidFill>
                <a:latin typeface="Times New Roman" panose="02020603050405020304" pitchFamily="18" charset="0"/>
              </a:rPr>
              <a:t>        上机实习四图及其应用</a:t>
            </a:r>
            <a:endParaRPr lang="en-US" altLang="zh-CN" sz="2000" dirty="0">
              <a:solidFill>
                <a:schemeClr val="tx2"/>
              </a:solidFill>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9</a:t>
            </a:r>
            <a:r>
              <a:rPr lang="zh-CN" altLang="en-US" sz="2000" dirty="0">
                <a:latin typeface="Times New Roman" panose="02020603050405020304" pitchFamily="18" charset="0"/>
              </a:rPr>
              <a:t>章  内部排序 </a:t>
            </a:r>
            <a:r>
              <a:rPr lang="en-US" altLang="zh-CN" sz="2000" dirty="0">
                <a:latin typeface="Times New Roman" panose="02020603050405020304" pitchFamily="18" charset="0"/>
              </a:rPr>
              <a:t>(2</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p:txBody>
      </p:sp>
      <p:sp>
        <p:nvSpPr>
          <p:cNvPr id="2" name="矩形 1"/>
          <p:cNvSpPr/>
          <p:nvPr/>
        </p:nvSpPr>
        <p:spPr>
          <a:xfrm>
            <a:off x="1" y="115890"/>
            <a:ext cx="7308851" cy="523220"/>
          </a:xfrm>
          <a:prstGeom prst="rect">
            <a:avLst/>
          </a:prstGeom>
        </p:spPr>
        <p:txBody>
          <a:bodyPr>
            <a:spAutoFit/>
          </a:bodyPr>
          <a:lstStyle/>
          <a:p>
            <a:pPr eaLnBrk="1" hangingPunct="1">
              <a:defRPr/>
            </a:pPr>
            <a:r>
              <a:rPr lang="zh-CN" altLang="en-US" sz="2800" dirty="0">
                <a:solidFill>
                  <a:srgbClr val="0000CC"/>
                </a:solidFill>
                <a:latin typeface="+mj-ea"/>
              </a:rPr>
              <a:t>课程教学内容（讲课学时</a:t>
            </a:r>
            <a:r>
              <a:rPr lang="en-US" altLang="zh-CN" sz="2800" dirty="0">
                <a:solidFill>
                  <a:srgbClr val="0000CC"/>
                </a:solidFill>
                <a:latin typeface="+mj-ea"/>
              </a:rPr>
              <a:t>40+</a:t>
            </a:r>
            <a:r>
              <a:rPr lang="zh-CN" altLang="en-US" sz="2800" dirty="0">
                <a:solidFill>
                  <a:srgbClr val="0000CC"/>
                </a:solidFill>
                <a:latin typeface="+mj-ea"/>
              </a:rPr>
              <a:t>上机学时</a:t>
            </a:r>
            <a:r>
              <a:rPr lang="en-US" altLang="zh-CN" sz="2800" dirty="0">
                <a:solidFill>
                  <a:srgbClr val="0000CC"/>
                </a:solidFill>
                <a:latin typeface="+mj-ea"/>
              </a:rPr>
              <a:t>24</a:t>
            </a:r>
            <a:r>
              <a:rPr lang="zh-CN" altLang="en-US" sz="2800" dirty="0">
                <a:solidFill>
                  <a:srgbClr val="0000CC"/>
                </a:solidFill>
                <a:latin typeface="+mj-ea"/>
              </a:rPr>
              <a:t>）</a:t>
            </a:r>
          </a:p>
        </p:txBody>
      </p:sp>
      <p:pic>
        <p:nvPicPr>
          <p:cNvPr id="36868"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3416" y="3823741"/>
            <a:ext cx="3240087"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矩形 6"/>
          <p:cNvSpPr>
            <a:spLocks noChangeArrowheads="1"/>
          </p:cNvSpPr>
          <p:nvPr/>
        </p:nvSpPr>
        <p:spPr bwMode="auto">
          <a:xfrm>
            <a:off x="5795856" y="6237290"/>
            <a:ext cx="31085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1200">
                <a:solidFill>
                  <a:srgbClr val="000000"/>
                </a:solidFill>
                <a:latin typeface="微软雅黑" panose="020B0503020204020204" pitchFamily="34" charset="-122"/>
                <a:ea typeface="微软雅黑" panose="020B0503020204020204" pitchFamily="34" charset="-122"/>
              </a:rPr>
              <a:t>刚入行的程序员写第一个递归函数时的样子</a:t>
            </a:r>
          </a:p>
        </p:txBody>
      </p:sp>
      <p:pic>
        <p:nvPicPr>
          <p:cNvPr id="36870" name="Picture 6" descr="https://mmbiz.qpic.cn/mmbiz/OuU9wKDTEicEKWIeC45O5DUfDichyqE0wHibDsArA4NLpumdKsX5iarCzXZEaJ1sT11orPLM7E8L55lXxYLpY6jaoA/640?tp=webp&amp;wxfrom=5&amp;wx_lazy=1&amp;wx_co=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713414" y="1379215"/>
            <a:ext cx="32131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en-US" smtClean="0"/>
              <a:t>教材、参考书与编程环境</a:t>
            </a:r>
          </a:p>
        </p:txBody>
      </p:sp>
      <p:sp>
        <p:nvSpPr>
          <p:cNvPr id="11267" name="内容占位符 2"/>
          <p:cNvSpPr>
            <a:spLocks noGrp="1"/>
          </p:cNvSpPr>
          <p:nvPr>
            <p:ph idx="1"/>
          </p:nvPr>
        </p:nvSpPr>
        <p:spPr>
          <a:xfrm>
            <a:off x="468315" y="1268417"/>
            <a:ext cx="8424863" cy="4681537"/>
          </a:xfrm>
        </p:spPr>
        <p:txBody>
          <a:bodyPr/>
          <a:lstStyle/>
          <a:p>
            <a:pPr>
              <a:defRPr/>
            </a:pPr>
            <a:r>
              <a:rPr lang="zh-CN" altLang="en-US" dirty="0" smtClean="0">
                <a:cs typeface="+mn-cs"/>
              </a:rPr>
              <a:t>教材</a:t>
            </a:r>
          </a:p>
          <a:p>
            <a:pPr lvl="1">
              <a:lnSpc>
                <a:spcPts val="2400"/>
              </a:lnSpc>
              <a:defRPr/>
            </a:pPr>
            <a:r>
              <a:rPr lang="en-US" altLang="zh-CN" sz="1800" dirty="0"/>
              <a:t>《</a:t>
            </a:r>
            <a:r>
              <a:rPr lang="zh-CN" altLang="en-US" sz="1800" dirty="0"/>
              <a:t>数据结构</a:t>
            </a:r>
            <a:r>
              <a:rPr lang="en-US" altLang="zh-CN" sz="1800" dirty="0"/>
              <a:t>(</a:t>
            </a:r>
            <a:r>
              <a:rPr lang="zh-CN" altLang="en-US" sz="1800" dirty="0"/>
              <a:t>用面向对象方法与</a:t>
            </a:r>
            <a:r>
              <a:rPr lang="en-US" altLang="zh-CN" sz="1800" dirty="0"/>
              <a:t>C++</a:t>
            </a:r>
            <a:r>
              <a:rPr lang="zh-CN" altLang="en-US" sz="1800" dirty="0"/>
              <a:t>语言描述</a:t>
            </a:r>
            <a:r>
              <a:rPr lang="en-US" altLang="zh-CN" sz="1800" dirty="0"/>
              <a:t>)》(</a:t>
            </a:r>
            <a:r>
              <a:rPr lang="zh-CN" altLang="en-US" sz="1800" dirty="0"/>
              <a:t>第</a:t>
            </a:r>
            <a:r>
              <a:rPr lang="en-US" altLang="zh-CN" sz="1800" dirty="0"/>
              <a:t>2</a:t>
            </a:r>
            <a:r>
              <a:rPr lang="zh-CN" altLang="en-US" sz="1800" dirty="0"/>
              <a:t>版</a:t>
            </a:r>
            <a:r>
              <a:rPr lang="en-US" altLang="zh-CN" sz="1800" dirty="0"/>
              <a:t>)</a:t>
            </a:r>
            <a:r>
              <a:rPr lang="zh-CN" altLang="en-US" sz="1800" dirty="0"/>
              <a:t>，殷人昆主编，清华大学出版社</a:t>
            </a:r>
            <a:endParaRPr lang="en-US" altLang="zh-CN" sz="1800" dirty="0"/>
          </a:p>
          <a:p>
            <a:pPr>
              <a:defRPr/>
            </a:pPr>
            <a:r>
              <a:rPr lang="zh-CN" altLang="en-US" dirty="0" smtClean="0">
                <a:cs typeface="+mn-cs"/>
              </a:rPr>
              <a:t>参考书</a:t>
            </a:r>
            <a:endParaRPr lang="en-US" altLang="zh-CN" dirty="0" smtClean="0">
              <a:cs typeface="+mn-cs"/>
            </a:endParaRPr>
          </a:p>
          <a:p>
            <a:pPr lvl="1">
              <a:defRPr/>
            </a:pPr>
            <a:r>
              <a:rPr lang="en-US" altLang="zh-CN" sz="1800" dirty="0"/>
              <a:t>《</a:t>
            </a:r>
            <a:r>
              <a:rPr lang="zh-CN" altLang="en-US" sz="1800" dirty="0"/>
              <a:t>数据结构（</a:t>
            </a:r>
            <a:r>
              <a:rPr lang="en-US" altLang="zh-CN" sz="1800" dirty="0"/>
              <a:t>C++</a:t>
            </a:r>
            <a:r>
              <a:rPr lang="zh-CN" altLang="en-US" sz="1800" dirty="0"/>
              <a:t>语言描述）</a:t>
            </a:r>
            <a:r>
              <a:rPr lang="en-US" altLang="zh-CN" sz="1800" dirty="0"/>
              <a:t>》</a:t>
            </a:r>
            <a:r>
              <a:rPr lang="zh-CN" altLang="en-US" sz="1800" dirty="0"/>
              <a:t>，朱战立编著，高等教育出版社</a:t>
            </a:r>
          </a:p>
          <a:p>
            <a:pPr lvl="1">
              <a:defRPr/>
            </a:pPr>
            <a:r>
              <a:rPr lang="en-US" altLang="zh-CN" sz="1800" dirty="0"/>
              <a:t>《</a:t>
            </a:r>
            <a:r>
              <a:rPr lang="zh-CN" altLang="en-US" sz="1800" dirty="0"/>
              <a:t>数据结构</a:t>
            </a:r>
            <a:r>
              <a:rPr lang="en-US" altLang="zh-CN" sz="1800" dirty="0"/>
              <a:t>》</a:t>
            </a:r>
            <a:r>
              <a:rPr lang="zh-CN" altLang="en-US" sz="1800" dirty="0"/>
              <a:t>（</a:t>
            </a:r>
            <a:r>
              <a:rPr lang="en-US" altLang="zh-CN" sz="1800" dirty="0"/>
              <a:t>C</a:t>
            </a:r>
            <a:r>
              <a:rPr lang="zh-CN" altLang="en-US" sz="1800" dirty="0"/>
              <a:t>语言版），严蔚敏等编著，清华大学出版社</a:t>
            </a:r>
          </a:p>
          <a:p>
            <a:pPr lvl="1">
              <a:defRPr/>
            </a:pPr>
            <a:r>
              <a:rPr lang="en-US" altLang="zh-CN" sz="1800" dirty="0"/>
              <a:t>《C++ Primer》</a:t>
            </a:r>
          </a:p>
          <a:p>
            <a:pPr lvl="1">
              <a:defRPr/>
            </a:pPr>
            <a:r>
              <a:rPr lang="en-US" altLang="zh-CN" sz="1800" dirty="0"/>
              <a:t>《</a:t>
            </a:r>
            <a:r>
              <a:rPr lang="zh-CN" altLang="en-US" sz="1800" dirty="0"/>
              <a:t>计算机程序设计艺术</a:t>
            </a:r>
            <a:r>
              <a:rPr lang="en-US" altLang="zh-CN" sz="1800" dirty="0"/>
              <a:t>》</a:t>
            </a:r>
          </a:p>
          <a:p>
            <a:pPr>
              <a:defRPr/>
            </a:pPr>
            <a:r>
              <a:rPr lang="zh-CN" altLang="en-US" dirty="0" smtClean="0">
                <a:cs typeface="+mn-cs"/>
              </a:rPr>
              <a:t>编程环境</a:t>
            </a:r>
          </a:p>
          <a:p>
            <a:pPr lvl="1">
              <a:defRPr/>
            </a:pPr>
            <a:r>
              <a:rPr lang="en-US" altLang="zh-CN" sz="1800" dirty="0"/>
              <a:t>Windows</a:t>
            </a:r>
            <a:r>
              <a:rPr sz="1800" dirty="0">
                <a:ea typeface="黑体" pitchFamily="49" charset="-122"/>
              </a:rPr>
              <a:t>：</a:t>
            </a:r>
            <a:r>
              <a:rPr lang="en-US" altLang="zh-CN" sz="1800" dirty="0"/>
              <a:t>VC++</a:t>
            </a:r>
            <a:r>
              <a:rPr sz="1800" dirty="0">
                <a:ea typeface="黑体" pitchFamily="49" charset="-122"/>
              </a:rPr>
              <a:t> </a:t>
            </a:r>
            <a:r>
              <a:rPr lang="en-US" altLang="zh-CN" sz="1800" dirty="0"/>
              <a:t>/ Code::Blocks</a:t>
            </a:r>
          </a:p>
          <a:p>
            <a:pPr lvl="2">
              <a:defRPr/>
            </a:pPr>
            <a:r>
              <a:rPr lang="en-US" altLang="zh-CN" sz="1600" dirty="0"/>
              <a:t>Win7</a:t>
            </a:r>
            <a:r>
              <a:rPr lang="zh-CN" altLang="en-US" sz="1600" dirty="0"/>
              <a:t>下安装</a:t>
            </a:r>
            <a:r>
              <a:rPr lang="en-US" altLang="zh-CN" sz="1600" dirty="0"/>
              <a:t>VC++6</a:t>
            </a:r>
            <a:r>
              <a:rPr lang="zh-CN" altLang="en-US" sz="1600" dirty="0"/>
              <a:t>出现兼容性问题的解决方案：</a:t>
            </a:r>
          </a:p>
          <a:p>
            <a:pPr lvl="2">
              <a:defRPr/>
            </a:pPr>
            <a:r>
              <a:rPr lang="en-US" altLang="zh-CN" sz="1600" dirty="0">
                <a:hlinkClick r:id="rId2"/>
              </a:rPr>
              <a:t>http://wenku.baidu.com/view/3c42ad14cc7931b765ce1545.html</a:t>
            </a:r>
            <a:endParaRPr lang="en-US" altLang="zh-CN" sz="1600" dirty="0"/>
          </a:p>
          <a:p>
            <a:pPr lvl="2">
              <a:defRPr/>
            </a:pPr>
            <a:r>
              <a:rPr lang="zh-CN" altLang="en-US" sz="1600" dirty="0"/>
              <a:t>推荐</a:t>
            </a:r>
            <a:r>
              <a:rPr lang="en-US" altLang="zh-CN" sz="1600" dirty="0"/>
              <a:t>VC++ 2005</a:t>
            </a:r>
            <a:r>
              <a:rPr lang="zh-CN" altLang="en-US" sz="1600" dirty="0"/>
              <a:t>以上版本</a:t>
            </a:r>
            <a:endParaRPr lang="en-US" altLang="zh-CN" sz="1600" dirty="0"/>
          </a:p>
          <a:p>
            <a:pPr lvl="1">
              <a:defRPr/>
            </a:pPr>
            <a:r>
              <a:rPr lang="en-US" altLang="zh-CN" sz="1800" dirty="0"/>
              <a:t>Linux</a:t>
            </a:r>
            <a:r>
              <a:rPr sz="1800" dirty="0">
                <a:ea typeface="黑体" pitchFamily="49" charset="-122"/>
              </a:rPr>
              <a:t>：</a:t>
            </a:r>
            <a:r>
              <a:rPr lang="en-US" altLang="zh-CN" sz="1800" dirty="0" err="1"/>
              <a:t>Emacs</a:t>
            </a:r>
            <a:r>
              <a:rPr lang="en-US" altLang="zh-CN" sz="1800" dirty="0"/>
              <a:t>/</a:t>
            </a:r>
            <a:r>
              <a:rPr lang="en-US" altLang="zh-CN" sz="1800" dirty="0" err="1"/>
              <a:t>Vi+GCC+GDB</a:t>
            </a:r>
            <a:endParaRPr lang="en-US" altLang="zh-CN" sz="1800" dirty="0"/>
          </a:p>
          <a:p>
            <a:pPr>
              <a:defRPr/>
            </a:pPr>
            <a:endParaRPr lang="en-US" altLang="zh-CN" dirty="0" smtClean="0">
              <a:cs typeface="+mn-cs"/>
            </a:endParaRPr>
          </a:p>
          <a:p>
            <a:pPr lvl="1">
              <a:defRPr/>
            </a:pPr>
            <a:endParaRPr lang="en-US" altLang="zh-CN" dirty="0">
              <a:cs typeface="+mn-cs"/>
            </a:endParaRPr>
          </a:p>
          <a:p>
            <a:pPr lvl="1">
              <a:defRPr/>
            </a:pPr>
            <a:endParaRPr lang="en-US" altLang="zh-CN" dirty="0">
              <a:cs typeface="+mn-cs"/>
            </a:endParaRPr>
          </a:p>
          <a:p>
            <a:pPr lvl="1">
              <a:defRPr/>
            </a:pPr>
            <a:endParaRPr lang="en-US" altLang="zh-CN" dirty="0">
              <a:cs typeface="+mn-cs"/>
            </a:endParaRPr>
          </a:p>
        </p:txBody>
      </p:sp>
      <p:pic>
        <p:nvPicPr>
          <p:cNvPr id="37892" name="Picture 2" descr="http://img3.douban.com/lpic/s2729466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8" y="3789366"/>
            <a:ext cx="1381125"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81941" y="1"/>
            <a:ext cx="1254125"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5"/>
          <a:stretch>
            <a:fillRect/>
          </a:stretch>
        </p:blipFill>
        <p:spPr>
          <a:xfrm>
            <a:off x="7753353" y="3789366"/>
            <a:ext cx="1365197" cy="1779587"/>
          </a:xfrm>
          <a:prstGeom prst="rect">
            <a:avLst/>
          </a:prstGeom>
        </p:spPr>
      </p:pic>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smtClean="0"/>
              <a:t>在线课程及资料</a:t>
            </a:r>
          </a:p>
        </p:txBody>
      </p:sp>
      <p:sp>
        <p:nvSpPr>
          <p:cNvPr id="3" name="内容占位符 2"/>
          <p:cNvSpPr>
            <a:spLocks noGrp="1"/>
          </p:cNvSpPr>
          <p:nvPr>
            <p:ph idx="1"/>
          </p:nvPr>
        </p:nvSpPr>
        <p:spPr>
          <a:xfrm>
            <a:off x="400051" y="1185866"/>
            <a:ext cx="8420100" cy="4979987"/>
          </a:xfrm>
        </p:spPr>
        <p:txBody>
          <a:bodyPr/>
          <a:lstStyle/>
          <a:p>
            <a:pPr>
              <a:defRPr/>
            </a:pPr>
            <a:r>
              <a:rPr lang="en-US" altLang="zh-CN" dirty="0" smtClean="0">
                <a:cs typeface="+mn-cs"/>
              </a:rPr>
              <a:t>MOOC</a:t>
            </a:r>
          </a:p>
          <a:p>
            <a:pPr lvl="1">
              <a:defRPr/>
            </a:pPr>
            <a:r>
              <a:rPr lang="zh-CN" altLang="en-US" dirty="0" smtClean="0">
                <a:cs typeface="+mn-cs"/>
                <a:hlinkClick r:id="rId2"/>
              </a:rPr>
              <a:t>清华大学数据结构</a:t>
            </a:r>
            <a:r>
              <a:rPr lang="en-US" altLang="zh-CN" dirty="0" smtClean="0">
                <a:cs typeface="+mn-cs"/>
                <a:hlinkClick r:id="rId2"/>
              </a:rPr>
              <a:t>MOOC</a:t>
            </a:r>
            <a:endParaRPr lang="en-US" altLang="zh-CN" dirty="0" smtClean="0">
              <a:cs typeface="+mn-cs"/>
            </a:endParaRPr>
          </a:p>
          <a:p>
            <a:pPr lvl="1">
              <a:defRPr/>
            </a:pPr>
            <a:r>
              <a:rPr lang="zh-CN" altLang="en-US" dirty="0">
                <a:cs typeface="+mn-cs"/>
                <a:hlinkClick r:id="rId3"/>
              </a:rPr>
              <a:t>普林斯顿</a:t>
            </a:r>
            <a:r>
              <a:rPr lang="zh-CN" altLang="en-US" dirty="0" smtClean="0">
                <a:cs typeface="+mn-cs"/>
                <a:hlinkClick r:id="rId3"/>
              </a:rPr>
              <a:t>大学</a:t>
            </a:r>
            <a:r>
              <a:rPr lang="en-US" altLang="zh-CN" dirty="0" smtClean="0">
                <a:cs typeface="+mn-cs"/>
                <a:hlinkClick r:id="rId3"/>
              </a:rPr>
              <a:t>MOOC</a:t>
            </a:r>
            <a:endParaRPr lang="en-US" altLang="zh-CN" dirty="0" smtClean="0">
              <a:cs typeface="+mn-cs"/>
            </a:endParaRPr>
          </a:p>
          <a:p>
            <a:pPr>
              <a:defRPr/>
            </a:pPr>
            <a:r>
              <a:rPr lang="zh-CN" altLang="en-US" dirty="0" smtClean="0">
                <a:cs typeface="+mn-cs"/>
              </a:rPr>
              <a:t>算法可视化</a:t>
            </a:r>
            <a:endParaRPr lang="en-US" altLang="zh-CN" dirty="0" smtClean="0">
              <a:cs typeface="+mn-cs"/>
            </a:endParaRPr>
          </a:p>
          <a:p>
            <a:pPr lvl="1">
              <a:defRPr/>
            </a:pPr>
            <a:r>
              <a:rPr lang="en-US" altLang="zh-CN" dirty="0">
                <a:cs typeface="+mn-cs"/>
                <a:hlinkClick r:id="rId4"/>
              </a:rPr>
              <a:t>http://</a:t>
            </a:r>
            <a:r>
              <a:rPr lang="en-US" altLang="zh-CN" dirty="0" smtClean="0">
                <a:cs typeface="+mn-cs"/>
                <a:hlinkClick r:id="rId4"/>
              </a:rPr>
              <a:t>visualgo.net</a:t>
            </a:r>
            <a:endParaRPr lang="en-US" altLang="zh-CN" dirty="0" smtClean="0">
              <a:cs typeface="+mn-cs"/>
            </a:endParaRPr>
          </a:p>
          <a:p>
            <a:pPr>
              <a:defRPr/>
            </a:pPr>
            <a:r>
              <a:rPr lang="zh-CN" altLang="en-US" dirty="0">
                <a:cs typeface="+mn-cs"/>
              </a:rPr>
              <a:t>一</a:t>
            </a:r>
            <a:r>
              <a:rPr lang="zh-CN" altLang="en-US" dirty="0" smtClean="0">
                <a:cs typeface="+mn-cs"/>
              </a:rPr>
              <a:t>本有趣的书</a:t>
            </a:r>
            <a:endParaRPr lang="en-US" altLang="zh-CN" dirty="0" smtClean="0">
              <a:cs typeface="+mn-cs"/>
            </a:endParaRPr>
          </a:p>
          <a:p>
            <a:pPr lvl="1">
              <a:defRPr/>
            </a:pPr>
            <a:r>
              <a:rPr lang="zh-CN" altLang="en-US" dirty="0" smtClean="0">
                <a:cs typeface="+mn-cs"/>
              </a:rPr>
              <a:t>大话数据结构</a:t>
            </a:r>
            <a:endParaRPr lang="en-US" altLang="zh-CN" dirty="0" smtClean="0">
              <a:cs typeface="+mn-cs"/>
            </a:endParaRPr>
          </a:p>
          <a:p>
            <a:pPr>
              <a:defRPr/>
            </a:pPr>
            <a:r>
              <a:rPr lang="zh-CN" altLang="en-US" dirty="0">
                <a:cs typeface="+mn-cs"/>
              </a:rPr>
              <a:t>一</a:t>
            </a:r>
            <a:r>
              <a:rPr lang="zh-CN" altLang="en-US" dirty="0" smtClean="0">
                <a:cs typeface="+mn-cs"/>
              </a:rPr>
              <a:t>个需要知道的人</a:t>
            </a:r>
            <a:endParaRPr lang="en-US" altLang="zh-CN" dirty="0" smtClean="0">
              <a:cs typeface="+mn-cs"/>
            </a:endParaRPr>
          </a:p>
          <a:p>
            <a:pPr lvl="1">
              <a:defRPr/>
            </a:pPr>
            <a:r>
              <a:rPr lang="zh-CN" altLang="en-US" dirty="0" smtClean="0">
                <a:cs typeface="+mn-cs"/>
              </a:rPr>
              <a:t>严</a:t>
            </a:r>
            <a:r>
              <a:rPr lang="zh-CN" altLang="en-US" dirty="0">
                <a:cs typeface="+mn-cs"/>
              </a:rPr>
              <a:t>蔚</a:t>
            </a:r>
            <a:r>
              <a:rPr lang="zh-CN" altLang="en-US" dirty="0" smtClean="0">
                <a:cs typeface="+mn-cs"/>
              </a:rPr>
              <a:t>敏</a:t>
            </a:r>
            <a:endParaRPr lang="en-US" altLang="zh-CN" dirty="0" smtClean="0">
              <a:cs typeface="+mn-cs"/>
            </a:endParaRPr>
          </a:p>
          <a:p>
            <a:pPr lvl="1">
              <a:defRPr/>
            </a:pPr>
            <a:r>
              <a:rPr lang="en-US" altLang="zh-CN" dirty="0">
                <a:cs typeface="+mn-cs"/>
              </a:rPr>
              <a:t>Donald E. Knuth</a:t>
            </a:r>
            <a:r>
              <a:rPr lang="zh-CN" altLang="en-US" dirty="0">
                <a:cs typeface="+mn-cs"/>
              </a:rPr>
              <a:t>（唐纳德</a:t>
            </a:r>
            <a:r>
              <a:rPr lang="en-US" altLang="zh-CN" dirty="0">
                <a:cs typeface="+mn-cs"/>
              </a:rPr>
              <a:t>·</a:t>
            </a:r>
            <a:r>
              <a:rPr lang="zh-CN" altLang="en-US" dirty="0">
                <a:cs typeface="+mn-cs"/>
              </a:rPr>
              <a:t>克努特）</a:t>
            </a:r>
            <a:endParaRPr lang="en-US" altLang="zh-CN" dirty="0">
              <a:cs typeface="+mn-cs"/>
            </a:endParaRPr>
          </a:p>
          <a:p>
            <a:pPr lvl="1">
              <a:defRPr/>
            </a:pPr>
            <a:endParaRPr lang="zh-CN" altLang="en-US" dirty="0">
              <a:cs typeface="+mn-cs"/>
            </a:endParaRPr>
          </a:p>
        </p:txBody>
      </p:sp>
      <p:pic>
        <p:nvPicPr>
          <p:cNvPr id="38916"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29427" y="2133603"/>
            <a:ext cx="2343151"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图片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43663" y="4551364"/>
            <a:ext cx="260191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a:xfrm>
            <a:off x="107950" y="-26988"/>
            <a:ext cx="7543800" cy="658813"/>
          </a:xfrm>
        </p:spPr>
        <p:txBody>
          <a:bodyPr/>
          <a:lstStyle/>
          <a:p>
            <a:r>
              <a:rPr lang="en-US" altLang="zh-CN" sz="2400"/>
              <a:t>Donald E. Knuth</a:t>
            </a:r>
            <a:r>
              <a:rPr lang="zh-CN" altLang="en-US" sz="2400"/>
              <a:t>（唐纳德</a:t>
            </a:r>
            <a:r>
              <a:rPr lang="en-US" altLang="zh-CN" sz="2400"/>
              <a:t>·</a:t>
            </a:r>
            <a:r>
              <a:rPr lang="zh-CN" altLang="en-US" sz="2400"/>
              <a:t>克努特）</a:t>
            </a:r>
          </a:p>
        </p:txBody>
      </p:sp>
      <p:sp>
        <p:nvSpPr>
          <p:cNvPr id="3" name="内容占位符 2"/>
          <p:cNvSpPr>
            <a:spLocks noGrp="1"/>
          </p:cNvSpPr>
          <p:nvPr>
            <p:ph idx="1"/>
          </p:nvPr>
        </p:nvSpPr>
        <p:spPr>
          <a:xfrm>
            <a:off x="114303" y="908720"/>
            <a:ext cx="5394325" cy="4851400"/>
          </a:xfrm>
        </p:spPr>
        <p:txBody>
          <a:bodyPr/>
          <a:lstStyle/>
          <a:p>
            <a:pPr>
              <a:defRPr/>
            </a:pPr>
            <a:r>
              <a:rPr lang="en-US" altLang="zh-CN" sz="1600" dirty="0"/>
              <a:t>《</a:t>
            </a:r>
            <a:r>
              <a:rPr lang="zh-CN" altLang="en-US" sz="1600" dirty="0"/>
              <a:t>计算机程序设计的艺术</a:t>
            </a:r>
            <a:r>
              <a:rPr lang="en-US" altLang="zh-CN" sz="1600" dirty="0"/>
              <a:t>》(The Art of Computer Programming)</a:t>
            </a:r>
            <a:r>
              <a:rPr lang="zh-CN" altLang="en-US" sz="1600" dirty="0"/>
              <a:t>，计划出</a:t>
            </a:r>
            <a:r>
              <a:rPr lang="en-US" altLang="zh-CN" sz="1600" dirty="0"/>
              <a:t>7</a:t>
            </a:r>
            <a:r>
              <a:rPr lang="zh-CN" altLang="en-US" sz="1600" dirty="0"/>
              <a:t>卷</a:t>
            </a:r>
            <a:endParaRPr lang="en-US" altLang="zh-CN" sz="1600" dirty="0"/>
          </a:p>
          <a:p>
            <a:pPr lvl="1">
              <a:lnSpc>
                <a:spcPts val="2000"/>
              </a:lnSpc>
              <a:defRPr/>
            </a:pPr>
            <a:r>
              <a:rPr lang="en-US" altLang="zh-CN" sz="1200" dirty="0"/>
              <a:t>1968	</a:t>
            </a:r>
            <a:r>
              <a:rPr lang="zh-CN" altLang="en-US" sz="1200" dirty="0"/>
              <a:t>第一卷</a:t>
            </a:r>
            <a:r>
              <a:rPr lang="en-US" altLang="zh-CN" sz="1200" dirty="0"/>
              <a:t>《</a:t>
            </a:r>
            <a:r>
              <a:rPr lang="zh-CN" altLang="en-US" sz="1200" dirty="0"/>
              <a:t>基本算法</a:t>
            </a:r>
            <a:r>
              <a:rPr lang="en-US" altLang="zh-CN" sz="1200" dirty="0"/>
              <a:t>》</a:t>
            </a:r>
          </a:p>
          <a:p>
            <a:pPr lvl="1">
              <a:lnSpc>
                <a:spcPts val="2000"/>
              </a:lnSpc>
              <a:defRPr/>
            </a:pPr>
            <a:r>
              <a:rPr lang="en-US" altLang="zh-CN" sz="1200" dirty="0"/>
              <a:t>1969	</a:t>
            </a:r>
            <a:r>
              <a:rPr lang="zh-CN" altLang="en-US" sz="1200" dirty="0"/>
              <a:t>第二卷</a:t>
            </a:r>
            <a:r>
              <a:rPr lang="en-US" altLang="zh-CN" sz="1200" dirty="0"/>
              <a:t>《</a:t>
            </a:r>
            <a:r>
              <a:rPr lang="zh-CN" altLang="en-US" sz="1200" dirty="0"/>
              <a:t>半数值算法</a:t>
            </a:r>
            <a:r>
              <a:rPr lang="en-US" altLang="zh-CN" sz="1200" dirty="0"/>
              <a:t>》</a:t>
            </a:r>
          </a:p>
          <a:p>
            <a:pPr lvl="1">
              <a:lnSpc>
                <a:spcPts val="2000"/>
              </a:lnSpc>
              <a:defRPr/>
            </a:pPr>
            <a:r>
              <a:rPr lang="en-US" altLang="zh-CN" sz="1200" dirty="0"/>
              <a:t>1973	</a:t>
            </a:r>
            <a:r>
              <a:rPr lang="zh-CN" altLang="en-US" sz="1200" dirty="0"/>
              <a:t>第三卷</a:t>
            </a:r>
            <a:r>
              <a:rPr lang="en-US" altLang="zh-CN" sz="1200" dirty="0"/>
              <a:t>《</a:t>
            </a:r>
            <a:r>
              <a:rPr lang="zh-CN" altLang="en-US" sz="1200" dirty="0"/>
              <a:t>排序与查找</a:t>
            </a:r>
            <a:r>
              <a:rPr lang="en-US" altLang="zh-CN" sz="1200" dirty="0"/>
              <a:t>》</a:t>
            </a:r>
          </a:p>
          <a:p>
            <a:pPr lvl="1">
              <a:lnSpc>
                <a:spcPts val="2000"/>
              </a:lnSpc>
              <a:defRPr/>
            </a:pPr>
            <a:r>
              <a:rPr lang="en-US" altLang="zh-CN" sz="1200" dirty="0"/>
              <a:t>2011	</a:t>
            </a:r>
            <a:r>
              <a:rPr lang="zh-CN" altLang="en-US" sz="1200" dirty="0"/>
              <a:t>第四卷</a:t>
            </a:r>
            <a:r>
              <a:rPr lang="en-US" altLang="zh-CN" sz="1200" dirty="0"/>
              <a:t>A《</a:t>
            </a:r>
            <a:r>
              <a:rPr lang="zh-CN" altLang="en-US" sz="1200" dirty="0"/>
              <a:t>组合算法</a:t>
            </a:r>
            <a:r>
              <a:rPr lang="en-US" altLang="zh-CN" sz="1200" dirty="0"/>
              <a:t>》</a:t>
            </a:r>
          </a:p>
          <a:p>
            <a:pPr lvl="1">
              <a:lnSpc>
                <a:spcPts val="2000"/>
              </a:lnSpc>
              <a:defRPr/>
            </a:pPr>
            <a:r>
              <a:rPr lang="zh-CN" altLang="en-US" sz="1200" dirty="0"/>
              <a:t>传比尔</a:t>
            </a:r>
            <a:r>
              <a:rPr lang="en-US" altLang="zh-CN" sz="1200" dirty="0"/>
              <a:t>·</a:t>
            </a:r>
            <a:r>
              <a:rPr lang="zh-CN" altLang="en-US" sz="1200" dirty="0"/>
              <a:t>盖茨费时几个月才读完这一卷，然后说，如果你想成为一个优秀的程序员，那就去读这个</a:t>
            </a:r>
            <a:r>
              <a:rPr lang="en-US" altLang="zh-CN" sz="1200" dirty="0"/>
              <a:t>《</a:t>
            </a:r>
            <a:r>
              <a:rPr lang="zh-CN" altLang="en-US" sz="1200" dirty="0"/>
              <a:t>基本算法</a:t>
            </a:r>
            <a:r>
              <a:rPr lang="en-US" altLang="zh-CN" sz="1200" dirty="0"/>
              <a:t>》</a:t>
            </a:r>
            <a:r>
              <a:rPr lang="zh-CN" altLang="en-US" sz="1200" dirty="0"/>
              <a:t>吧</a:t>
            </a:r>
            <a:endParaRPr lang="en-US" altLang="zh-CN" sz="1200" dirty="0"/>
          </a:p>
          <a:p>
            <a:pPr>
              <a:defRPr/>
            </a:pPr>
            <a:r>
              <a:rPr lang="zh-CN" altLang="en-US" sz="1600" dirty="0"/>
              <a:t>花</a:t>
            </a:r>
            <a:r>
              <a:rPr lang="en-US" altLang="zh-CN" sz="1600" dirty="0"/>
              <a:t>9</a:t>
            </a:r>
            <a:r>
              <a:rPr lang="zh-CN" altLang="en-US" sz="1600" dirty="0"/>
              <a:t>年开发</a:t>
            </a:r>
            <a:r>
              <a:rPr lang="en-US" altLang="zh-CN" sz="1600" dirty="0"/>
              <a:t>TEX</a:t>
            </a:r>
            <a:r>
              <a:rPr lang="zh-CN" altLang="en-US" sz="1600" dirty="0"/>
              <a:t>排版软件和</a:t>
            </a:r>
            <a:r>
              <a:rPr lang="en-US" altLang="zh-CN" sz="1600" dirty="0"/>
              <a:t>METAFONT</a:t>
            </a:r>
            <a:r>
              <a:rPr lang="zh-CN" altLang="en-US" sz="1600" dirty="0"/>
              <a:t>字型设计软件，</a:t>
            </a:r>
            <a:r>
              <a:rPr lang="en-US" altLang="zh-CN" sz="1600" dirty="0"/>
              <a:t>pi</a:t>
            </a:r>
            <a:r>
              <a:rPr lang="zh-CN" altLang="en-US" sz="1600" dirty="0"/>
              <a:t>作为版本号，</a:t>
            </a:r>
            <a:r>
              <a:rPr lang="en-US" altLang="zh-CN" sz="1600" dirty="0"/>
              <a:t>bug</a:t>
            </a:r>
            <a:r>
              <a:rPr lang="zh-CN" altLang="en-US" sz="1600" dirty="0"/>
              <a:t>奖励</a:t>
            </a:r>
            <a:r>
              <a:rPr lang="en-US" altLang="zh-CN" sz="1600" dirty="0"/>
              <a:t>2.56*2</a:t>
            </a:r>
            <a:r>
              <a:rPr lang="en-US" altLang="zh-CN" sz="1600" baseline="30000" dirty="0"/>
              <a:t>n</a:t>
            </a:r>
          </a:p>
          <a:p>
            <a:pPr>
              <a:defRPr/>
            </a:pPr>
            <a:r>
              <a:rPr lang="zh-CN" altLang="en-US" sz="1600" dirty="0"/>
              <a:t>获</a:t>
            </a:r>
            <a:r>
              <a:rPr lang="en-US" altLang="zh-CN" sz="1600" dirty="0"/>
              <a:t>1974</a:t>
            </a:r>
            <a:r>
              <a:rPr lang="zh-CN" altLang="en-US" sz="1600" dirty="0"/>
              <a:t>年度的图灵奖 </a:t>
            </a:r>
            <a:r>
              <a:rPr lang="en-US" altLang="zh-CN" sz="1600" dirty="0"/>
              <a:t>(36</a:t>
            </a:r>
            <a:r>
              <a:rPr lang="zh-CN" altLang="en-US" sz="1600" dirty="0"/>
              <a:t>岁</a:t>
            </a:r>
            <a:r>
              <a:rPr lang="en-US" altLang="zh-CN" sz="1600" dirty="0"/>
              <a:t>)</a:t>
            </a:r>
          </a:p>
          <a:p>
            <a:pPr>
              <a:defRPr/>
            </a:pPr>
            <a:r>
              <a:rPr lang="zh-CN" altLang="en-US" sz="1600" dirty="0"/>
              <a:t>艾迪生</a:t>
            </a:r>
            <a:r>
              <a:rPr lang="en-US" altLang="zh-CN" sz="1600" dirty="0"/>
              <a:t>-</a:t>
            </a:r>
            <a:r>
              <a:rPr lang="zh-CN" altLang="en-US" sz="1600" dirty="0"/>
              <a:t>韦斯利出版社约稿，</a:t>
            </a:r>
            <a:r>
              <a:rPr lang="en-US" altLang="zh-CN" sz="1600" dirty="0"/>
              <a:t>1962</a:t>
            </a:r>
            <a:r>
              <a:rPr lang="zh-CN" altLang="en-US" sz="1600" dirty="0"/>
              <a:t>年约稿，可直到</a:t>
            </a:r>
            <a:r>
              <a:rPr lang="en-US" altLang="zh-CN" sz="1600" dirty="0"/>
              <a:t>1966</a:t>
            </a:r>
            <a:r>
              <a:rPr lang="zh-CN" altLang="en-US" sz="1600" dirty="0"/>
              <a:t>还无动静，于是</a:t>
            </a:r>
            <a:r>
              <a:rPr lang="en-US" altLang="zh-CN" sz="1600" dirty="0"/>
              <a:t>…</a:t>
            </a:r>
          </a:p>
          <a:p>
            <a:pPr>
              <a:defRPr/>
            </a:pPr>
            <a:r>
              <a:rPr lang="zh-CN" altLang="en-US" sz="1600" dirty="0"/>
              <a:t>“我戴着一顶计算机科学家的帽子，而不是一顶数学家的帽子。” </a:t>
            </a:r>
            <a:r>
              <a:rPr lang="en-US" altLang="zh-CN" sz="1600" dirty="0"/>
              <a:t>How to do it</a:t>
            </a:r>
            <a:r>
              <a:rPr lang="en-US" altLang="zh-CN" sz="1600" dirty="0">
                <a:sym typeface="Wingdings" pitchFamily="2" charset="2"/>
              </a:rPr>
              <a:t></a:t>
            </a:r>
            <a:r>
              <a:rPr lang="en-US" altLang="zh-CN" sz="1600" dirty="0"/>
              <a:t>What is it</a:t>
            </a:r>
          </a:p>
          <a:p>
            <a:pPr>
              <a:defRPr/>
            </a:pPr>
            <a:r>
              <a:rPr lang="zh-CN" altLang="en-US" sz="1600" dirty="0"/>
              <a:t>“计算机科学是既壮观又幽美的，我尝试尽自己所能，以最恰当的方式来解释我所了解的某些片断</a:t>
            </a:r>
            <a:r>
              <a:rPr lang="en-US" altLang="zh-CN" sz="1600" dirty="0"/>
              <a:t>……</a:t>
            </a:r>
            <a:r>
              <a:rPr lang="zh-CN" altLang="en-US" sz="1600" dirty="0"/>
              <a:t>我相信，总有一些神秘的东西是超越人类的理解而存在的</a:t>
            </a:r>
            <a:r>
              <a:rPr lang="en-US" altLang="zh-CN" sz="1600" dirty="0"/>
              <a:t>……</a:t>
            </a:r>
            <a:r>
              <a:rPr lang="zh-CN" altLang="en-US" sz="1600" dirty="0"/>
              <a:t>我认为，上帝希望我能创造某些成果，而这些东西能够启发其他人去创造别的成果。”</a:t>
            </a:r>
            <a:endParaRPr lang="en-US" altLang="zh-CN" sz="1600" dirty="0"/>
          </a:p>
          <a:p>
            <a:pPr>
              <a:defRPr/>
            </a:pPr>
            <a:r>
              <a:rPr lang="zh-CN" altLang="en-US" sz="1600" dirty="0"/>
              <a:t>计算机是数学好的女性的完美学科</a:t>
            </a:r>
            <a:endParaRPr lang="en-US" altLang="zh-CN" sz="1600" dirty="0"/>
          </a:p>
          <a:p>
            <a:pPr>
              <a:defRPr/>
            </a:pPr>
            <a:endParaRPr lang="zh-CN" altLang="en-US" sz="1800" dirty="0"/>
          </a:p>
        </p:txBody>
      </p:sp>
      <p:pic>
        <p:nvPicPr>
          <p:cNvPr id="39941" name="Picture 4" descr="http://e.hiphotos.baidu.com/baike/c0%3Dbaike80%2C5%2C5%2C80%2C26%3Bt%3Dgif/sign=77db5e80fc039245b5b8e95de6fdcfa7/d8f9d72a6059252d603fb549349b033b5bb5b95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3639" y="44454"/>
            <a:ext cx="152241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6" descr="http://c.hiphotos.baidu.com/baike/c0%3Dbaike80%2C5%2C5%2C80%2C26%3Bt%3Dgif/sign=8bd3f68c277f9e2f6438155a7e598241/e1fe9925bc315c601ef02f858db1cb134954777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6" y="44454"/>
            <a:ext cx="15509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4"/>
          <a:stretch>
            <a:fillRect/>
          </a:stretch>
        </p:blipFill>
        <p:spPr>
          <a:xfrm>
            <a:off x="5464154" y="2132858"/>
            <a:ext cx="1857267" cy="2343217"/>
          </a:xfrm>
          <a:prstGeom prst="rect">
            <a:avLst/>
          </a:prstGeom>
        </p:spPr>
      </p:pic>
      <p:pic>
        <p:nvPicPr>
          <p:cNvPr id="9" name="图片 8"/>
          <p:cNvPicPr>
            <a:picLocks noChangeAspect="1"/>
          </p:cNvPicPr>
          <p:nvPr/>
        </p:nvPicPr>
        <p:blipFill>
          <a:blip r:embed="rId5"/>
          <a:stretch>
            <a:fillRect/>
          </a:stretch>
        </p:blipFill>
        <p:spPr>
          <a:xfrm>
            <a:off x="7352222" y="2204866"/>
            <a:ext cx="1791779" cy="2305135"/>
          </a:xfrm>
          <a:prstGeom prst="rect">
            <a:avLst/>
          </a:prstGeom>
        </p:spPr>
      </p:pic>
      <p:pic>
        <p:nvPicPr>
          <p:cNvPr id="10" name="图片 9"/>
          <p:cNvPicPr>
            <a:picLocks noChangeAspect="1"/>
          </p:cNvPicPr>
          <p:nvPr/>
        </p:nvPicPr>
        <p:blipFill>
          <a:blip r:embed="rId6"/>
          <a:stretch>
            <a:fillRect/>
          </a:stretch>
        </p:blipFill>
        <p:spPr>
          <a:xfrm>
            <a:off x="5434949" y="4509120"/>
            <a:ext cx="1801349" cy="2348128"/>
          </a:xfrm>
          <a:prstGeom prst="rect">
            <a:avLst/>
          </a:prstGeom>
        </p:spPr>
      </p:pic>
      <p:pic>
        <p:nvPicPr>
          <p:cNvPr id="11" name="图片 10"/>
          <p:cNvPicPr>
            <a:picLocks noChangeAspect="1"/>
          </p:cNvPicPr>
          <p:nvPr/>
        </p:nvPicPr>
        <p:blipFill>
          <a:blip r:embed="rId7"/>
          <a:stretch>
            <a:fillRect/>
          </a:stretch>
        </p:blipFill>
        <p:spPr>
          <a:xfrm>
            <a:off x="7350806" y="4509120"/>
            <a:ext cx="1793195" cy="2348880"/>
          </a:xfrm>
          <a:prstGeom prst="rect">
            <a:avLst/>
          </a:prstGeom>
        </p:spPr>
      </p:pic>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t>考试方式及说明</a:t>
            </a:r>
          </a:p>
        </p:txBody>
      </p:sp>
      <p:sp>
        <p:nvSpPr>
          <p:cNvPr id="3" name="内容占位符 2"/>
          <p:cNvSpPr>
            <a:spLocks noGrp="1"/>
          </p:cNvSpPr>
          <p:nvPr>
            <p:ph idx="1"/>
          </p:nvPr>
        </p:nvSpPr>
        <p:spPr>
          <a:xfrm>
            <a:off x="250828" y="1052517"/>
            <a:ext cx="8818563" cy="4681537"/>
          </a:xfrm>
        </p:spPr>
        <p:txBody>
          <a:bodyPr/>
          <a:lstStyle/>
          <a:p>
            <a:pPr eaLnBrk="1" hangingPunct="1">
              <a:defRPr/>
            </a:pPr>
            <a:r>
              <a:rPr lang="zh-CN" altLang="en-US" dirty="0" smtClean="0">
                <a:cs typeface="+mn-cs"/>
              </a:rPr>
              <a:t>考试成绩</a:t>
            </a:r>
            <a:endParaRPr lang="en-US" altLang="zh-CN" dirty="0" smtClean="0">
              <a:cs typeface="+mn-cs"/>
            </a:endParaRPr>
          </a:p>
          <a:p>
            <a:pPr lvl="1" eaLnBrk="1" hangingPunct="1">
              <a:defRPr/>
            </a:pPr>
            <a:r>
              <a:rPr lang="en-US" sz="2600" dirty="0"/>
              <a:t>30-40%</a:t>
            </a:r>
            <a:r>
              <a:rPr sz="2600" dirty="0"/>
              <a:t>平时成绩（作业、</a:t>
            </a:r>
            <a:r>
              <a:rPr sz="2600" b="1" dirty="0">
                <a:solidFill>
                  <a:srgbClr val="FF0000"/>
                </a:solidFill>
              </a:rPr>
              <a:t>上机</a:t>
            </a:r>
            <a:r>
              <a:rPr sz="2600" dirty="0"/>
              <a:t>、考勤）</a:t>
            </a:r>
            <a:r>
              <a:rPr lang="en-US" altLang="zh-CN" sz="2600" dirty="0"/>
              <a:t>+ 70-60%</a:t>
            </a:r>
            <a:r>
              <a:rPr lang="zh-CN" altLang="en-US" sz="2600" dirty="0"/>
              <a:t>期末</a:t>
            </a:r>
            <a:r>
              <a:rPr sz="2600" dirty="0"/>
              <a:t>考试</a:t>
            </a:r>
            <a:endParaRPr lang="en-US" sz="2600" dirty="0"/>
          </a:p>
          <a:p>
            <a:pPr lvl="2" eaLnBrk="1" hangingPunct="1">
              <a:defRPr/>
            </a:pPr>
            <a:r>
              <a:rPr lang="zh-CN" altLang="en-US" dirty="0">
                <a:cs typeface="+mn-cs"/>
              </a:rPr>
              <a:t>要求在每次上机前做好分析、算法设计和</a:t>
            </a:r>
            <a:r>
              <a:rPr lang="zh-CN" altLang="en-US" dirty="0" smtClean="0">
                <a:cs typeface="+mn-cs"/>
              </a:rPr>
              <a:t>编码</a:t>
            </a:r>
            <a:endParaRPr lang="en-US" altLang="zh-CN" dirty="0" smtClean="0">
              <a:cs typeface="+mn-cs"/>
            </a:endParaRPr>
          </a:p>
          <a:p>
            <a:pPr lvl="2" eaLnBrk="1" hangingPunct="1">
              <a:defRPr/>
            </a:pPr>
            <a:r>
              <a:rPr lang="zh-CN" altLang="en-US" dirty="0" smtClean="0">
                <a:solidFill>
                  <a:srgbClr val="FF0000"/>
                </a:solidFill>
                <a:cs typeface="+mn-cs"/>
              </a:rPr>
              <a:t>不要在机房上机时才开始编码</a:t>
            </a:r>
            <a:endParaRPr lang="en-US" dirty="0" smtClean="0">
              <a:solidFill>
                <a:srgbClr val="FF0000"/>
              </a:solidFill>
              <a:cs typeface="+mn-cs"/>
            </a:endParaRPr>
          </a:p>
          <a:p>
            <a:pPr lvl="1" eaLnBrk="1" hangingPunct="1">
              <a:defRPr/>
            </a:pPr>
            <a:r>
              <a:rPr lang="zh-CN" altLang="en-US" sz="2600" dirty="0"/>
              <a:t>无上机成绩</a:t>
            </a:r>
            <a:r>
              <a:rPr lang="en-US" altLang="zh-CN" sz="2600" dirty="0">
                <a:sym typeface="Wingdings" panose="05000000000000000000" pitchFamily="2" charset="2"/>
              </a:rPr>
              <a:t></a:t>
            </a:r>
            <a:r>
              <a:rPr lang="zh-CN" altLang="en-US" sz="2600" dirty="0">
                <a:sym typeface="Wingdings" panose="05000000000000000000" pitchFamily="2" charset="2"/>
              </a:rPr>
              <a:t>期末成绩</a:t>
            </a:r>
            <a:r>
              <a:rPr lang="en-US" altLang="zh-CN" sz="2600" dirty="0"/>
              <a:t>59</a:t>
            </a:r>
          </a:p>
          <a:p>
            <a:pPr lvl="1" eaLnBrk="1" hangingPunct="1">
              <a:defRPr/>
            </a:pPr>
            <a:r>
              <a:rPr lang="en-US" altLang="zh-CN" sz="2600" dirty="0"/>
              <a:t>Need Deadline!</a:t>
            </a:r>
          </a:p>
          <a:p>
            <a:pPr eaLnBrk="1" hangingPunct="1">
              <a:defRPr/>
            </a:pPr>
            <a:r>
              <a:rPr lang="zh-CN" altLang="en-US" dirty="0" smtClean="0">
                <a:cs typeface="+mn-cs"/>
              </a:rPr>
              <a:t>课程主页</a:t>
            </a:r>
            <a:endParaRPr lang="en-US" altLang="zh-CN" dirty="0" smtClean="0">
              <a:cs typeface="+mn-cs"/>
            </a:endParaRPr>
          </a:p>
          <a:p>
            <a:pPr lvl="1" eaLnBrk="1" hangingPunct="1">
              <a:defRPr/>
            </a:pPr>
            <a:r>
              <a:rPr lang="en-US" altLang="zh-CN" dirty="0" smtClean="0">
                <a:cs typeface="+mn-cs"/>
              </a:rPr>
              <a:t>xinweijiang.github.io/course/ds-a</a:t>
            </a:r>
          </a:p>
          <a:p>
            <a:pPr eaLnBrk="1" hangingPunct="1">
              <a:defRPr/>
            </a:pPr>
            <a:r>
              <a:rPr lang="zh-CN" altLang="en-US" dirty="0" smtClean="0">
                <a:cs typeface="+mn-cs"/>
              </a:rPr>
              <a:t>上机安排</a:t>
            </a:r>
            <a:endParaRPr lang="en-US" altLang="zh-CN" dirty="0" smtClean="0">
              <a:cs typeface="+mn-cs"/>
            </a:endParaRPr>
          </a:p>
          <a:p>
            <a:pPr lvl="1" eaLnBrk="1" hangingPunct="1">
              <a:defRPr/>
            </a:pPr>
            <a:r>
              <a:rPr lang="en-US" altLang="zh-CN" dirty="0" smtClean="0">
                <a:cs typeface="+mn-cs"/>
              </a:rPr>
              <a:t>4</a:t>
            </a:r>
            <a:r>
              <a:rPr dirty="0" smtClean="0">
                <a:cs typeface="+mn-cs"/>
              </a:rPr>
              <a:t>次</a:t>
            </a:r>
            <a:r>
              <a:rPr lang="zh-CN" altLang="en-US" dirty="0">
                <a:cs typeface="+mn-cs"/>
              </a:rPr>
              <a:t>，</a:t>
            </a:r>
            <a:r>
              <a:rPr dirty="0" smtClean="0">
                <a:cs typeface="+mn-cs"/>
              </a:rPr>
              <a:t>每次</a:t>
            </a:r>
            <a:r>
              <a:rPr lang="en-US" altLang="zh-CN" dirty="0">
                <a:cs typeface="+mn-cs"/>
              </a:rPr>
              <a:t>4</a:t>
            </a:r>
            <a:r>
              <a:rPr dirty="0">
                <a:cs typeface="+mn-cs"/>
              </a:rPr>
              <a:t>个课时</a:t>
            </a:r>
            <a:r>
              <a:rPr dirty="0" smtClean="0">
                <a:cs typeface="+mn-cs"/>
              </a:rPr>
              <a:t>，具体时间地点待定</a:t>
            </a:r>
            <a:endParaRPr dirty="0">
              <a:cs typeface="+mn-cs"/>
            </a:endParaRPr>
          </a:p>
          <a:p>
            <a:pPr marL="342891" lvl="1" indent="-342891">
              <a:buClr>
                <a:schemeClr val="tx2"/>
              </a:buClr>
              <a:defRPr/>
            </a:pPr>
            <a:endParaRPr dirty="0">
              <a:cs typeface="+mn-cs"/>
            </a:endParaRPr>
          </a:p>
          <a:p>
            <a:pPr>
              <a:defRPr/>
            </a:pPr>
            <a:endParaRPr lang="zh-CN" altLang="en-US" dirty="0">
              <a:cs typeface="+mn-cs"/>
            </a:endParaRPr>
          </a:p>
        </p:txBody>
      </p:sp>
      <p:pic>
        <p:nvPicPr>
          <p:cNvPr id="40964"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4214" y="2997203"/>
            <a:ext cx="19177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51691" y="4573591"/>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smtClean="0"/>
              <a:t>课程要求</a:t>
            </a:r>
          </a:p>
        </p:txBody>
      </p:sp>
      <p:sp>
        <p:nvSpPr>
          <p:cNvPr id="10243" name="内容占位符 2"/>
          <p:cNvSpPr>
            <a:spLocks noGrp="1"/>
          </p:cNvSpPr>
          <p:nvPr>
            <p:ph idx="1"/>
          </p:nvPr>
        </p:nvSpPr>
        <p:spPr>
          <a:xfrm>
            <a:off x="287341" y="1051719"/>
            <a:ext cx="6624637" cy="4681537"/>
          </a:xfrm>
        </p:spPr>
        <p:txBody>
          <a:bodyPr/>
          <a:lstStyle/>
          <a:p>
            <a:pPr>
              <a:defRPr/>
            </a:pPr>
            <a:r>
              <a:rPr lang="zh-CN" altLang="en-US" sz="2800" dirty="0"/>
              <a:t>课前预习，课后复习</a:t>
            </a:r>
          </a:p>
          <a:p>
            <a:pPr>
              <a:defRPr/>
            </a:pPr>
            <a:r>
              <a:rPr lang="zh-CN" altLang="en-US" sz="2800" dirty="0"/>
              <a:t>不拘于课堂讲授，广泛阅读，勤于思考</a:t>
            </a:r>
          </a:p>
          <a:p>
            <a:pPr>
              <a:defRPr/>
            </a:pPr>
            <a:r>
              <a:rPr lang="zh-CN" altLang="en-US" sz="2800" dirty="0"/>
              <a:t>不迟到、不早退（抽查点名）</a:t>
            </a:r>
            <a:endParaRPr lang="en-US" altLang="zh-CN" sz="2800" dirty="0"/>
          </a:p>
          <a:p>
            <a:pPr>
              <a:defRPr/>
            </a:pPr>
            <a:r>
              <a:rPr lang="zh-CN" altLang="en-US" sz="2800" dirty="0"/>
              <a:t>上课不说话，但请积极参加课堂互动</a:t>
            </a:r>
            <a:endParaRPr lang="en-US" altLang="zh-CN" sz="2800" dirty="0"/>
          </a:p>
          <a:p>
            <a:pPr lvl="1">
              <a:defRPr/>
            </a:pPr>
            <a:r>
              <a:rPr sz="2400" dirty="0">
                <a:ea typeface="黑体" pitchFamily="49" charset="-122"/>
              </a:rPr>
              <a:t>有疑问无需举手随时打断我并提出问题</a:t>
            </a:r>
            <a:endParaRPr lang="en-US" altLang="zh-CN" sz="2400" dirty="0"/>
          </a:p>
          <a:p>
            <a:pPr lvl="1">
              <a:defRPr/>
            </a:pPr>
            <a:r>
              <a:rPr lang="en-US" altLang="zh-CN" sz="2400" dirty="0"/>
              <a:t>If (</a:t>
            </a:r>
            <a:r>
              <a:rPr sz="2400" dirty="0">
                <a:ea typeface="黑体" pitchFamily="49" charset="-122"/>
              </a:rPr>
              <a:t>积极参与课堂讨论</a:t>
            </a:r>
            <a:r>
              <a:rPr lang="en-US" altLang="zh-CN" sz="2400" dirty="0"/>
              <a:t>) </a:t>
            </a:r>
            <a:r>
              <a:rPr sz="2400" dirty="0">
                <a:ea typeface="黑体" pitchFamily="49" charset="-122"/>
              </a:rPr>
              <a:t>平时分</a:t>
            </a:r>
            <a:r>
              <a:rPr lang="en-US" altLang="zh-CN" sz="2400" dirty="0"/>
              <a:t>++;</a:t>
            </a:r>
            <a:endParaRPr sz="2400" dirty="0">
              <a:ea typeface="黑体" pitchFamily="49" charset="-122"/>
            </a:endParaRPr>
          </a:p>
          <a:p>
            <a:pPr>
              <a:defRPr/>
            </a:pPr>
            <a:r>
              <a:rPr lang="zh-CN" altLang="en-US" sz="2800" dirty="0"/>
              <a:t>作业按时完成，重视上机实践</a:t>
            </a:r>
            <a:endParaRPr lang="en-US" altLang="zh-CN" sz="2800" dirty="0"/>
          </a:p>
          <a:p>
            <a:pPr>
              <a:defRPr/>
            </a:pPr>
            <a:r>
              <a:rPr lang="zh-CN" altLang="en-US" sz="2800" dirty="0"/>
              <a:t>知识拓展</a:t>
            </a:r>
            <a:r>
              <a:rPr lang="en-US" altLang="zh-CN" sz="2800" dirty="0"/>
              <a:t>——</a:t>
            </a:r>
            <a:r>
              <a:rPr lang="zh-CN" altLang="en-US" sz="2800" dirty="0"/>
              <a:t>查阅资料了解经典数据结构及算法在相关领域的应用</a:t>
            </a:r>
          </a:p>
          <a:p>
            <a:pPr>
              <a:defRPr/>
            </a:pPr>
            <a:endParaRPr lang="en-US" altLang="zh-CN" sz="2800" dirty="0"/>
          </a:p>
          <a:p>
            <a:pPr lvl="1">
              <a:defRPr/>
            </a:pPr>
            <a:endParaRPr lang="zh-CN" altLang="en-US" sz="2400" dirty="0"/>
          </a:p>
        </p:txBody>
      </p:sp>
      <p:pic>
        <p:nvPicPr>
          <p:cNvPr id="4198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04026" y="4422779"/>
            <a:ext cx="2305051"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11978" y="2278064"/>
            <a:ext cx="2087563"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71551" y="5991228"/>
            <a:ext cx="7545388" cy="646331"/>
          </a:xfrm>
          <a:prstGeom prst="rect">
            <a:avLst/>
          </a:prstGeom>
          <a:solidFill>
            <a:srgbClr val="FF0000"/>
          </a:solidFill>
        </p:spPr>
        <p:txBody>
          <a:bodyPr>
            <a:spAutoFit/>
          </a:bodyPr>
          <a:lstStyle/>
          <a:p>
            <a:pPr marL="0" lvl="1">
              <a:defRPr/>
            </a:pPr>
            <a:r>
              <a:rPr lang="zh-CN" altLang="en-US" sz="1800" dirty="0">
                <a:solidFill>
                  <a:schemeClr val="bg1"/>
                </a:solidFill>
                <a:latin typeface="+mn-lt"/>
              </a:rPr>
              <a:t>抄袭（</a:t>
            </a:r>
            <a:r>
              <a:rPr lang="en-US" altLang="zh-CN" sz="1800" dirty="0">
                <a:solidFill>
                  <a:schemeClr val="bg1"/>
                </a:solidFill>
                <a:latin typeface="+mn-lt"/>
              </a:rPr>
              <a:t>Plagiarize</a:t>
            </a:r>
            <a:r>
              <a:rPr lang="zh-CN" altLang="en-US" sz="1800" dirty="0">
                <a:solidFill>
                  <a:schemeClr val="bg1"/>
                </a:solidFill>
                <a:latin typeface="+mn-lt"/>
              </a:rPr>
              <a:t>），被抄袭者和抄袭者− </a:t>
            </a:r>
            <a:r>
              <a:rPr lang="en-US" altLang="zh-CN" sz="1800" dirty="0">
                <a:solidFill>
                  <a:schemeClr val="bg1"/>
                </a:solidFill>
                <a:latin typeface="+mn-lt"/>
              </a:rPr>
              <a:t>20</a:t>
            </a:r>
            <a:r>
              <a:rPr lang="zh-CN" altLang="en-US" sz="1800" dirty="0">
                <a:solidFill>
                  <a:schemeClr val="bg1"/>
                </a:solidFill>
                <a:latin typeface="+mn-lt"/>
              </a:rPr>
              <a:t>分。抄袭两次以上（含两次），本课程最终的总成绩不及格或记零分，并上报学院和学校</a:t>
            </a:r>
            <a:endParaRPr lang="zh-CN" altLang="en-US" sz="3200" dirty="0">
              <a:solidFill>
                <a:schemeClr val="bg1"/>
              </a:solidFill>
            </a:endParaRPr>
          </a:p>
        </p:txBody>
      </p:sp>
      <p:pic>
        <p:nvPicPr>
          <p:cNvPr id="41991"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07216" y="692151"/>
            <a:ext cx="2098675"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b="1" smtClean="0"/>
              <a:t>编程风格要求</a:t>
            </a:r>
          </a:p>
        </p:txBody>
      </p:sp>
      <p:sp>
        <p:nvSpPr>
          <p:cNvPr id="16387" name="内容占位符 2"/>
          <p:cNvSpPr>
            <a:spLocks noGrp="1"/>
          </p:cNvSpPr>
          <p:nvPr>
            <p:ph idx="1"/>
          </p:nvPr>
        </p:nvSpPr>
        <p:spPr>
          <a:xfrm>
            <a:off x="395289" y="1052736"/>
            <a:ext cx="8420100" cy="4978400"/>
          </a:xfrm>
        </p:spPr>
        <p:txBody>
          <a:bodyPr/>
          <a:lstStyle/>
          <a:p>
            <a:pPr>
              <a:defRPr/>
            </a:pPr>
            <a:r>
              <a:rPr lang="zh-CN" altLang="en-US" sz="2400" b="1" dirty="0"/>
              <a:t>结构化程序设计方法</a:t>
            </a:r>
          </a:p>
          <a:p>
            <a:pPr>
              <a:defRPr/>
            </a:pPr>
            <a:r>
              <a:rPr lang="zh-CN" altLang="en-US" sz="2400" b="1" dirty="0"/>
              <a:t>文档化</a:t>
            </a:r>
          </a:p>
          <a:p>
            <a:pPr>
              <a:defRPr/>
            </a:pPr>
            <a:r>
              <a:rPr lang="zh-CN" altLang="en-US" sz="2400" b="1" dirty="0"/>
              <a:t>诚实代码</a:t>
            </a:r>
          </a:p>
          <a:p>
            <a:pPr>
              <a:defRPr/>
            </a:pPr>
            <a:r>
              <a:rPr lang="zh-CN" altLang="en-US" sz="2400" b="1" dirty="0"/>
              <a:t>编写的程序正确、结构清楚、易读（写注释），符合软件工程的规范</a:t>
            </a:r>
          </a:p>
        </p:txBody>
      </p:sp>
      <p:pic>
        <p:nvPicPr>
          <p:cNvPr id="4301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3212979"/>
            <a:ext cx="5616624" cy="3591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30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en-US" altLang="zh-CN" smtClean="0"/>
              <a:t>Besides</a:t>
            </a:r>
            <a:endParaRPr lang="zh-CN" altLang="en-US" smtClean="0"/>
          </a:p>
        </p:txBody>
      </p:sp>
      <p:sp>
        <p:nvSpPr>
          <p:cNvPr id="3" name="内容占位符 2"/>
          <p:cNvSpPr>
            <a:spLocks noGrp="1"/>
          </p:cNvSpPr>
          <p:nvPr>
            <p:ph idx="1"/>
          </p:nvPr>
        </p:nvSpPr>
        <p:spPr>
          <a:xfrm>
            <a:off x="400051" y="1125539"/>
            <a:ext cx="8420100" cy="4978400"/>
          </a:xfrm>
        </p:spPr>
        <p:txBody>
          <a:bodyPr/>
          <a:lstStyle/>
          <a:p>
            <a:pPr>
              <a:defRPr/>
            </a:pPr>
            <a:r>
              <a:rPr lang="zh-CN" altLang="en-US" dirty="0"/>
              <a:t>上机作业随时提问并增加需求</a:t>
            </a: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t>Dancing</a:t>
            </a:r>
          </a:p>
          <a:p>
            <a:pPr>
              <a:defRPr/>
            </a:pPr>
            <a:endParaRPr lang="en-US" altLang="zh-CN" dirty="0"/>
          </a:p>
          <a:p>
            <a:pPr>
              <a:defRPr/>
            </a:pPr>
            <a:endParaRPr lang="en-US" altLang="zh-CN" dirty="0"/>
          </a:p>
          <a:p>
            <a:pPr>
              <a:defRPr/>
            </a:pPr>
            <a:r>
              <a:rPr lang="zh-CN" altLang="en-US" dirty="0"/>
              <a:t>限时程序编写</a:t>
            </a:r>
          </a:p>
        </p:txBody>
      </p:sp>
      <p:pic>
        <p:nvPicPr>
          <p:cNvPr id="4506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700811"/>
            <a:ext cx="2376488"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5215782" y="1719067"/>
            <a:ext cx="1332931" cy="1680847"/>
          </a:xfrm>
          <a:prstGeom prst="rect">
            <a:avLst/>
          </a:prstGeom>
        </p:spPr>
      </p:pic>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txBox="1">
            <a:spLocks/>
          </p:cNvSpPr>
          <p:nvPr/>
        </p:nvSpPr>
        <p:spPr bwMode="auto">
          <a:xfrm>
            <a:off x="36516" y="115890"/>
            <a:ext cx="6696075"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b="0">
                <a:solidFill>
                  <a:srgbClr val="336699"/>
                </a:solidFill>
                <a:ea typeface="黑体" panose="02010609060101010101" pitchFamily="49" charset="-122"/>
              </a:rPr>
              <a:t>In the beginning of your sophomore year</a:t>
            </a:r>
            <a:endParaRPr lang="zh-CN" altLang="en-US" sz="2800" b="0">
              <a:solidFill>
                <a:srgbClr val="336699"/>
              </a:solidFill>
              <a:ea typeface="黑体" panose="02010609060101010101" pitchFamily="49" charset="-122"/>
            </a:endParaRPr>
          </a:p>
        </p:txBody>
      </p:sp>
      <p:sp>
        <p:nvSpPr>
          <p:cNvPr id="3" name="矩形 2"/>
          <p:cNvSpPr/>
          <p:nvPr/>
        </p:nvSpPr>
        <p:spPr>
          <a:xfrm>
            <a:off x="6818317" y="989016"/>
            <a:ext cx="2003425" cy="584775"/>
          </a:xfrm>
          <a:prstGeom prst="rect">
            <a:avLst/>
          </a:prstGeom>
        </p:spPr>
        <p:txBody>
          <a:bodyPr>
            <a:spAutoFit/>
          </a:bodyPr>
          <a:lstStyle/>
          <a:p>
            <a:pPr>
              <a:defRPr/>
            </a:pPr>
            <a:r>
              <a:rPr lang="en-US" altLang="zh-CN" sz="3200" b="0" dirty="0">
                <a:solidFill>
                  <a:srgbClr val="333333"/>
                </a:solidFill>
                <a:latin typeface="+mj-lt"/>
              </a:rPr>
              <a:t>Freshman</a:t>
            </a:r>
          </a:p>
        </p:txBody>
      </p:sp>
      <p:sp>
        <p:nvSpPr>
          <p:cNvPr id="4" name="矩形 3"/>
          <p:cNvSpPr/>
          <p:nvPr/>
        </p:nvSpPr>
        <p:spPr>
          <a:xfrm>
            <a:off x="6805616" y="2565401"/>
            <a:ext cx="2230437" cy="584775"/>
          </a:xfrm>
          <a:prstGeom prst="rect">
            <a:avLst/>
          </a:prstGeom>
        </p:spPr>
        <p:txBody>
          <a:bodyPr>
            <a:spAutoFit/>
          </a:bodyPr>
          <a:lstStyle/>
          <a:p>
            <a:pPr>
              <a:defRPr/>
            </a:pPr>
            <a:r>
              <a:rPr lang="en-US" altLang="zh-CN" sz="3200" b="0" dirty="0">
                <a:solidFill>
                  <a:srgbClr val="0000CC"/>
                </a:solidFill>
                <a:latin typeface="+mj-lt"/>
              </a:rPr>
              <a:t>Sophomore</a:t>
            </a:r>
          </a:p>
        </p:txBody>
      </p:sp>
      <p:sp>
        <p:nvSpPr>
          <p:cNvPr id="5" name="矩形 4"/>
          <p:cNvSpPr/>
          <p:nvPr/>
        </p:nvSpPr>
        <p:spPr>
          <a:xfrm>
            <a:off x="7100891" y="4221165"/>
            <a:ext cx="1431925" cy="584775"/>
          </a:xfrm>
          <a:prstGeom prst="rect">
            <a:avLst/>
          </a:prstGeom>
        </p:spPr>
        <p:txBody>
          <a:bodyPr>
            <a:spAutoFit/>
          </a:bodyPr>
          <a:lstStyle/>
          <a:p>
            <a:pPr>
              <a:defRPr/>
            </a:pPr>
            <a:r>
              <a:rPr lang="en-US" altLang="zh-CN" sz="3200" b="0" dirty="0">
                <a:solidFill>
                  <a:srgbClr val="333333"/>
                </a:solidFill>
                <a:latin typeface="+mj-lt"/>
              </a:rPr>
              <a:t>Junior</a:t>
            </a:r>
          </a:p>
        </p:txBody>
      </p:sp>
      <p:sp>
        <p:nvSpPr>
          <p:cNvPr id="6" name="矩形 5"/>
          <p:cNvSpPr/>
          <p:nvPr/>
        </p:nvSpPr>
        <p:spPr>
          <a:xfrm>
            <a:off x="7165976" y="5868989"/>
            <a:ext cx="1366839" cy="584775"/>
          </a:xfrm>
          <a:prstGeom prst="rect">
            <a:avLst/>
          </a:prstGeom>
        </p:spPr>
        <p:txBody>
          <a:bodyPr>
            <a:spAutoFit/>
          </a:bodyPr>
          <a:lstStyle/>
          <a:p>
            <a:pPr>
              <a:defRPr/>
            </a:pPr>
            <a:r>
              <a:rPr lang="en-US" altLang="zh-CN" sz="3200" b="0" dirty="0">
                <a:solidFill>
                  <a:srgbClr val="333333"/>
                </a:solidFill>
                <a:latin typeface="+mj-lt"/>
              </a:rPr>
              <a:t>Senior</a:t>
            </a:r>
            <a:endParaRPr lang="zh-CN" altLang="en-US" sz="3200" dirty="0">
              <a:latin typeface="+mj-lt"/>
            </a:endParaRPr>
          </a:p>
        </p:txBody>
      </p:sp>
      <p:cxnSp>
        <p:nvCxnSpPr>
          <p:cNvPr id="8" name="直接箭头连接符 7"/>
          <p:cNvCxnSpPr/>
          <p:nvPr/>
        </p:nvCxnSpPr>
        <p:spPr bwMode="auto">
          <a:xfrm flipH="1">
            <a:off x="7813676" y="1493839"/>
            <a:ext cx="6351" cy="1143000"/>
          </a:xfrm>
          <a:prstGeom prst="straightConnector1">
            <a:avLst/>
          </a:prstGeom>
          <a:ln>
            <a:tailEnd type="triangle"/>
          </a:ln>
          <a:extLst/>
        </p:spPr>
        <p:style>
          <a:lnRef idx="3">
            <a:schemeClr val="accent1"/>
          </a:lnRef>
          <a:fillRef idx="0">
            <a:schemeClr val="accent1"/>
          </a:fillRef>
          <a:effectRef idx="2">
            <a:schemeClr val="accent1"/>
          </a:effectRef>
          <a:fontRef idx="minor">
            <a:schemeClr val="tx1"/>
          </a:fontRef>
        </p:style>
      </p:cxnSp>
      <p:cxnSp>
        <p:nvCxnSpPr>
          <p:cNvPr id="10" name="直接箭头连接符 9"/>
          <p:cNvCxnSpPr/>
          <p:nvPr/>
        </p:nvCxnSpPr>
        <p:spPr bwMode="auto">
          <a:xfrm flipH="1">
            <a:off x="7820027" y="3141663"/>
            <a:ext cx="6351" cy="1143000"/>
          </a:xfrm>
          <a:prstGeom prst="straightConnector1">
            <a:avLst/>
          </a:prstGeom>
          <a:ln>
            <a:tailEnd type="triangle"/>
          </a:ln>
          <a:extLst/>
        </p:spPr>
        <p:style>
          <a:lnRef idx="3">
            <a:schemeClr val="accent1"/>
          </a:lnRef>
          <a:fillRef idx="0">
            <a:schemeClr val="accent1"/>
          </a:fillRef>
          <a:effectRef idx="2">
            <a:schemeClr val="accent1"/>
          </a:effectRef>
          <a:fontRef idx="minor">
            <a:schemeClr val="tx1"/>
          </a:fontRef>
        </p:style>
      </p:cxnSp>
      <p:cxnSp>
        <p:nvCxnSpPr>
          <p:cNvPr id="11" name="直接箭头连接符 10"/>
          <p:cNvCxnSpPr/>
          <p:nvPr/>
        </p:nvCxnSpPr>
        <p:spPr bwMode="auto">
          <a:xfrm flipH="1">
            <a:off x="7826376" y="4805366"/>
            <a:ext cx="6351" cy="1144587"/>
          </a:xfrm>
          <a:prstGeom prst="straightConnector1">
            <a:avLst/>
          </a:prstGeom>
          <a:ln>
            <a:tailEnd type="triangle"/>
          </a:ln>
          <a:extLst/>
        </p:spPr>
        <p:style>
          <a:lnRef idx="3">
            <a:schemeClr val="accent1"/>
          </a:lnRef>
          <a:fillRef idx="0">
            <a:schemeClr val="accent1"/>
          </a:fillRef>
          <a:effectRef idx="2">
            <a:schemeClr val="accent1"/>
          </a:effectRef>
          <a:fontRef idx="minor">
            <a:schemeClr val="tx1"/>
          </a:fontRef>
        </p:style>
      </p:cxnSp>
      <p:sp>
        <p:nvSpPr>
          <p:cNvPr id="12" name="文本框 11"/>
          <p:cNvSpPr txBox="1">
            <a:spLocks noChangeArrowheads="1"/>
          </p:cNvSpPr>
          <p:nvPr/>
        </p:nvSpPr>
        <p:spPr bwMode="auto">
          <a:xfrm>
            <a:off x="847726" y="2786066"/>
            <a:ext cx="48958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4000">
                <a:ea typeface="黑体" panose="02010609060101010101" pitchFamily="49" charset="-122"/>
              </a:rPr>
              <a:t>你是上了一年大学还是被大学上了一年？</a:t>
            </a:r>
          </a:p>
        </p:txBody>
      </p:sp>
      <p:sp>
        <p:nvSpPr>
          <p:cNvPr id="19" name="TextBox 2"/>
          <p:cNvSpPr txBox="1">
            <a:spLocks noChangeArrowheads="1"/>
          </p:cNvSpPr>
          <p:nvPr/>
        </p:nvSpPr>
        <p:spPr bwMode="auto">
          <a:xfrm>
            <a:off x="847727" y="908052"/>
            <a:ext cx="5532439" cy="13849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800">
                <a:solidFill>
                  <a:srgbClr val="0000CC"/>
                </a:solidFill>
                <a:latin typeface="微软雅黑" panose="020B0503020204020204" pitchFamily="34" charset="-122"/>
                <a:ea typeface="微软雅黑" panose="020B0503020204020204" pitchFamily="34" charset="-122"/>
              </a:rPr>
              <a:t>大学只是另一场旅途的起点</a:t>
            </a:r>
            <a:endParaRPr lang="en-US" altLang="zh-CN" sz="2800">
              <a:solidFill>
                <a:srgbClr val="0000CC"/>
              </a:solidFill>
              <a:latin typeface="微软雅黑" panose="020B0503020204020204" pitchFamily="34" charset="-122"/>
              <a:ea typeface="微软雅黑" panose="020B0503020204020204" pitchFamily="34" charset="-122"/>
            </a:endParaRPr>
          </a:p>
          <a:p>
            <a:pPr eaLnBrk="1" hangingPunct="1">
              <a:spcBef>
                <a:spcPct val="0"/>
              </a:spcBef>
              <a:buClrTx/>
              <a:buSzTx/>
              <a:buFontTx/>
              <a:buNone/>
            </a:pPr>
            <a:r>
              <a:rPr lang="zh-CN" altLang="en-US" sz="2800">
                <a:solidFill>
                  <a:srgbClr val="0000CC"/>
                </a:solidFill>
                <a:latin typeface="微软雅黑" panose="020B0503020204020204" pitchFamily="34" charset="-122"/>
                <a:ea typeface="微软雅黑" panose="020B0503020204020204" pitchFamily="34" charset="-122"/>
              </a:rPr>
              <a:t>先要为自己找一个目标：</a:t>
            </a:r>
            <a:br>
              <a:rPr lang="zh-CN" altLang="en-US" sz="2800">
                <a:solidFill>
                  <a:srgbClr val="0000CC"/>
                </a:solidFill>
                <a:latin typeface="微软雅黑" panose="020B0503020204020204" pitchFamily="34" charset="-122"/>
                <a:ea typeface="微软雅黑" panose="020B0503020204020204" pitchFamily="34" charset="-122"/>
              </a:rPr>
            </a:br>
            <a:r>
              <a:rPr lang="zh-CN" altLang="en-US" sz="2800">
                <a:solidFill>
                  <a:srgbClr val="0000CC"/>
                </a:solidFill>
                <a:latin typeface="微软雅黑" panose="020B0503020204020204" pitchFamily="34" charset="-122"/>
                <a:ea typeface="微软雅黑" panose="020B0503020204020204" pitchFamily="34" charset="-122"/>
              </a:rPr>
              <a:t>文凭、技能、人格、友情</a:t>
            </a:r>
            <a:r>
              <a:rPr lang="en-US" altLang="zh-CN" sz="2800">
                <a:solidFill>
                  <a:srgbClr val="0000CC"/>
                </a:solidFill>
                <a:latin typeface="微软雅黑" panose="020B0503020204020204" pitchFamily="34" charset="-122"/>
                <a:ea typeface="微软雅黑" panose="020B0503020204020204" pitchFamily="34" charset="-122"/>
              </a:rPr>
              <a:t>…</a:t>
            </a:r>
            <a:endParaRPr lang="zh-CN" altLang="en-US" sz="2800">
              <a:solidFill>
                <a:srgbClr val="0000CC"/>
              </a:solidFill>
              <a:latin typeface="微软雅黑" panose="020B0503020204020204" pitchFamily="34" charset="-122"/>
              <a:ea typeface="微软雅黑" panose="020B0503020204020204" pitchFamily="34" charset="-122"/>
            </a:endParaRPr>
          </a:p>
        </p:txBody>
      </p:sp>
      <p:sp>
        <p:nvSpPr>
          <p:cNvPr id="15384" name="文本框 28"/>
          <p:cNvSpPr txBox="1">
            <a:spLocks noChangeArrowheads="1"/>
          </p:cNvSpPr>
          <p:nvPr/>
        </p:nvSpPr>
        <p:spPr bwMode="auto">
          <a:xfrm>
            <a:off x="7164391" y="6577016"/>
            <a:ext cx="19446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ea typeface="黑体" panose="02010609060101010101" pitchFamily="49" charset="-122"/>
              </a:rPr>
              <a:t>节选自如何读大学</a:t>
            </a:r>
            <a:r>
              <a:rPr lang="en-US" altLang="zh-CN" sz="1400">
                <a:ea typeface="黑体" panose="02010609060101010101" pitchFamily="49" charset="-122"/>
              </a:rPr>
              <a:t>ppt</a:t>
            </a:r>
            <a:endParaRPr lang="zh-CN" altLang="en-US" sz="1400">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2" presetClass="path" presetSubtype="0" accel="50000" decel="50000" fill="hold" grpId="0" nodeType="clickEffect">
                                  <p:stCondLst>
                                    <p:cond delay="0"/>
                                  </p:stCondLst>
                                  <p:childTnLst>
                                    <p:animMotion origin="layout" path="M -0.01007 0.00023 L -0.01007 -0.25486 " pathEditMode="relative" rAng="0" ptsTypes="AA">
                                      <p:cBhvr>
                                        <p:cTn id="29" dur="2000" fill="hold"/>
                                        <p:tgtEl>
                                          <p:spTgt spid="12"/>
                                        </p:tgtEl>
                                        <p:attrNameLst>
                                          <p:attrName>ppt_x</p:attrName>
                                          <p:attrName>ppt_y</p:attrName>
                                        </p:attrNameLst>
                                      </p:cBhvr>
                                      <p:rCtr x="0" y="-12755"/>
                                    </p:animMotion>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2" grpId="0"/>
      <p:bldP spid="1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350" y="188917"/>
            <a:ext cx="7424739" cy="693737"/>
          </a:xfrm>
        </p:spPr>
        <p:txBody>
          <a:bodyPr/>
          <a:lstStyle/>
          <a:p>
            <a:pPr algn="l" eaLnBrk="1" hangingPunct="1"/>
            <a:r>
              <a:rPr lang="zh-CN" altLang="en-US" sz="3600">
                <a:latin typeface="华文新魏" panose="02010800040101010101" pitchFamily="2" charset="-122"/>
                <a:ea typeface="华文新魏" panose="02010800040101010101" pitchFamily="2" charset="-122"/>
              </a:rPr>
              <a:t>第</a:t>
            </a:r>
            <a:r>
              <a:rPr lang="en-US" altLang="zh-CN" sz="3600">
                <a:latin typeface="华文新魏" panose="02010800040101010101" pitchFamily="2" charset="-122"/>
                <a:ea typeface="华文新魏" panose="02010800040101010101" pitchFamily="2" charset="-122"/>
              </a:rPr>
              <a:t>0</a:t>
            </a:r>
            <a:r>
              <a:rPr lang="zh-CN" altLang="en-US" sz="3600">
                <a:latin typeface="华文新魏" panose="02010800040101010101" pitchFamily="2" charset="-122"/>
                <a:ea typeface="华文新魏" panose="02010800040101010101" pitchFamily="2" charset="-122"/>
              </a:rPr>
              <a:t>章 </a:t>
            </a:r>
            <a:r>
              <a:rPr lang="en-US" altLang="zh-CN" sz="3600">
                <a:latin typeface="华文新魏" panose="02010800040101010101" pitchFamily="2" charset="-122"/>
                <a:ea typeface="华文新魏" panose="02010800040101010101" pitchFamily="2" charset="-122"/>
              </a:rPr>
              <a:t>C/C++</a:t>
            </a:r>
            <a:r>
              <a:rPr lang="zh-CN" altLang="en-US" sz="3600">
                <a:latin typeface="华文新魏" panose="02010800040101010101" pitchFamily="2" charset="-122"/>
                <a:ea typeface="华文新魏" panose="02010800040101010101" pitchFamily="2" charset="-122"/>
              </a:rPr>
              <a:t>程序设计基础</a:t>
            </a:r>
          </a:p>
        </p:txBody>
      </p:sp>
      <p:sp>
        <p:nvSpPr>
          <p:cNvPr id="4" name="内容占位符 2"/>
          <p:cNvSpPr txBox="1">
            <a:spLocks/>
          </p:cNvSpPr>
          <p:nvPr/>
        </p:nvSpPr>
        <p:spPr bwMode="auto">
          <a:xfrm>
            <a:off x="400051" y="1330325"/>
            <a:ext cx="8420100" cy="497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kumimoji="1" sz="2400" kern="1200">
                <a:solidFill>
                  <a:schemeClr val="tx1"/>
                </a:solidFill>
                <a:effectLst>
                  <a:outerShdw blurRad="38100" dist="38100" dir="2700000" algn="tl">
                    <a:srgbClr val="C0C0C0"/>
                  </a:outerShdw>
                </a:effectLst>
                <a:latin typeface="+mn-lt"/>
                <a:ea typeface="+mn-ea"/>
                <a:cs typeface="+mn-cs"/>
              </a:defRPr>
            </a:lvl1pPr>
            <a:lvl2pPr marL="457200" indent="0" algn="ctr" rtl="0" eaLnBrk="0" fontAlgn="base" hangingPunct="0">
              <a:spcBef>
                <a:spcPct val="20000"/>
              </a:spcBef>
              <a:spcAft>
                <a:spcPct val="0"/>
              </a:spcAft>
              <a:buClr>
                <a:schemeClr val="hlink"/>
              </a:buClr>
              <a:buSzPct val="55000"/>
              <a:buFont typeface="Wingdings" panose="05000000000000000000" pitchFamily="2" charset="2"/>
              <a:buNone/>
              <a:defRPr kumimoji="1" sz="2000" kern="1200">
                <a:solidFill>
                  <a:schemeClr val="tx1"/>
                </a:solidFill>
                <a:effectLst>
                  <a:outerShdw blurRad="38100" dist="38100" dir="2700000" algn="tl">
                    <a:srgbClr val="C0C0C0"/>
                  </a:outerShdw>
                </a:effectLst>
                <a:latin typeface="+mn-lt"/>
                <a:ea typeface="+mn-ea"/>
                <a:cs typeface="+mn-cs"/>
              </a:defRPr>
            </a:lvl2pPr>
            <a:lvl3pPr marL="914400" indent="0" algn="ctr" rtl="0" eaLnBrk="0" fontAlgn="base" hangingPunct="0">
              <a:spcBef>
                <a:spcPct val="20000"/>
              </a:spcBef>
              <a:spcAft>
                <a:spcPct val="0"/>
              </a:spcAft>
              <a:buClr>
                <a:schemeClr val="folHlink"/>
              </a:buClr>
              <a:buSzPct val="50000"/>
              <a:buFont typeface="Wingdings" panose="05000000000000000000" pitchFamily="2" charset="2"/>
              <a:buNone/>
              <a:defRPr kumimoji="1" sz="1800" kern="1200">
                <a:solidFill>
                  <a:schemeClr val="tx1"/>
                </a:solidFill>
                <a:effectLst>
                  <a:outerShdw blurRad="38100" dist="38100" dir="2700000" algn="tl">
                    <a:srgbClr val="C0C0C0"/>
                  </a:outerShdw>
                </a:effectLst>
                <a:latin typeface="+mn-lt"/>
                <a:ea typeface="+mn-ea"/>
                <a:cs typeface="+mn-cs"/>
              </a:defRPr>
            </a:lvl3pPr>
            <a:lvl4pPr marL="1371600" indent="0" algn="ctr" rtl="0" eaLnBrk="0" fontAlgn="base" hangingPunct="0">
              <a:spcBef>
                <a:spcPct val="20000"/>
              </a:spcBef>
              <a:spcAft>
                <a:spcPct val="0"/>
              </a:spcAft>
              <a:buClr>
                <a:schemeClr val="accent2"/>
              </a:buClr>
              <a:buSzPct val="55000"/>
              <a:buFont typeface="Wingdings" panose="05000000000000000000" pitchFamily="2" charset="2"/>
              <a:buNone/>
              <a:defRPr kumimoji="1" sz="1600" kern="1200">
                <a:solidFill>
                  <a:schemeClr val="tx1"/>
                </a:solidFill>
                <a:effectLst>
                  <a:outerShdw blurRad="38100" dist="38100" dir="2700000" algn="tl">
                    <a:srgbClr val="C0C0C0"/>
                  </a:outerShdw>
                </a:effectLst>
                <a:latin typeface="+mn-lt"/>
                <a:ea typeface="+mn-ea"/>
                <a:cs typeface="+mn-cs"/>
              </a:defRPr>
            </a:lvl4pPr>
            <a:lvl5pPr marL="1828800" indent="0" algn="ctr" rtl="0" eaLnBrk="0" fontAlgn="base" hangingPunct="0">
              <a:spcBef>
                <a:spcPct val="20000"/>
              </a:spcBef>
              <a:spcAft>
                <a:spcPct val="0"/>
              </a:spcAft>
              <a:buClr>
                <a:schemeClr val="accent1"/>
              </a:buClr>
              <a:buSzPct val="50000"/>
              <a:buFont typeface="Wingdings" panose="05000000000000000000" pitchFamily="2" charset="2"/>
              <a:buNone/>
              <a:defRPr kumimoji="1" sz="1600" kern="1200">
                <a:solidFill>
                  <a:schemeClr val="tx1"/>
                </a:solidFill>
                <a:effectLst>
                  <a:outerShdw blurRad="38100" dist="38100" dir="2700000" algn="tl">
                    <a:srgbClr val="C0C0C0"/>
                  </a:outerShdw>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891" indent="-342891" algn="l">
              <a:buFont typeface="Arial" panose="020B0604020202020204" pitchFamily="34" charset="0"/>
              <a:buChar char="•"/>
              <a:defRPr/>
            </a:pPr>
            <a:r>
              <a:rPr lang="en-US" altLang="zh-CN" sz="3600" b="0" dirty="0"/>
              <a:t>C++</a:t>
            </a:r>
            <a:r>
              <a:rPr lang="zh-CN" altLang="en-US" sz="3600" b="0" dirty="0"/>
              <a:t>四大特征？</a:t>
            </a:r>
            <a:endParaRPr lang="en-US" altLang="zh-CN" sz="3600" b="0" dirty="0"/>
          </a:p>
          <a:p>
            <a:pPr marL="800080" lvl="1" indent="-342891" algn="l">
              <a:buFont typeface="Arial" panose="020B0604020202020204" pitchFamily="34" charset="0"/>
              <a:buChar char="•"/>
              <a:defRPr/>
            </a:pPr>
            <a:r>
              <a:rPr lang="zh-CN" altLang="en-US" sz="3200" b="0" dirty="0"/>
              <a:t>封装性</a:t>
            </a:r>
            <a:endParaRPr lang="en-US" altLang="zh-CN" sz="3200" b="0" dirty="0"/>
          </a:p>
          <a:p>
            <a:pPr marL="800080" lvl="1" indent="-342891" algn="l">
              <a:buFont typeface="Arial" panose="020B0604020202020204" pitchFamily="34" charset="0"/>
              <a:buChar char="•"/>
              <a:defRPr/>
            </a:pPr>
            <a:r>
              <a:rPr lang="zh-CN" altLang="en-US" sz="3200" b="0" dirty="0"/>
              <a:t>继承性</a:t>
            </a:r>
            <a:endParaRPr lang="en-US" altLang="zh-CN" sz="3200" b="0" dirty="0"/>
          </a:p>
          <a:p>
            <a:pPr marL="800080" lvl="1" indent="-342891" algn="l">
              <a:buFont typeface="Arial" panose="020B0604020202020204" pitchFamily="34" charset="0"/>
              <a:buChar char="•"/>
              <a:defRPr/>
            </a:pPr>
            <a:r>
              <a:rPr lang="zh-CN" altLang="en-US" sz="3200" b="0" dirty="0"/>
              <a:t>多态性</a:t>
            </a:r>
            <a:endParaRPr lang="en-US" altLang="zh-CN" sz="3200" b="0" dirty="0"/>
          </a:p>
          <a:p>
            <a:pPr marL="800080" lvl="1" indent="-342891" algn="l">
              <a:buFont typeface="Arial" panose="020B0604020202020204" pitchFamily="34" charset="0"/>
              <a:buChar char="•"/>
              <a:defRPr/>
            </a:pPr>
            <a:r>
              <a:rPr lang="zh-CN" altLang="en-US" sz="3200" b="0" dirty="0"/>
              <a:t>抽象性</a:t>
            </a:r>
            <a:endParaRPr lang="en-US" altLang="zh-CN" sz="3200" b="0" dirty="0"/>
          </a:p>
          <a:p>
            <a:pPr marL="342891" indent="-342891" algn="l">
              <a:buFont typeface="Arial" panose="020B0604020202020204" pitchFamily="34" charset="0"/>
              <a:buChar char="•"/>
              <a:defRPr/>
            </a:pPr>
            <a:r>
              <a:rPr lang="en-US" altLang="zh-CN" sz="3600" b="0" dirty="0">
                <a:solidFill>
                  <a:srgbClr val="FF0000"/>
                </a:solidFill>
              </a:rPr>
              <a:t>C</a:t>
            </a:r>
            <a:r>
              <a:rPr lang="zh-CN" altLang="en-US" sz="3600" b="0" dirty="0">
                <a:solidFill>
                  <a:srgbClr val="FF0000"/>
                </a:solidFill>
              </a:rPr>
              <a:t>语言实现封装、继承和多态</a:t>
            </a: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107951" y="333378"/>
            <a:ext cx="9144000" cy="1139825"/>
          </a:xfrm>
          <a:prstGeom prst="rect">
            <a:avLst/>
          </a:prstGeom>
          <a:noFill/>
          <a:ln w="9525" algn="ctr">
            <a:noFill/>
            <a:miter lim="800000"/>
            <a:headEnd/>
            <a:tailEnd/>
          </a:ln>
          <a:effectLst/>
        </p:spPr>
        <p:txBody>
          <a:bodyPr lIns="92075" tIns="46039" rIns="92075" bIns="46039" anchor="ctr"/>
          <a:lstStyle/>
          <a:p>
            <a:pPr>
              <a:defRPr/>
            </a:pPr>
            <a:endParaRPr lang="zh-CN" altLang="en-US" sz="2800" i="1">
              <a:solidFill>
                <a:schemeClr val="bg1"/>
              </a:solidFill>
              <a:effectLst>
                <a:outerShdw blurRad="38100" dist="38100" dir="2700000" algn="tl">
                  <a:srgbClr val="C0C0C0"/>
                </a:outerShdw>
              </a:effectLst>
              <a:ea typeface="黑体" pitchFamily="2" charset="-122"/>
            </a:endParaRPr>
          </a:p>
        </p:txBody>
      </p:sp>
      <p:graphicFrame>
        <p:nvGraphicFramePr>
          <p:cNvPr id="75792" name="Group 16"/>
          <p:cNvGraphicFramePr>
            <a:graphicFrameLocks noGrp="1"/>
          </p:cNvGraphicFramePr>
          <p:nvPr/>
        </p:nvGraphicFramePr>
        <p:xfrm>
          <a:off x="323851" y="1484314"/>
          <a:ext cx="8351839" cy="895798"/>
        </p:xfrm>
        <a:graphic>
          <a:graphicData uri="http://schemas.openxmlformats.org/drawingml/2006/table">
            <a:tbl>
              <a:tblPr/>
              <a:tblGrid>
                <a:gridCol w="8351839"/>
              </a:tblGrid>
              <a:tr h="895797">
                <a:tc>
                  <a:txBody>
                    <a:bodyPr/>
                    <a:lstStyle/>
                    <a:p>
                      <a:pPr marL="0" marR="0" lvl="0" indent="0" algn="l" defTabSz="914400" rtl="0" eaLnBrk="1" fontAlgn="base" latinLnBrk="0" hangingPunct="1">
                        <a:lnSpc>
                          <a:spcPct val="110000"/>
                        </a:lnSpc>
                        <a:spcBef>
                          <a:spcPct val="50000"/>
                        </a:spcBef>
                        <a:spcAft>
                          <a:spcPct val="0"/>
                        </a:spcAft>
                        <a:buClrTx/>
                        <a:buSzTx/>
                        <a:buFontTx/>
                        <a:buNone/>
                        <a:tabLst/>
                      </a:pP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楷体_GB2312" pitchFamily="49" charset="-122"/>
                          <a:ea typeface="楷体_GB2312" pitchFamily="49" charset="-122"/>
                        </a:rPr>
                        <a:t>5</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楷体_GB2312" pitchFamily="49" charset="-122"/>
                          <a:ea typeface="楷体_GB2312" pitchFamily="49" charset="-122"/>
                        </a:rPr>
                        <a:t>、</a:t>
                      </a:r>
                      <a:r>
                        <a:rPr kumimoji="0" lang="zh-CN" altLang="en-US" sz="2400" b="1" i="0" u="none" strike="noStrike" cap="none" normalizeH="0" baseline="0" dirty="0" smtClean="0">
                          <a:ln>
                            <a:noFill/>
                          </a:ln>
                          <a:solidFill>
                            <a:srgbClr val="0000CC"/>
                          </a:solidFill>
                          <a:effectLst>
                            <a:outerShdw blurRad="38100" dist="38100" dir="2700000" algn="tl">
                              <a:srgbClr val="C0C0C0"/>
                            </a:outerShdw>
                          </a:effectLst>
                          <a:latin typeface="楷体_GB2312" pitchFamily="49" charset="-122"/>
                          <a:ea typeface="楷体_GB2312" pitchFamily="49" charset="-122"/>
                        </a:rPr>
                        <a:t>不要放过任何一个看上去很简单的小编程问题</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Arial"/>
                          <a:ea typeface="楷体_GB2312" pitchFamily="49" charset="-122"/>
                        </a:rPr>
                        <a:t>——</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楷体_GB2312" pitchFamily="49" charset="-122"/>
                          <a:ea typeface="楷体_GB2312" pitchFamily="49" charset="-122"/>
                        </a:rPr>
                        <a:t>它们往往并不那么简单，或者可以引伸出很多知识点。</a:t>
                      </a:r>
                    </a:p>
                  </a:txBody>
                  <a:tcPr marT="45563" marB="45563" anchor="ctr" horzOverflow="overflow">
                    <a:lnL cap="flat">
                      <a:noFill/>
                    </a:lnL>
                    <a:lnR cap="flat">
                      <a:noFill/>
                    </a:lnR>
                    <a:lnT cap="flat">
                      <a:noFill/>
                    </a:lnT>
                    <a:lnB cap="flat">
                      <a:noFill/>
                    </a:lnB>
                    <a:lnTlToBr>
                      <a:noFill/>
                    </a:lnTlToBr>
                    <a:lnBlToTr>
                      <a:noFill/>
                    </a:lnBlToTr>
                    <a:noFill/>
                  </a:tcPr>
                </a:tc>
              </a:tr>
            </a:tbl>
          </a:graphicData>
        </a:graphic>
      </p:graphicFrame>
      <p:sp>
        <p:nvSpPr>
          <p:cNvPr id="75785" name="Rectangle 9"/>
          <p:cNvSpPr>
            <a:spLocks noChangeArrowheads="1"/>
          </p:cNvSpPr>
          <p:nvPr/>
        </p:nvSpPr>
        <p:spPr bwMode="auto">
          <a:xfrm>
            <a:off x="323854" y="2565401"/>
            <a:ext cx="8424863" cy="1311128"/>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8</a:t>
            </a:r>
            <a:r>
              <a:rPr lang="zh-CN" altLang="en-US" sz="2400" dirty="0">
                <a:effectLst>
                  <a:outerShdw blurRad="38100" dist="38100" dir="2700000" algn="tl">
                    <a:srgbClr val="C0C0C0"/>
                  </a:outerShdw>
                </a:effectLst>
                <a:latin typeface="楷体_GB2312" pitchFamily="49" charset="-122"/>
                <a:ea typeface="楷体_GB2312" pitchFamily="49" charset="-122"/>
              </a:rPr>
              <a:t>、如果不是天才的话，</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想学编程就不要想玩游戏</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你以为你做到了，其实你的</a:t>
            </a:r>
            <a:r>
              <a:rPr lang="en-US" altLang="zh-CN" sz="2400" dirty="0">
                <a:effectLst>
                  <a:outerShdw blurRad="38100" dist="38100" dir="2700000" algn="tl">
                    <a:srgbClr val="C0C0C0"/>
                  </a:outerShdw>
                </a:effectLst>
                <a:latin typeface="楷体_GB2312" pitchFamily="49" charset="-122"/>
                <a:ea typeface="楷体_GB2312" pitchFamily="49" charset="-122"/>
              </a:rPr>
              <a:t>C++</a:t>
            </a:r>
            <a:r>
              <a:rPr lang="zh-CN" altLang="en-US" sz="2400" dirty="0">
                <a:effectLst>
                  <a:outerShdw blurRad="38100" dist="38100" dir="2700000" algn="tl">
                    <a:srgbClr val="C0C0C0"/>
                  </a:outerShdw>
                </a:effectLst>
                <a:latin typeface="楷体_GB2312" pitchFamily="49" charset="-122"/>
                <a:ea typeface="楷体_GB2312" pitchFamily="49" charset="-122"/>
              </a:rPr>
              <a:t>水平并没有和你通关的能力一起变高</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其实可以时刻记住：学</a:t>
            </a:r>
            <a:r>
              <a:rPr lang="en-US" altLang="zh-CN" sz="2400" dirty="0">
                <a:effectLst>
                  <a:outerShdw blurRad="38100" dist="38100" dir="2700000" algn="tl">
                    <a:srgbClr val="C0C0C0"/>
                  </a:outerShdw>
                </a:effectLst>
                <a:latin typeface="楷体_GB2312" pitchFamily="49" charset="-122"/>
                <a:ea typeface="楷体_GB2312" pitchFamily="49" charset="-122"/>
              </a:rPr>
              <a:t>C++</a:t>
            </a:r>
            <a:r>
              <a:rPr lang="zh-CN" altLang="en-US" sz="2400" dirty="0">
                <a:effectLst>
                  <a:outerShdw blurRad="38100" dist="38100" dir="2700000" algn="tl">
                    <a:srgbClr val="C0C0C0"/>
                  </a:outerShdw>
                </a:effectLst>
                <a:latin typeface="楷体_GB2312" pitchFamily="49" charset="-122"/>
                <a:ea typeface="楷体_GB2312" pitchFamily="49" charset="-122"/>
              </a:rPr>
              <a:t>是为了编游戏的。</a:t>
            </a:r>
          </a:p>
        </p:txBody>
      </p:sp>
      <p:sp>
        <p:nvSpPr>
          <p:cNvPr id="75786" name="Rectangle 10"/>
          <p:cNvSpPr>
            <a:spLocks noChangeArrowheads="1"/>
          </p:cNvSpPr>
          <p:nvPr/>
        </p:nvSpPr>
        <p:spPr bwMode="auto">
          <a:xfrm>
            <a:off x="323851" y="4292601"/>
            <a:ext cx="8280400" cy="498598"/>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18</a:t>
            </a:r>
            <a:r>
              <a:rPr lang="zh-CN" altLang="en-US" sz="2400" dirty="0">
                <a:effectLst>
                  <a:outerShdw blurRad="38100" dist="38100" dir="2700000" algn="tl">
                    <a:srgbClr val="C0C0C0"/>
                  </a:outerShdw>
                </a:effectLst>
                <a:latin typeface="楷体_GB2312" pitchFamily="49" charset="-122"/>
                <a:ea typeface="楷体_GB2312" pitchFamily="49" charset="-122"/>
              </a:rPr>
              <a:t>、学习编程最好的方法之一就是</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阅读源代码</a:t>
            </a:r>
            <a:r>
              <a:rPr lang="zh-CN" altLang="en-US" sz="2400" dirty="0">
                <a:effectLst>
                  <a:outerShdw blurRad="38100" dist="38100" dir="2700000" algn="tl">
                    <a:srgbClr val="C0C0C0"/>
                  </a:outerShdw>
                </a:effectLst>
                <a:latin typeface="楷体_GB2312" pitchFamily="49" charset="-122"/>
                <a:ea typeface="楷体_GB2312" pitchFamily="49" charset="-122"/>
              </a:rPr>
              <a:t>。</a:t>
            </a:r>
            <a:r>
              <a:rPr lang="zh-CN" altLang="en-US" sz="2400" dirty="0">
                <a:solidFill>
                  <a:srgbClr val="FFFFFF"/>
                </a:solidFill>
                <a:effectLst>
                  <a:outerShdw blurRad="38100" dist="38100" dir="2700000" algn="tl">
                    <a:srgbClr val="C0C0C0"/>
                  </a:outerShdw>
                </a:effectLst>
                <a:latin typeface="楷体_GB2312" pitchFamily="49" charset="-122"/>
                <a:ea typeface="楷体_GB2312" pitchFamily="49" charset="-122"/>
              </a:rPr>
              <a:t>  </a:t>
            </a:r>
          </a:p>
        </p:txBody>
      </p:sp>
      <p:sp>
        <p:nvSpPr>
          <p:cNvPr id="75787" name="Rectangle 11"/>
          <p:cNvSpPr>
            <a:spLocks noChangeArrowheads="1"/>
          </p:cNvSpPr>
          <p:nvPr/>
        </p:nvSpPr>
        <p:spPr bwMode="auto">
          <a:xfrm>
            <a:off x="323854" y="5229227"/>
            <a:ext cx="8785225" cy="498598"/>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21</a:t>
            </a:r>
            <a:r>
              <a:rPr lang="zh-CN" altLang="en-US" sz="2400" dirty="0">
                <a:effectLst>
                  <a:outerShdw blurRad="38100" dist="38100" dir="2700000" algn="tl">
                    <a:srgbClr val="C0C0C0"/>
                  </a:outerShdw>
                </a:effectLst>
                <a:latin typeface="楷体_GB2312" pitchFamily="49" charset="-122"/>
                <a:ea typeface="楷体_GB2312" pitchFamily="49" charset="-122"/>
              </a:rPr>
              <a:t>、看得懂的书，</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请仔细看</a:t>
            </a:r>
            <a:r>
              <a:rPr lang="zh-CN" altLang="en-US" sz="2400" dirty="0">
                <a:effectLst>
                  <a:outerShdw blurRad="38100" dist="38100" dir="2700000" algn="tl">
                    <a:srgbClr val="C0C0C0"/>
                  </a:outerShdw>
                </a:effectLst>
                <a:latin typeface="楷体_GB2312" pitchFamily="49" charset="-122"/>
                <a:ea typeface="楷体_GB2312" pitchFamily="49" charset="-122"/>
              </a:rPr>
              <a:t>；看不懂的书，</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请硬着头皮看</a:t>
            </a:r>
            <a:r>
              <a:rPr lang="zh-CN" altLang="en-US" sz="2400" dirty="0">
                <a:effectLst>
                  <a:outerShdw blurRad="38100" dist="38100" dir="2700000" algn="tl">
                    <a:srgbClr val="C0C0C0"/>
                  </a:outerShdw>
                </a:effectLst>
                <a:latin typeface="楷体_GB2312" pitchFamily="49" charset="-122"/>
                <a:ea typeface="楷体_GB2312" pitchFamily="49" charset="-122"/>
              </a:rPr>
              <a:t>。</a:t>
            </a:r>
          </a:p>
        </p:txBody>
      </p:sp>
      <p:sp>
        <p:nvSpPr>
          <p:cNvPr id="75790" name="Rectangle 14"/>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a:effectLst>
                  <a:outerShdw blurRad="38100" dist="38100" dir="2700000" algn="tl">
                    <a:srgbClr val="C0C0C0"/>
                  </a:outerShdw>
                </a:effectLst>
              </a:rPr>
              <a:t>学习</a:t>
            </a:r>
            <a:r>
              <a:rPr lang="en-US" altLang="zh-CN" sz="3200">
                <a:effectLst>
                  <a:outerShdw blurRad="38100" dist="38100" dir="2700000" algn="tl">
                    <a:srgbClr val="C0C0C0"/>
                  </a:outerShdw>
                </a:effectLst>
              </a:rPr>
              <a:t>C++</a:t>
            </a:r>
            <a:r>
              <a:rPr lang="zh-CN" altLang="en-US" sz="3200">
                <a:effectLst>
                  <a:outerShdw blurRad="38100" dist="38100" dir="2700000" algn="tl">
                    <a:srgbClr val="C0C0C0"/>
                  </a:outerShdw>
                </a:effectLst>
              </a:rPr>
              <a:t>和编程的</a:t>
            </a:r>
            <a:r>
              <a:rPr lang="en-US" altLang="zh-CN" sz="3200">
                <a:effectLst>
                  <a:outerShdw blurRad="38100" dist="38100" dir="2700000" algn="tl">
                    <a:srgbClr val="C0C0C0"/>
                  </a:outerShdw>
                </a:effectLst>
              </a:rPr>
              <a:t>50</a:t>
            </a:r>
            <a:r>
              <a:rPr lang="zh-CN" altLang="en-US" sz="3200">
                <a:effectLst>
                  <a:outerShdw blurRad="38100" dist="38100" dir="2700000" algn="tl">
                    <a:srgbClr val="C0C0C0"/>
                  </a:outerShdw>
                </a:effectLst>
              </a:rPr>
              <a:t>条忠告（节选）</a:t>
            </a:r>
          </a:p>
        </p:txBody>
      </p:sp>
      <p:sp>
        <p:nvSpPr>
          <p:cNvPr id="47113" name="灯片编号占位符 8"/>
          <p:cNvSpPr>
            <a:spLocks noGrp="1"/>
          </p:cNvSpPr>
          <p:nvPr>
            <p:ph type="sldNum" sz="quarter" idx="12"/>
          </p:nvPr>
        </p:nvSpPr>
        <p:spPr>
          <a:xfrm>
            <a:off x="8382000" y="6477002"/>
            <a:ext cx="762000" cy="24447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32" indent="-285744">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2971" indent="-228594">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160" indent="-228594">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349" indent="-228594">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537" indent="-228594"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726" indent="-228594"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8914" indent="-228594"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103" indent="-228594"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fld id="{0427854A-AC17-499E-93C2-77CD99834386}" type="slidenum">
              <a:rPr kumimoji="0" lang="en-US" altLang="zh-CN" sz="1400">
                <a:ea typeface="宋体" panose="02010600030101010101" pitchFamily="2" charset="-122"/>
              </a:rPr>
              <a:pPr>
                <a:spcBef>
                  <a:spcPct val="0"/>
                </a:spcBef>
                <a:buClrTx/>
                <a:buSzTx/>
                <a:buFontTx/>
                <a:buNone/>
              </a:pPr>
              <a:t>31</a:t>
            </a:fld>
            <a:endParaRPr kumimoji="0" lang="en-US" altLang="zh-CN" sz="140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75792"/>
                                        </p:tgtEl>
                                        <p:attrNameLst>
                                          <p:attrName>style.visibility</p:attrName>
                                        </p:attrNameLst>
                                      </p:cBhvr>
                                      <p:to>
                                        <p:strVal val="visible"/>
                                      </p:to>
                                    </p:set>
                                    <p:animEffect transition="in" filter="blinds(vertical)">
                                      <p:cBhvr>
                                        <p:cTn id="7" dur="500"/>
                                        <p:tgtEl>
                                          <p:spTgt spid="757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75785"/>
                                        </p:tgtEl>
                                        <p:attrNameLst>
                                          <p:attrName>style.visibility</p:attrName>
                                        </p:attrNameLst>
                                      </p:cBhvr>
                                      <p:to>
                                        <p:strVal val="visible"/>
                                      </p:to>
                                    </p:set>
                                    <p:animEffect transition="in" filter="blinds(vertical)">
                                      <p:cBhvr>
                                        <p:cTn id="12" dur="500"/>
                                        <p:tgtEl>
                                          <p:spTgt spid="757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5786"/>
                                        </p:tgtEl>
                                        <p:attrNameLst>
                                          <p:attrName>style.visibility</p:attrName>
                                        </p:attrNameLst>
                                      </p:cBhvr>
                                      <p:to>
                                        <p:strVal val="visible"/>
                                      </p:to>
                                    </p:set>
                                    <p:animEffect transition="in" filter="blinds(vertical)">
                                      <p:cBhvr>
                                        <p:cTn id="17" dur="500"/>
                                        <p:tgtEl>
                                          <p:spTgt spid="757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75787"/>
                                        </p:tgtEl>
                                        <p:attrNameLst>
                                          <p:attrName>style.visibility</p:attrName>
                                        </p:attrNameLst>
                                      </p:cBhvr>
                                      <p:to>
                                        <p:strVal val="visible"/>
                                      </p:to>
                                    </p:set>
                                    <p:animEffect transition="in" filter="blinds(vertical)">
                                      <p:cBhvr>
                                        <p:cTn id="22" dur="500"/>
                                        <p:tgtEl>
                                          <p:spTgt spid="75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5" grpId="0"/>
      <p:bldP spid="75786" grpId="0"/>
      <p:bldP spid="7578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323853" y="1239889"/>
            <a:ext cx="8640763" cy="5078313"/>
          </a:xfrm>
          <a:prstGeom prst="rect">
            <a:avLst/>
          </a:prstGeom>
          <a:noFill/>
          <a:ln w="9525" algn="ctr">
            <a:noFill/>
            <a:miter lim="800000"/>
            <a:headEnd/>
            <a:tailEnd/>
          </a:ln>
          <a:effectLst/>
        </p:spPr>
        <p:txBody>
          <a:bodyPr anchor="ct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22</a:t>
            </a:r>
            <a:r>
              <a:rPr lang="zh-CN" altLang="en-US" sz="2400" dirty="0">
                <a:effectLst>
                  <a:outerShdw blurRad="38100" dist="38100" dir="2700000" algn="tl">
                    <a:srgbClr val="C0C0C0"/>
                  </a:outerShdw>
                </a:effectLst>
                <a:latin typeface="楷体_GB2312" pitchFamily="49" charset="-122"/>
                <a:ea typeface="楷体_GB2312" pitchFamily="49" charset="-122"/>
              </a:rPr>
              <a:t>、别指望看第一遍书就能记住和掌握什么</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请看第二遍、第三遍。</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31</a:t>
            </a:r>
            <a:r>
              <a:rPr lang="zh-CN" altLang="en-US" sz="2400" dirty="0">
                <a:effectLst>
                  <a:outerShdw blurRad="38100" dist="38100" dir="2700000" algn="tl">
                    <a:srgbClr val="C0C0C0"/>
                  </a:outerShdw>
                </a:effectLst>
                <a:latin typeface="楷体_GB2312" pitchFamily="49" charset="-122"/>
                <a:ea typeface="楷体_GB2312" pitchFamily="49" charset="-122"/>
              </a:rPr>
              <a:t>、学习编程的秘诀是：</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编程，编程，再编程</a:t>
            </a:r>
            <a:r>
              <a:rPr lang="zh-CN" altLang="en-US" sz="2400" dirty="0">
                <a:solidFill>
                  <a:srgbClr val="FFFFFF"/>
                </a:solidFill>
                <a:effectLst>
                  <a:outerShdw blurRad="38100" dist="38100" dir="2700000" algn="tl">
                    <a:srgbClr val="C0C0C0"/>
                  </a:outerShdw>
                </a:effectLst>
                <a:latin typeface="楷体_GB2312" pitchFamily="49" charset="-122"/>
                <a:ea typeface="楷体_GB2312" pitchFamily="49" charset="-122"/>
              </a:rPr>
              <a:t>。</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37</a:t>
            </a:r>
            <a:r>
              <a:rPr lang="zh-CN" altLang="en-US" sz="2400" dirty="0">
                <a:effectLst>
                  <a:outerShdw blurRad="38100" dist="38100" dir="2700000" algn="tl">
                    <a:srgbClr val="C0C0C0"/>
                  </a:outerShdw>
                </a:effectLst>
                <a:latin typeface="楷体_GB2312" pitchFamily="49" charset="-122"/>
                <a:ea typeface="楷体_GB2312" pitchFamily="49" charset="-122"/>
              </a:rPr>
              <a:t>、经常回顾自己以前写过的程序，并尝试重写，把自己学到的新知识运用进去。</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44</a:t>
            </a:r>
            <a:r>
              <a:rPr lang="zh-CN" altLang="en-US" sz="2400" dirty="0">
                <a:effectLst>
                  <a:outerShdw blurRad="38100" dist="38100" dir="2700000" algn="tl">
                    <a:srgbClr val="C0C0C0"/>
                  </a:outerShdw>
                </a:effectLst>
                <a:latin typeface="楷体_GB2312" pitchFamily="49" charset="-122"/>
                <a:ea typeface="楷体_GB2312" pitchFamily="49" charset="-122"/>
              </a:rPr>
              <a:t>、决不要因为程序</a:t>
            </a:r>
            <a:r>
              <a:rPr lang="zh-CN" altLang="en-US"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很小</a:t>
            </a:r>
            <a:r>
              <a:rPr lang="zh-CN" altLang="en-US"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就不遵循某些你不熟练的规则</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好习惯是培养出来的，而不是一次记住的</a:t>
            </a:r>
            <a:r>
              <a:rPr lang="zh-CN" altLang="en-US" sz="2400" dirty="0">
                <a:solidFill>
                  <a:schemeClr val="tx2"/>
                </a:solidFill>
                <a:effectLst>
                  <a:outerShdw blurRad="38100" dist="38100" dir="2700000" algn="tl">
                    <a:srgbClr val="C0C0C0"/>
                  </a:outerShdw>
                </a:effectLst>
                <a:latin typeface="楷体_GB2312" pitchFamily="49" charset="-122"/>
                <a:ea typeface="楷体_GB2312" pitchFamily="49" charset="-122"/>
              </a:rPr>
              <a:t>。</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46</a:t>
            </a:r>
            <a:r>
              <a:rPr lang="zh-CN" altLang="en-US" sz="2400" dirty="0">
                <a:effectLst>
                  <a:outerShdw blurRad="38100" dist="38100" dir="2700000" algn="tl">
                    <a:srgbClr val="C0C0C0"/>
                  </a:outerShdw>
                </a:effectLst>
                <a:latin typeface="楷体_GB2312" pitchFamily="49" charset="-122"/>
                <a:ea typeface="楷体_GB2312" pitchFamily="49" charset="-122"/>
              </a:rPr>
              <a:t>、记录下在和别人交流时发现的自己忽视或不理解的知识点。  </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48</a:t>
            </a:r>
            <a:r>
              <a:rPr lang="zh-CN" altLang="en-US" sz="2400" dirty="0">
                <a:effectLst>
                  <a:outerShdw blurRad="38100" dist="38100" dir="2700000" algn="tl">
                    <a:srgbClr val="C0C0C0"/>
                  </a:outerShdw>
                </a:effectLst>
                <a:latin typeface="楷体_GB2312" pitchFamily="49" charset="-122"/>
                <a:ea typeface="楷体_GB2312" pitchFamily="49" charset="-122"/>
              </a:rPr>
              <a:t>、保存好你写过的所有的程序</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那是你最好的积累之一。</a:t>
            </a:r>
            <a:r>
              <a:rPr lang="zh-CN" altLang="en-US" sz="2400" dirty="0">
                <a:solidFill>
                  <a:srgbClr val="FFFFFF"/>
                </a:solidFill>
                <a:effectLst>
                  <a:outerShdw blurRad="38100" dist="38100" dir="2700000" algn="tl">
                    <a:srgbClr val="C0C0C0"/>
                  </a:outerShdw>
                </a:effectLst>
                <a:latin typeface="楷体_GB2312" pitchFamily="49" charset="-122"/>
                <a:ea typeface="楷体_GB2312" pitchFamily="49" charset="-122"/>
              </a:rPr>
              <a:t>  </a:t>
            </a:r>
          </a:p>
        </p:txBody>
      </p:sp>
      <p:sp>
        <p:nvSpPr>
          <p:cNvPr id="76803" name="Rectangle 3"/>
          <p:cNvSpPr>
            <a:spLocks noGrp="1" noChangeArrowheads="1"/>
          </p:cNvSpPr>
          <p:nvPr>
            <p:ph type="title"/>
          </p:nvPr>
        </p:nvSpPr>
        <p:spPr/>
        <p:txBody>
          <a:bodyPr/>
          <a:lstStyle/>
          <a:p>
            <a:pPr eaLnBrk="1" hangingPunct="1">
              <a:defRPr/>
            </a:pPr>
            <a:r>
              <a:rPr lang="zh-CN" altLang="en-US" sz="3200">
                <a:effectLst>
                  <a:outerShdw blurRad="38100" dist="38100" dir="2700000" algn="tl">
                    <a:srgbClr val="C0C0C0"/>
                  </a:outerShdw>
                </a:effectLst>
              </a:rPr>
              <a:t>学习</a:t>
            </a:r>
            <a:r>
              <a:rPr lang="en-US" altLang="zh-CN" sz="3200">
                <a:effectLst>
                  <a:outerShdw blurRad="38100" dist="38100" dir="2700000" algn="tl">
                    <a:srgbClr val="C0C0C0"/>
                  </a:outerShdw>
                </a:effectLst>
              </a:rPr>
              <a:t>C++</a:t>
            </a:r>
            <a:r>
              <a:rPr lang="zh-CN" altLang="en-US" sz="3200">
                <a:effectLst>
                  <a:outerShdw blurRad="38100" dist="38100" dir="2700000" algn="tl">
                    <a:srgbClr val="C0C0C0"/>
                  </a:outerShdw>
                </a:effectLst>
              </a:rPr>
              <a:t>和编程的</a:t>
            </a:r>
            <a:r>
              <a:rPr lang="en-US" altLang="zh-CN" sz="3200">
                <a:effectLst>
                  <a:outerShdw blurRad="38100" dist="38100" dir="2700000" algn="tl">
                    <a:srgbClr val="C0C0C0"/>
                  </a:outerShdw>
                </a:effectLst>
              </a:rPr>
              <a:t>50</a:t>
            </a:r>
            <a:r>
              <a:rPr lang="zh-CN" altLang="en-US" sz="3200">
                <a:effectLst>
                  <a:outerShdw blurRad="38100" dist="38100" dir="2700000" algn="tl">
                    <a:srgbClr val="C0C0C0"/>
                  </a:outerShdw>
                </a:effectLst>
              </a:rPr>
              <a:t>条忠告（节选）</a:t>
            </a:r>
          </a:p>
        </p:txBody>
      </p:sp>
      <p:sp>
        <p:nvSpPr>
          <p:cNvPr id="48132" name="灯片编号占位符 4"/>
          <p:cNvSpPr>
            <a:spLocks noGrp="1"/>
          </p:cNvSpPr>
          <p:nvPr>
            <p:ph type="sldNum" sz="quarter" idx="12"/>
          </p:nvPr>
        </p:nvSpPr>
        <p:spPr>
          <a:xfrm>
            <a:off x="8382000" y="6477002"/>
            <a:ext cx="762000" cy="24447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32" indent="-285744">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2971" indent="-228594">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160" indent="-228594">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349" indent="-228594">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537" indent="-228594"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726" indent="-228594"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8914" indent="-228594"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103" indent="-228594"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fld id="{273BC55C-1141-46EA-9801-FA7253CEAA3A}" type="slidenum">
              <a:rPr kumimoji="0" lang="en-US" altLang="zh-CN" sz="1400">
                <a:ea typeface="宋体" panose="02010600030101010101" pitchFamily="2" charset="-122"/>
              </a:rPr>
              <a:pPr>
                <a:spcBef>
                  <a:spcPct val="0"/>
                </a:spcBef>
                <a:buClrTx/>
                <a:buSzTx/>
                <a:buFontTx/>
                <a:buNone/>
              </a:pPr>
              <a:t>32</a:t>
            </a:fld>
            <a:endParaRPr kumimoji="0" lang="en-US" altLang="zh-CN" sz="1400">
              <a:ea typeface="宋体" panose="02010600030101010101" pitchFamily="2" charset="-122"/>
            </a:endParaRPr>
          </a:p>
        </p:txBody>
      </p:sp>
      <p:sp>
        <p:nvSpPr>
          <p:cNvPr id="2" name="椭圆形标注 1"/>
          <p:cNvSpPr/>
          <p:nvPr/>
        </p:nvSpPr>
        <p:spPr bwMode="auto">
          <a:xfrm>
            <a:off x="6228184" y="6383213"/>
            <a:ext cx="1080120" cy="432048"/>
          </a:xfrm>
          <a:prstGeom prst="wedgeEllipseCallout">
            <a:avLst>
              <a:gd name="adj1" fmla="val -60903"/>
              <a:gd name="adj2" fmla="val -70317"/>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prstTxWarp prst="textNoShape">
              <a:avLst/>
            </a:prstTxWarp>
          </a:bodyPr>
          <a:lstStyle/>
          <a:p>
            <a:pPr eaLnBrk="1" hangingPunct="1"/>
            <a:r>
              <a:rPr lang="en-US" altLang="zh-CN" sz="1100" dirty="0" err="1">
                <a:solidFill>
                  <a:schemeClr val="tx1"/>
                </a:solidFill>
                <a:latin typeface="Tahoma" panose="020B0604030504040204" pitchFamily="34" charset="0"/>
                <a:ea typeface="黑体" panose="02010609060101010101" pitchFamily="49" charset="-122"/>
              </a:rPr>
              <a:t>Github</a:t>
            </a:r>
            <a:endParaRPr lang="zh-CN" altLang="en-US" sz="1100" dirty="0">
              <a:solidFill>
                <a:schemeClr val="tx1"/>
              </a:solidFill>
              <a:latin typeface="Tahoma" panose="020B0604030504040204" pitchFamily="34" charset="0"/>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76802">
                                            <p:txEl>
                                              <p:pRg st="1" end="1"/>
                                            </p:txEl>
                                          </p:spTgt>
                                        </p:tgtEl>
                                        <p:attrNameLst>
                                          <p:attrName>style.visibility</p:attrName>
                                        </p:attrNameLst>
                                      </p:cBhvr>
                                      <p:to>
                                        <p:strVal val="visible"/>
                                      </p:to>
                                    </p:set>
                                    <p:animEffect transition="in" filter="blinds(vertical)">
                                      <p:cBhvr>
                                        <p:cTn id="7" dur="500"/>
                                        <p:tgtEl>
                                          <p:spTgt spid="7680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76802">
                                            <p:txEl>
                                              <p:pRg st="2" end="2"/>
                                            </p:txEl>
                                          </p:spTgt>
                                        </p:tgtEl>
                                        <p:attrNameLst>
                                          <p:attrName>style.visibility</p:attrName>
                                        </p:attrNameLst>
                                      </p:cBhvr>
                                      <p:to>
                                        <p:strVal val="visible"/>
                                      </p:to>
                                    </p:set>
                                    <p:animEffect transition="in" filter="blinds(vertical)">
                                      <p:cBhvr>
                                        <p:cTn id="12" dur="500"/>
                                        <p:tgtEl>
                                          <p:spTgt spid="7680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76802">
                                            <p:txEl>
                                              <p:pRg st="3" end="3"/>
                                            </p:txEl>
                                          </p:spTgt>
                                        </p:tgtEl>
                                        <p:attrNameLst>
                                          <p:attrName>style.visibility</p:attrName>
                                        </p:attrNameLst>
                                      </p:cBhvr>
                                      <p:to>
                                        <p:strVal val="visible"/>
                                      </p:to>
                                    </p:set>
                                    <p:animEffect transition="in" filter="blinds(vertical)">
                                      <p:cBhvr>
                                        <p:cTn id="17" dur="500"/>
                                        <p:tgtEl>
                                          <p:spTgt spid="76802">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76802">
                                            <p:txEl>
                                              <p:pRg st="4" end="4"/>
                                            </p:txEl>
                                          </p:spTgt>
                                        </p:tgtEl>
                                        <p:attrNameLst>
                                          <p:attrName>style.visibility</p:attrName>
                                        </p:attrNameLst>
                                      </p:cBhvr>
                                      <p:to>
                                        <p:strVal val="visible"/>
                                      </p:to>
                                    </p:set>
                                    <p:animEffect transition="in" filter="blinds(vertical)">
                                      <p:cBhvr>
                                        <p:cTn id="22" dur="500"/>
                                        <p:tgtEl>
                                          <p:spTgt spid="76802">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76802">
                                            <p:txEl>
                                              <p:pRg st="5" end="5"/>
                                            </p:txEl>
                                          </p:spTgt>
                                        </p:tgtEl>
                                        <p:attrNameLst>
                                          <p:attrName>style.visibility</p:attrName>
                                        </p:attrNameLst>
                                      </p:cBhvr>
                                      <p:to>
                                        <p:strVal val="visible"/>
                                      </p:to>
                                    </p:set>
                                    <p:animEffect transition="in" filter="blinds(vertical)">
                                      <p:cBhvr>
                                        <p:cTn id="27" dur="500"/>
                                        <p:tgtEl>
                                          <p:spTgt spid="7680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anim calcmode="lin" valueType="num">
                                      <p:cBhvr>
                                        <p:cTn id="33" dur="500" fill="hold"/>
                                        <p:tgtEl>
                                          <p:spTgt spid="2"/>
                                        </p:tgtEl>
                                        <p:attrNameLst>
                                          <p:attrName>ppt_x</p:attrName>
                                        </p:attrNameLst>
                                      </p:cBhvr>
                                      <p:tavLst>
                                        <p:tav tm="0">
                                          <p:val>
                                            <p:strVal val="#ppt_x"/>
                                          </p:val>
                                        </p:tav>
                                        <p:tav tm="100000">
                                          <p:val>
                                            <p:strVal val="#ppt_x"/>
                                          </p:val>
                                        </p:tav>
                                      </p:tavLst>
                                    </p:anim>
                                    <p:anim calcmode="lin" valueType="num">
                                      <p:cBhvr>
                                        <p:cTn id="3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23854" y="420689"/>
            <a:ext cx="4321175" cy="487363"/>
          </a:xfrm>
        </p:spPr>
        <p:txBody>
          <a:bodyPr vert="horz" wrap="square" lIns="92075" tIns="46038" rIns="92075" bIns="46038" numCol="1" anchor="b" anchorCtr="0" compatLnSpc="1">
            <a:prstTxWarp prst="textNoShape">
              <a:avLst/>
            </a:prstTxWarp>
          </a:bodyPr>
          <a:lstStyle/>
          <a:p>
            <a:pPr eaLnBrk="1" hangingPunct="1"/>
            <a:r>
              <a:rPr lang="en-US" altLang="zh-CN" sz="3200">
                <a:solidFill>
                  <a:srgbClr val="0033CC"/>
                </a:solidFill>
                <a:latin typeface="黑体" panose="02010609060101010101" pitchFamily="49" charset="-122"/>
              </a:rPr>
              <a:t>C++</a:t>
            </a:r>
            <a:r>
              <a:rPr lang="zh-CN" altLang="en-US" sz="3200">
                <a:solidFill>
                  <a:srgbClr val="0033CC"/>
                </a:solidFill>
                <a:latin typeface="黑体" panose="02010609060101010101" pitchFamily="49" charset="-122"/>
              </a:rPr>
              <a:t>回顾重点</a:t>
            </a:r>
          </a:p>
        </p:txBody>
      </p:sp>
      <p:sp>
        <p:nvSpPr>
          <p:cNvPr id="106499" name="Rectangle 3"/>
          <p:cNvSpPr>
            <a:spLocks noGrp="1" noChangeArrowheads="1"/>
          </p:cNvSpPr>
          <p:nvPr>
            <p:ph idx="1"/>
          </p:nvPr>
        </p:nvSpPr>
        <p:spPr>
          <a:xfrm>
            <a:off x="827089" y="1228728"/>
            <a:ext cx="7345363" cy="4937125"/>
          </a:xfrm>
        </p:spPr>
        <p:txBody>
          <a:bodyPr/>
          <a:lstStyle/>
          <a:p>
            <a:pPr eaLnBrk="1" hangingPunct="1">
              <a:defRPr/>
            </a:pPr>
            <a:r>
              <a:rPr lang="zh-CN" altLang="en-US" dirty="0">
                <a:latin typeface="楷体_GB2312" pitchFamily="49" charset="-122"/>
              </a:rPr>
              <a:t>模板类</a:t>
            </a:r>
          </a:p>
          <a:p>
            <a:pPr eaLnBrk="1" hangingPunct="1">
              <a:defRPr/>
            </a:pPr>
            <a:r>
              <a:rPr lang="zh-CN" altLang="en-US" dirty="0">
                <a:latin typeface="楷体_GB2312" pitchFamily="49" charset="-122"/>
              </a:rPr>
              <a:t>引用与指针</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&amp;</a:t>
            </a:r>
            <a:r>
              <a:rPr lang="zh-CN" altLang="en-US" dirty="0">
                <a:latin typeface="Times New Roman" panose="02020603050405020304" pitchFamily="18" charset="0"/>
                <a:cs typeface="Times New Roman" panose="02020603050405020304" pitchFamily="18" charset="0"/>
              </a:rPr>
              <a:t>，*）</a:t>
            </a:r>
          </a:p>
          <a:p>
            <a:pPr eaLnBrk="1" hangingPunct="1">
              <a:defRPr/>
            </a:pPr>
            <a:r>
              <a:rPr lang="zh-CN" altLang="en-US" dirty="0">
                <a:latin typeface="Times New Roman" panose="02020603050405020304" pitchFamily="18" charset="0"/>
                <a:cs typeface="Times New Roman" panose="02020603050405020304" pitchFamily="18" charset="0"/>
              </a:rPr>
              <a:t>递归函数</a:t>
            </a:r>
          </a:p>
          <a:p>
            <a:pPr eaLnBrk="1" hangingPunct="1">
              <a:defRPr/>
            </a:pPr>
            <a:r>
              <a:rPr lang="zh-CN" altLang="en-US" dirty="0">
                <a:latin typeface="Times New Roman" panose="02020603050405020304" pitchFamily="18" charset="0"/>
                <a:cs typeface="Times New Roman" panose="02020603050405020304" pitchFamily="18" charset="0"/>
              </a:rPr>
              <a:t>内存分配与释放：</a:t>
            </a:r>
            <a:r>
              <a:rPr lang="en-US" altLang="zh-CN" dirty="0">
                <a:latin typeface="Times New Roman" panose="02020603050405020304" pitchFamily="18" charset="0"/>
                <a:cs typeface="Times New Roman" panose="02020603050405020304" pitchFamily="18" charset="0"/>
              </a:rPr>
              <a:t>new</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delete</a:t>
            </a:r>
          </a:p>
          <a:p>
            <a:pPr eaLnBrk="1" hangingPunct="1">
              <a:defRPr/>
            </a:pPr>
            <a:r>
              <a:rPr lang="zh-CN" altLang="en-US" dirty="0">
                <a:latin typeface="Times New Roman" panose="02020603050405020304" pitchFamily="18" charset="0"/>
                <a:cs typeface="Times New Roman" panose="02020603050405020304" pitchFamily="18" charset="0"/>
              </a:rPr>
              <a:t>异常处理：</a:t>
            </a:r>
            <a:r>
              <a:rPr lang="en-US" altLang="zh-CN" dirty="0">
                <a:latin typeface="Times New Roman" panose="02020603050405020304" pitchFamily="18" charset="0"/>
                <a:cs typeface="Times New Roman" panose="02020603050405020304" pitchFamily="18" charset="0"/>
              </a:rPr>
              <a:t>try</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catch</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throw</a:t>
            </a:r>
          </a:p>
          <a:p>
            <a:pPr eaLnBrk="1" hangingPunct="1">
              <a:defRPr/>
            </a:pPr>
            <a:r>
              <a:rPr lang="zh-CN" altLang="en-US" dirty="0">
                <a:latin typeface="Times New Roman" panose="02020603050405020304" pitchFamily="18" charset="0"/>
                <a:cs typeface="Times New Roman" panose="02020603050405020304" pitchFamily="18" charset="0"/>
              </a:rPr>
              <a:t>预编译指令</a:t>
            </a:r>
          </a:p>
          <a:p>
            <a:pPr eaLnBrk="1" hangingPunct="1">
              <a:defRPr/>
            </a:pPr>
            <a:r>
              <a:rPr lang="zh-CN" altLang="en-US" dirty="0">
                <a:latin typeface="楷体_GB2312" pitchFamily="49" charset="-122"/>
              </a:rPr>
              <a:t>友元</a:t>
            </a:r>
          </a:p>
          <a:p>
            <a:pPr eaLnBrk="1" hangingPunct="1">
              <a:defRPr/>
            </a:pPr>
            <a:r>
              <a:rPr lang="zh-CN" altLang="en-US" dirty="0">
                <a:latin typeface="楷体_GB2312" pitchFamily="49" charset="-122"/>
              </a:rPr>
              <a:t>操作符重载</a:t>
            </a:r>
          </a:p>
          <a:p>
            <a:pPr eaLnBrk="1" hangingPunct="1">
              <a:defRPr/>
            </a:pPr>
            <a:r>
              <a:rPr lang="zh-CN" altLang="en-US" dirty="0">
                <a:latin typeface="楷体_GB2312" pitchFamily="49" charset="-122"/>
              </a:rPr>
              <a:t>程序的测试和调试</a:t>
            </a:r>
          </a:p>
        </p:txBody>
      </p:sp>
      <p:sp>
        <p:nvSpPr>
          <p:cNvPr id="49156" name="灯片编号占位符 4"/>
          <p:cNvSpPr>
            <a:spLocks noGrp="1"/>
          </p:cNvSpPr>
          <p:nvPr>
            <p:ph type="sldNum" sz="quarter" idx="12"/>
          </p:nvPr>
        </p:nvSpPr>
        <p:spPr>
          <a:xfrm>
            <a:off x="8385178" y="6473826"/>
            <a:ext cx="758825" cy="247651"/>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32" indent="-285744">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2971" indent="-228594">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160" indent="-228594">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349" indent="-228594">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537" indent="-228594"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726" indent="-228594"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8914" indent="-228594"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103" indent="-228594"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fld id="{27953FE0-2D44-4D24-85E0-ABF08DE902A1}" type="slidenum">
              <a:rPr kumimoji="0" lang="en-US" altLang="zh-CN" sz="1400">
                <a:ea typeface="宋体" panose="02010600030101010101" pitchFamily="2" charset="-122"/>
              </a:rPr>
              <a:pPr>
                <a:spcBef>
                  <a:spcPct val="0"/>
                </a:spcBef>
                <a:buClrTx/>
                <a:buSzTx/>
                <a:buFontTx/>
                <a:buNone/>
              </a:pPr>
              <a:t>33</a:t>
            </a:fld>
            <a:endParaRPr kumimoji="0" lang="en-US" altLang="zh-CN" sz="1400">
              <a:ea typeface="宋体" panose="02010600030101010101" pitchFamily="2" charset="-122"/>
            </a:endParaRPr>
          </a:p>
        </p:txBody>
      </p:sp>
      <p:sp>
        <p:nvSpPr>
          <p:cNvPr id="49157" name="Oval 4"/>
          <p:cNvSpPr>
            <a:spLocks noChangeArrowheads="1"/>
          </p:cNvSpPr>
          <p:nvPr/>
        </p:nvSpPr>
        <p:spPr bwMode="auto">
          <a:xfrm>
            <a:off x="8504242"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9158"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9159" name="Oval 8"/>
          <p:cNvSpPr>
            <a:spLocks noChangeArrowheads="1"/>
          </p:cNvSpPr>
          <p:nvPr/>
        </p:nvSpPr>
        <p:spPr bwMode="auto">
          <a:xfrm>
            <a:off x="7350126" y="463550"/>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 name="矩形 1">
            <a:hlinkClick r:id="rId2" action="ppaction://hlinksldjump"/>
          </p:cNvPr>
          <p:cNvSpPr/>
          <p:nvPr/>
        </p:nvSpPr>
        <p:spPr bwMode="auto">
          <a:xfrm>
            <a:off x="7452320" y="6525347"/>
            <a:ext cx="1691680" cy="339551"/>
          </a:xfrm>
          <a:prstGeom prst="rect">
            <a:avLst/>
          </a:prstGeom>
          <a:solidFill>
            <a:schemeClr val="tx1"/>
          </a:solidFill>
          <a:ln>
            <a:noFill/>
          </a:ln>
          <a:effectLst/>
          <a:ex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eaLnBrk="1" hangingPunct="1"/>
            <a:r>
              <a:rPr lang="en-US" altLang="zh-CN" sz="2400" dirty="0">
                <a:solidFill>
                  <a:schemeClr val="bg1"/>
                </a:solidFill>
              </a:rPr>
              <a:t>Next</a:t>
            </a:r>
            <a:endParaRPr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pPr eaLnBrk="1" hangingPunct="1">
              <a:defRPr/>
            </a:pPr>
            <a:r>
              <a:rPr lang="en-US" altLang="zh-CN" sz="3200">
                <a:effectLst>
                  <a:outerShdw blurRad="38100" dist="38100" dir="2700000" algn="tl">
                    <a:srgbClr val="C0C0C0"/>
                  </a:outerShdw>
                </a:effectLst>
                <a:latin typeface="Times New Roman" pitchFamily="18" charset="0"/>
              </a:rPr>
              <a:t>Q1</a:t>
            </a:r>
            <a:r>
              <a:rPr lang="zh-CN" altLang="en-US" sz="3200">
                <a:effectLst>
                  <a:outerShdw blurRad="38100" dist="38100" dir="2700000" algn="tl">
                    <a:srgbClr val="C0C0C0"/>
                  </a:outerShdw>
                </a:effectLst>
                <a:latin typeface="Times New Roman" pitchFamily="18" charset="0"/>
              </a:rPr>
              <a:t>： 函数的参数传递</a:t>
            </a:r>
          </a:p>
        </p:txBody>
      </p:sp>
      <p:sp>
        <p:nvSpPr>
          <p:cNvPr id="227331" name="Rectangle 3"/>
          <p:cNvSpPr>
            <a:spLocks noChangeArrowheads="1"/>
          </p:cNvSpPr>
          <p:nvPr/>
        </p:nvSpPr>
        <p:spPr bwMode="auto">
          <a:xfrm>
            <a:off x="323851" y="1612900"/>
            <a:ext cx="4572000" cy="1569660"/>
          </a:xfrm>
          <a:prstGeom prst="rect">
            <a:avLst/>
          </a:prstGeom>
          <a:solidFill>
            <a:srgbClr val="993366"/>
          </a:solidFill>
          <a:ln w="28575">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void Func1(int x){ x = x + 10;} </a:t>
            </a:r>
          </a:p>
          <a:p>
            <a:pPr>
              <a:defRPr/>
            </a:pPr>
            <a:r>
              <a:rPr lang="en-US" altLang="zh-CN" sz="2400">
                <a:solidFill>
                  <a:srgbClr val="FFFFFF"/>
                </a:solidFill>
                <a:effectLst>
                  <a:outerShdw blurRad="38100" dist="38100" dir="2700000" algn="tl">
                    <a:srgbClr val="000000"/>
                  </a:outerShdw>
                </a:effectLst>
                <a:latin typeface="Times New Roman" pitchFamily="18" charset="0"/>
              </a:rPr>
              <a:t>int n = 0; </a:t>
            </a:r>
          </a:p>
          <a:p>
            <a:pPr>
              <a:defRPr/>
            </a:pPr>
            <a:r>
              <a:rPr lang="en-US" altLang="zh-CN" sz="2400">
                <a:solidFill>
                  <a:srgbClr val="FFFFFF"/>
                </a:solidFill>
                <a:effectLst>
                  <a:outerShdw blurRad="38100" dist="38100" dir="2700000" algn="tl">
                    <a:srgbClr val="000000"/>
                  </a:outerShdw>
                </a:effectLst>
                <a:latin typeface="Times New Roman" pitchFamily="18" charset="0"/>
              </a:rPr>
              <a:t>Func1(n); </a:t>
            </a:r>
          </a:p>
          <a:p>
            <a:pPr>
              <a:defRPr/>
            </a:pPr>
            <a:r>
              <a:rPr lang="en-US" altLang="zh-CN" sz="2400">
                <a:solidFill>
                  <a:srgbClr val="FFFFFF"/>
                </a:solidFill>
                <a:effectLst>
                  <a:outerShdw blurRad="38100" dist="38100" dir="2700000" algn="tl">
                    <a:srgbClr val="000000"/>
                  </a:outerShdw>
                </a:effectLst>
                <a:latin typeface="Times New Roman" pitchFamily="18" charset="0"/>
              </a:rPr>
              <a:t>cout&lt;&lt;"n = "&lt;&lt;n&lt;&lt;endl;</a:t>
            </a:r>
            <a:r>
              <a:rPr lang="en-US" altLang="zh-CN" sz="2400">
                <a:latin typeface="Times New Roman" pitchFamily="18" charset="0"/>
              </a:rPr>
              <a:t> </a:t>
            </a:r>
          </a:p>
        </p:txBody>
      </p:sp>
      <p:sp>
        <p:nvSpPr>
          <p:cNvPr id="227332" name="Rectangle 4"/>
          <p:cNvSpPr>
            <a:spLocks noChangeArrowheads="1"/>
          </p:cNvSpPr>
          <p:nvPr/>
        </p:nvSpPr>
        <p:spPr bwMode="auto">
          <a:xfrm>
            <a:off x="1979616" y="3371851"/>
            <a:ext cx="4537075" cy="1569660"/>
          </a:xfrm>
          <a:prstGeom prst="rect">
            <a:avLst/>
          </a:prstGeom>
          <a:solidFill>
            <a:srgbClr val="993366"/>
          </a:solidFill>
          <a:ln w="28575" algn="ctr">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void Func2(int &amp;x) { x = x + 10;} </a:t>
            </a:r>
          </a:p>
          <a:p>
            <a:pPr>
              <a:defRPr/>
            </a:pPr>
            <a:r>
              <a:rPr lang="en-US" altLang="zh-CN" sz="2400">
                <a:solidFill>
                  <a:srgbClr val="FFFFFF"/>
                </a:solidFill>
                <a:effectLst>
                  <a:outerShdw blurRad="38100" dist="38100" dir="2700000" algn="tl">
                    <a:srgbClr val="000000"/>
                  </a:outerShdw>
                </a:effectLst>
                <a:latin typeface="Times New Roman" pitchFamily="18" charset="0"/>
              </a:rPr>
              <a:t>int n = 0; </a:t>
            </a:r>
          </a:p>
          <a:p>
            <a:pPr>
              <a:defRPr/>
            </a:pPr>
            <a:r>
              <a:rPr lang="en-US" altLang="zh-CN" sz="2400">
                <a:solidFill>
                  <a:srgbClr val="FFFFFF"/>
                </a:solidFill>
                <a:effectLst>
                  <a:outerShdw blurRad="38100" dist="38100" dir="2700000" algn="tl">
                    <a:srgbClr val="000000"/>
                  </a:outerShdw>
                </a:effectLst>
                <a:latin typeface="Times New Roman" pitchFamily="18" charset="0"/>
              </a:rPr>
              <a:t>Func2(n); </a:t>
            </a:r>
          </a:p>
          <a:p>
            <a:pPr>
              <a:defRPr/>
            </a:pPr>
            <a:r>
              <a:rPr lang="en-US" altLang="zh-CN" sz="2400">
                <a:solidFill>
                  <a:srgbClr val="FFFFFF"/>
                </a:solidFill>
                <a:effectLst>
                  <a:outerShdw blurRad="38100" dist="38100" dir="2700000" algn="tl">
                    <a:srgbClr val="000000"/>
                  </a:outerShdw>
                </a:effectLst>
                <a:latin typeface="Times New Roman" pitchFamily="18" charset="0"/>
              </a:rPr>
              <a:t>cout&lt;&lt;" n = "&lt;&lt;n&lt;&lt;endl; </a:t>
            </a:r>
          </a:p>
        </p:txBody>
      </p:sp>
      <p:sp>
        <p:nvSpPr>
          <p:cNvPr id="227333" name="Rectangle 5"/>
          <p:cNvSpPr>
            <a:spLocks noChangeArrowheads="1"/>
          </p:cNvSpPr>
          <p:nvPr/>
        </p:nvSpPr>
        <p:spPr bwMode="auto">
          <a:xfrm>
            <a:off x="3887791" y="5116513"/>
            <a:ext cx="5221287" cy="1569660"/>
          </a:xfrm>
          <a:prstGeom prst="rect">
            <a:avLst/>
          </a:prstGeom>
          <a:solidFill>
            <a:srgbClr val="993366"/>
          </a:solidFill>
          <a:ln w="28575" algn="ctr">
            <a:no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void Func3(int *p) {(*p) = (*p) + 10;} </a:t>
            </a:r>
          </a:p>
          <a:p>
            <a:pPr>
              <a:defRPr/>
            </a:pPr>
            <a:r>
              <a:rPr lang="en-US" altLang="zh-CN" sz="2400">
                <a:solidFill>
                  <a:srgbClr val="FFFFFF"/>
                </a:solidFill>
                <a:effectLst>
                  <a:outerShdw blurRad="38100" dist="38100" dir="2700000" algn="tl">
                    <a:srgbClr val="000000"/>
                  </a:outerShdw>
                </a:effectLst>
                <a:latin typeface="Times New Roman" pitchFamily="18" charset="0"/>
              </a:rPr>
              <a:t> int n=0; </a:t>
            </a:r>
          </a:p>
          <a:p>
            <a:pPr>
              <a:defRPr/>
            </a:pPr>
            <a:r>
              <a:rPr lang="en-US" altLang="zh-CN" sz="2400">
                <a:solidFill>
                  <a:srgbClr val="FFFFFF"/>
                </a:solidFill>
                <a:effectLst>
                  <a:outerShdw blurRad="38100" dist="38100" dir="2700000" algn="tl">
                    <a:srgbClr val="000000"/>
                  </a:outerShdw>
                </a:effectLst>
                <a:latin typeface="Times New Roman" pitchFamily="18" charset="0"/>
              </a:rPr>
              <a:t> Func3(&amp;n); </a:t>
            </a:r>
          </a:p>
          <a:p>
            <a:pPr>
              <a:defRPr/>
            </a:pPr>
            <a:r>
              <a:rPr lang="en-US" altLang="zh-CN" sz="2400">
                <a:solidFill>
                  <a:srgbClr val="FFFFFF"/>
                </a:solidFill>
                <a:effectLst>
                  <a:outerShdw blurRad="38100" dist="38100" dir="2700000" algn="tl">
                    <a:srgbClr val="000000"/>
                  </a:outerShdw>
                </a:effectLst>
                <a:latin typeface="Times New Roman" pitchFamily="18" charset="0"/>
              </a:rPr>
              <a:t> cout&lt;&lt;" n = "&lt;&lt;n&lt;&lt;endl; </a:t>
            </a:r>
          </a:p>
        </p:txBody>
      </p:sp>
      <p:sp>
        <p:nvSpPr>
          <p:cNvPr id="227334" name="Rectangle 6"/>
          <p:cNvSpPr>
            <a:spLocks noChangeArrowheads="1"/>
          </p:cNvSpPr>
          <p:nvPr/>
        </p:nvSpPr>
        <p:spPr bwMode="auto">
          <a:xfrm>
            <a:off x="5038729" y="1755777"/>
            <a:ext cx="3781425" cy="1323439"/>
          </a:xfrm>
          <a:prstGeom prst="rect">
            <a:avLst/>
          </a:prstGeom>
          <a:noFill/>
          <a:ln w="12700">
            <a:noFill/>
            <a:miter lim="800000"/>
            <a:headEnd type="none" w="sm" len="sm"/>
            <a:tailEnd type="none" w="sm" len="sm"/>
          </a:ln>
          <a:effectLst/>
        </p:spPr>
        <p:txBody>
          <a:bodyPr>
            <a:spAutoFit/>
          </a:bodyPr>
          <a:lstStyle/>
          <a:p>
            <a:pPr>
              <a:defRPr/>
            </a:pPr>
            <a:r>
              <a:rPr lang="zh-CN" altLang="en-US" sz="2000">
                <a:effectLst>
                  <a:outerShdw blurRad="38100" dist="38100" dir="2700000" algn="tl">
                    <a:srgbClr val="C0C0C0"/>
                  </a:outerShdw>
                </a:effectLst>
                <a:latin typeface="楷体_GB2312" pitchFamily="49" charset="-122"/>
                <a:ea typeface="楷体_GB2312" pitchFamily="49" charset="-122"/>
              </a:rPr>
              <a:t>（</a:t>
            </a:r>
            <a:r>
              <a:rPr lang="en-US" altLang="zh-CN" sz="2000">
                <a:effectLst>
                  <a:outerShdw blurRad="38100" dist="38100" dir="2700000" algn="tl">
                    <a:srgbClr val="C0C0C0"/>
                  </a:outerShdw>
                </a:effectLst>
                <a:latin typeface="楷体_GB2312" pitchFamily="49" charset="-122"/>
                <a:ea typeface="楷体_GB2312" pitchFamily="49" charset="-122"/>
              </a:rPr>
              <a:t>1</a:t>
            </a:r>
            <a:r>
              <a:rPr lang="zh-CN" altLang="en-US" sz="2000">
                <a:effectLst>
                  <a:outerShdw blurRad="38100" dist="38100" dir="2700000" algn="tl">
                    <a:srgbClr val="C0C0C0"/>
                  </a:outerShdw>
                </a:effectLst>
                <a:latin typeface="楷体_GB2312" pitchFamily="49" charset="-122"/>
                <a:ea typeface="楷体_GB2312" pitchFamily="49" charset="-122"/>
              </a:rPr>
              <a:t>）</a:t>
            </a:r>
            <a:r>
              <a:rPr lang="zh-CN" altLang="en-US" sz="2000">
                <a:solidFill>
                  <a:srgbClr val="FF0000"/>
                </a:solidFill>
                <a:effectLst>
                  <a:outerShdw blurRad="38100" dist="38100" dir="2700000" algn="tl">
                    <a:srgbClr val="C0C0C0"/>
                  </a:outerShdw>
                </a:effectLst>
                <a:latin typeface="楷体_GB2312" pitchFamily="49" charset="-122"/>
                <a:ea typeface="楷体_GB2312" pitchFamily="49" charset="-122"/>
              </a:rPr>
              <a:t>值传递</a:t>
            </a:r>
            <a:r>
              <a:rPr lang="zh-CN" altLang="en-US" sz="2000">
                <a:effectLst>
                  <a:outerShdw blurRad="38100" dist="38100" dir="2700000" algn="tl">
                    <a:srgbClr val="C0C0C0"/>
                  </a:outerShdw>
                </a:effectLst>
                <a:latin typeface="楷体_GB2312" pitchFamily="49" charset="-122"/>
                <a:ea typeface="楷体_GB2312" pitchFamily="49" charset="-122"/>
              </a:rPr>
              <a:t>：由于</a:t>
            </a:r>
            <a:r>
              <a:rPr lang="en-US" altLang="zh-CN" sz="2000">
                <a:effectLst>
                  <a:outerShdw blurRad="38100" dist="38100" dir="2700000" algn="tl">
                    <a:srgbClr val="C0C0C0"/>
                  </a:outerShdw>
                </a:effectLst>
                <a:latin typeface="楷体_GB2312" pitchFamily="49" charset="-122"/>
                <a:ea typeface="楷体_GB2312" pitchFamily="49" charset="-122"/>
              </a:rPr>
              <a:t>Func1</a:t>
            </a:r>
            <a:r>
              <a:rPr lang="zh-CN" altLang="en-US" sz="2000">
                <a:effectLst>
                  <a:outerShdw blurRad="38100" dist="38100" dir="2700000" algn="tl">
                    <a:srgbClr val="C0C0C0"/>
                  </a:outerShdw>
                </a:effectLst>
                <a:latin typeface="楷体_GB2312" pitchFamily="49" charset="-122"/>
                <a:ea typeface="楷体_GB2312" pitchFamily="49" charset="-122"/>
              </a:rPr>
              <a:t>函数体内的</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是实参</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的一份拷贝，</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值的改变不会影响</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的变化，所以</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仍为</a:t>
            </a:r>
            <a:r>
              <a:rPr lang="en-US" altLang="zh-CN" sz="2000">
                <a:effectLst>
                  <a:outerShdw blurRad="38100" dist="38100" dir="2700000" algn="tl">
                    <a:srgbClr val="C0C0C0"/>
                  </a:outerShdw>
                </a:effectLst>
                <a:latin typeface="楷体_GB2312" pitchFamily="49" charset="-122"/>
                <a:ea typeface="楷体_GB2312" pitchFamily="49" charset="-122"/>
              </a:rPr>
              <a:t>0</a:t>
            </a:r>
            <a:r>
              <a:rPr lang="zh-CN" altLang="en-US" sz="2000">
                <a:effectLst>
                  <a:outerShdw blurRad="38100" dist="38100" dir="2700000" algn="tl">
                    <a:srgbClr val="C0C0C0"/>
                  </a:outerShdw>
                </a:effectLst>
                <a:latin typeface="楷体_GB2312" pitchFamily="49" charset="-122"/>
                <a:ea typeface="楷体_GB2312" pitchFamily="49" charset="-122"/>
              </a:rPr>
              <a:t>。 </a:t>
            </a:r>
          </a:p>
        </p:txBody>
      </p:sp>
      <p:sp>
        <p:nvSpPr>
          <p:cNvPr id="227335" name="Rectangle 7"/>
          <p:cNvSpPr>
            <a:spLocks noChangeArrowheads="1"/>
          </p:cNvSpPr>
          <p:nvPr/>
        </p:nvSpPr>
        <p:spPr bwMode="auto">
          <a:xfrm>
            <a:off x="6623051" y="3268666"/>
            <a:ext cx="2520951" cy="1631216"/>
          </a:xfrm>
          <a:prstGeom prst="rect">
            <a:avLst/>
          </a:prstGeom>
          <a:noFill/>
          <a:ln w="12700" algn="ctr">
            <a:noFill/>
            <a:miter lim="800000"/>
            <a:headEnd type="none" w="sm" len="sm"/>
            <a:tailEnd type="none" w="sm" len="sm"/>
          </a:ln>
          <a:effectLst/>
        </p:spPr>
        <p:txBody>
          <a:bodyPr>
            <a:spAutoFit/>
          </a:bodyPr>
          <a:lstStyle/>
          <a:p>
            <a:pPr>
              <a:defRPr/>
            </a:pPr>
            <a:r>
              <a:rPr lang="zh-CN" altLang="en-US" sz="2000">
                <a:effectLst>
                  <a:outerShdw blurRad="38100" dist="38100" dir="2700000" algn="tl">
                    <a:srgbClr val="C0C0C0"/>
                  </a:outerShdw>
                </a:effectLst>
                <a:latin typeface="楷体_GB2312" pitchFamily="49" charset="-122"/>
                <a:ea typeface="楷体_GB2312" pitchFamily="49" charset="-122"/>
              </a:rPr>
              <a:t>（</a:t>
            </a:r>
            <a:r>
              <a:rPr lang="en-US" altLang="zh-CN" sz="2000">
                <a:effectLst>
                  <a:outerShdw blurRad="38100" dist="38100" dir="2700000" algn="tl">
                    <a:srgbClr val="C0C0C0"/>
                  </a:outerShdw>
                </a:effectLst>
                <a:latin typeface="楷体_GB2312" pitchFamily="49" charset="-122"/>
                <a:ea typeface="楷体_GB2312" pitchFamily="49" charset="-122"/>
              </a:rPr>
              <a:t>2</a:t>
            </a:r>
            <a:r>
              <a:rPr lang="zh-CN" altLang="en-US" sz="2000">
                <a:effectLst>
                  <a:outerShdw blurRad="38100" dist="38100" dir="2700000" algn="tl">
                    <a:srgbClr val="C0C0C0"/>
                  </a:outerShdw>
                </a:effectLst>
                <a:latin typeface="楷体_GB2312" pitchFamily="49" charset="-122"/>
                <a:ea typeface="楷体_GB2312" pitchFamily="49" charset="-122"/>
              </a:rPr>
              <a:t>）</a:t>
            </a:r>
            <a:r>
              <a:rPr lang="zh-CN" altLang="en-US" sz="2000">
                <a:solidFill>
                  <a:srgbClr val="FF0000"/>
                </a:solidFill>
                <a:effectLst>
                  <a:outerShdw blurRad="38100" dist="38100" dir="2700000" algn="tl">
                    <a:srgbClr val="C0C0C0"/>
                  </a:outerShdw>
                </a:effectLst>
                <a:latin typeface="楷体_GB2312" pitchFamily="49" charset="-122"/>
                <a:ea typeface="楷体_GB2312" pitchFamily="49" charset="-122"/>
              </a:rPr>
              <a:t>引用传递</a:t>
            </a:r>
            <a:r>
              <a:rPr lang="zh-CN" altLang="en-US" sz="2000">
                <a:effectLst>
                  <a:outerShdw blurRad="38100" dist="38100" dir="2700000" algn="tl">
                    <a:srgbClr val="C0C0C0"/>
                  </a:outerShdw>
                </a:effectLst>
                <a:latin typeface="楷体_GB2312" pitchFamily="49" charset="-122"/>
                <a:ea typeface="楷体_GB2312" pitchFamily="49" charset="-122"/>
              </a:rPr>
              <a:t>：由于</a:t>
            </a:r>
            <a:r>
              <a:rPr lang="en-US" altLang="zh-CN" sz="2000">
                <a:effectLst>
                  <a:outerShdw blurRad="38100" dist="38100" dir="2700000" algn="tl">
                    <a:srgbClr val="C0C0C0"/>
                  </a:outerShdw>
                </a:effectLst>
                <a:latin typeface="楷体_GB2312" pitchFamily="49" charset="-122"/>
                <a:ea typeface="楷体_GB2312" pitchFamily="49" charset="-122"/>
              </a:rPr>
              <a:t>Func1</a:t>
            </a:r>
            <a:r>
              <a:rPr lang="zh-CN" altLang="en-US" sz="2000">
                <a:effectLst>
                  <a:outerShdw blurRad="38100" dist="38100" dir="2700000" algn="tl">
                    <a:srgbClr val="C0C0C0"/>
                  </a:outerShdw>
                </a:effectLst>
                <a:latin typeface="楷体_GB2312" pitchFamily="49" charset="-122"/>
                <a:ea typeface="楷体_GB2312" pitchFamily="49" charset="-122"/>
              </a:rPr>
              <a:t>函数体内的</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是实参</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的引用，</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值的改变影响</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的变化，所以</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为</a:t>
            </a:r>
            <a:r>
              <a:rPr lang="en-US" altLang="zh-CN" sz="2000">
                <a:effectLst>
                  <a:outerShdw blurRad="38100" dist="38100" dir="2700000" algn="tl">
                    <a:srgbClr val="C0C0C0"/>
                  </a:outerShdw>
                </a:effectLst>
                <a:latin typeface="楷体_GB2312" pitchFamily="49" charset="-122"/>
                <a:ea typeface="楷体_GB2312" pitchFamily="49" charset="-122"/>
              </a:rPr>
              <a:t>10</a:t>
            </a:r>
            <a:r>
              <a:rPr lang="zh-CN" altLang="en-US" sz="2000">
                <a:effectLst>
                  <a:outerShdw blurRad="38100" dist="38100" dir="2700000" algn="tl">
                    <a:srgbClr val="C0C0C0"/>
                  </a:outerShdw>
                </a:effectLst>
                <a:latin typeface="楷体_GB2312" pitchFamily="49" charset="-122"/>
                <a:ea typeface="楷体_GB2312" pitchFamily="49" charset="-122"/>
              </a:rPr>
              <a:t>。 </a:t>
            </a:r>
          </a:p>
        </p:txBody>
      </p:sp>
      <p:sp>
        <p:nvSpPr>
          <p:cNvPr id="227336" name="Rectangle 8"/>
          <p:cNvSpPr>
            <a:spLocks noChangeArrowheads="1"/>
          </p:cNvSpPr>
          <p:nvPr/>
        </p:nvSpPr>
        <p:spPr bwMode="auto">
          <a:xfrm>
            <a:off x="250827" y="5213352"/>
            <a:ext cx="3384551" cy="1323439"/>
          </a:xfrm>
          <a:prstGeom prst="rect">
            <a:avLst/>
          </a:prstGeom>
          <a:noFill/>
          <a:ln w="12700" algn="ctr">
            <a:noFill/>
            <a:miter lim="800000"/>
            <a:headEnd type="none" w="sm" len="sm"/>
            <a:tailEnd type="none" w="sm" len="sm"/>
          </a:ln>
          <a:effectLst/>
        </p:spPr>
        <p:txBody>
          <a:bodyPr>
            <a:spAutoFit/>
          </a:bodyPr>
          <a:lstStyle/>
          <a:p>
            <a:pPr>
              <a:defRPr/>
            </a:pPr>
            <a:r>
              <a:rPr lang="zh-CN" altLang="en-US" sz="2000">
                <a:effectLst>
                  <a:outerShdw blurRad="38100" dist="38100" dir="2700000" algn="tl">
                    <a:srgbClr val="C0C0C0"/>
                  </a:outerShdw>
                </a:effectLst>
                <a:latin typeface="楷体_GB2312" pitchFamily="49" charset="-122"/>
                <a:ea typeface="楷体_GB2312" pitchFamily="49" charset="-122"/>
              </a:rPr>
              <a:t>（</a:t>
            </a:r>
            <a:r>
              <a:rPr lang="en-US" altLang="zh-CN" sz="2000">
                <a:effectLst>
                  <a:outerShdw blurRad="38100" dist="38100" dir="2700000" algn="tl">
                    <a:srgbClr val="C0C0C0"/>
                  </a:outerShdw>
                </a:effectLst>
                <a:latin typeface="楷体_GB2312" pitchFamily="49" charset="-122"/>
                <a:ea typeface="楷体_GB2312" pitchFamily="49" charset="-122"/>
              </a:rPr>
              <a:t>3</a:t>
            </a:r>
            <a:r>
              <a:rPr lang="zh-CN" altLang="en-US" sz="2000">
                <a:effectLst>
                  <a:outerShdw blurRad="38100" dist="38100" dir="2700000" algn="tl">
                    <a:srgbClr val="C0C0C0"/>
                  </a:outerShdw>
                </a:effectLst>
                <a:latin typeface="楷体_GB2312" pitchFamily="49" charset="-122"/>
                <a:ea typeface="楷体_GB2312" pitchFamily="49" charset="-122"/>
              </a:rPr>
              <a:t>）</a:t>
            </a:r>
            <a:r>
              <a:rPr lang="zh-CN" altLang="en-US" sz="2000">
                <a:solidFill>
                  <a:srgbClr val="FF0000"/>
                </a:solidFill>
                <a:effectLst>
                  <a:outerShdw blurRad="38100" dist="38100" dir="2700000" algn="tl">
                    <a:srgbClr val="C0C0C0"/>
                  </a:outerShdw>
                </a:effectLst>
                <a:latin typeface="楷体_GB2312" pitchFamily="49" charset="-122"/>
                <a:ea typeface="楷体_GB2312" pitchFamily="49" charset="-122"/>
              </a:rPr>
              <a:t>指针传递</a:t>
            </a:r>
            <a:r>
              <a:rPr lang="zh-CN" altLang="en-US" sz="2000">
                <a:effectLst>
                  <a:outerShdw blurRad="38100" dist="38100" dir="2700000" algn="tl">
                    <a:srgbClr val="C0C0C0"/>
                  </a:outerShdw>
                </a:effectLst>
                <a:latin typeface="楷体_GB2312" pitchFamily="49" charset="-122"/>
                <a:ea typeface="楷体_GB2312" pitchFamily="49" charset="-122"/>
              </a:rPr>
              <a:t>：由于</a:t>
            </a:r>
            <a:r>
              <a:rPr lang="en-US" altLang="zh-CN" sz="2000">
                <a:effectLst>
                  <a:outerShdw blurRad="38100" dist="38100" dir="2700000" algn="tl">
                    <a:srgbClr val="C0C0C0"/>
                  </a:outerShdw>
                </a:effectLst>
                <a:latin typeface="楷体_GB2312" pitchFamily="49" charset="-122"/>
                <a:ea typeface="楷体_GB2312" pitchFamily="49" charset="-122"/>
              </a:rPr>
              <a:t>Func1</a:t>
            </a:r>
            <a:r>
              <a:rPr lang="zh-CN" altLang="en-US" sz="2000">
                <a:effectLst>
                  <a:outerShdw blurRad="38100" dist="38100" dir="2700000" algn="tl">
                    <a:srgbClr val="C0C0C0"/>
                  </a:outerShdw>
                </a:effectLst>
                <a:latin typeface="楷体_GB2312" pitchFamily="49" charset="-122"/>
                <a:ea typeface="楷体_GB2312" pitchFamily="49" charset="-122"/>
              </a:rPr>
              <a:t>函数体内的</a:t>
            </a:r>
            <a:r>
              <a:rPr lang="en-US" altLang="zh-CN" sz="2000">
                <a:effectLst>
                  <a:outerShdw blurRad="38100" dist="38100" dir="2700000" algn="tl">
                    <a:srgbClr val="C0C0C0"/>
                  </a:outerShdw>
                </a:effectLst>
                <a:latin typeface="楷体_GB2312" pitchFamily="49" charset="-122"/>
                <a:ea typeface="楷体_GB2312" pitchFamily="49" charset="-122"/>
              </a:rPr>
              <a:t>p</a:t>
            </a:r>
            <a:r>
              <a:rPr lang="zh-CN" altLang="en-US" sz="2000">
                <a:effectLst>
                  <a:outerShdw blurRad="38100" dist="38100" dir="2700000" algn="tl">
                    <a:srgbClr val="C0C0C0"/>
                  </a:outerShdw>
                </a:effectLst>
                <a:latin typeface="楷体_GB2312" pitchFamily="49" charset="-122"/>
                <a:ea typeface="楷体_GB2312" pitchFamily="49" charset="-122"/>
              </a:rPr>
              <a:t>是指向实参</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的指针，</a:t>
            </a:r>
            <a:r>
              <a:rPr lang="en-US" altLang="zh-CN" sz="2000">
                <a:effectLst>
                  <a:outerShdw blurRad="38100" dist="38100" dir="2700000" algn="tl">
                    <a:srgbClr val="C0C0C0"/>
                  </a:outerShdw>
                </a:effectLst>
                <a:latin typeface="楷体_GB2312" pitchFamily="49" charset="-122"/>
                <a:ea typeface="楷体_GB2312" pitchFamily="49" charset="-122"/>
              </a:rPr>
              <a:t>p</a:t>
            </a:r>
            <a:r>
              <a:rPr lang="zh-CN" altLang="en-US" sz="2000">
                <a:effectLst>
                  <a:outerShdw blurRad="38100" dist="38100" dir="2700000" algn="tl">
                    <a:srgbClr val="C0C0C0"/>
                  </a:outerShdw>
                </a:effectLst>
                <a:latin typeface="楷体_GB2312" pitchFamily="49" charset="-122"/>
                <a:ea typeface="楷体_GB2312" pitchFamily="49" charset="-122"/>
              </a:rPr>
              <a:t>指向的内存的值改变影响</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的变化，所以</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为</a:t>
            </a:r>
            <a:r>
              <a:rPr lang="en-US" altLang="zh-CN" sz="2000">
                <a:effectLst>
                  <a:outerShdw blurRad="38100" dist="38100" dir="2700000" algn="tl">
                    <a:srgbClr val="C0C0C0"/>
                  </a:outerShdw>
                </a:effectLst>
                <a:latin typeface="楷体_GB2312" pitchFamily="49" charset="-122"/>
                <a:ea typeface="楷体_GB2312" pitchFamily="49" charset="-122"/>
              </a:rPr>
              <a:t>10</a:t>
            </a:r>
            <a:r>
              <a:rPr lang="zh-CN" altLang="en-US" sz="2000">
                <a:effectLst>
                  <a:outerShdw blurRad="38100" dist="38100" dir="2700000" algn="tl">
                    <a:srgbClr val="C0C0C0"/>
                  </a:outerShdw>
                </a:effectLst>
                <a:latin typeface="楷体_GB2312" pitchFamily="49" charset="-122"/>
                <a:ea typeface="楷体_GB2312" pitchFamily="49" charset="-122"/>
              </a:rPr>
              <a:t>。 </a:t>
            </a:r>
          </a:p>
        </p:txBody>
      </p:sp>
      <p:pic>
        <p:nvPicPr>
          <p:cNvPr id="50185"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3814"/>
            <a:ext cx="32766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pPr eaLnBrk="1" hangingPunct="1">
              <a:defRPr/>
            </a:pPr>
            <a:r>
              <a:rPr lang="en-US" altLang="zh-CN" sz="3200">
                <a:effectLst>
                  <a:outerShdw blurRad="38100" dist="38100" dir="2700000" algn="tl">
                    <a:srgbClr val="C0C0C0"/>
                  </a:outerShdw>
                </a:effectLst>
                <a:latin typeface="Times New Roman" pitchFamily="18" charset="0"/>
              </a:rPr>
              <a:t>Q2</a:t>
            </a:r>
            <a:r>
              <a:rPr lang="zh-CN" altLang="en-US" sz="3200">
                <a:effectLst>
                  <a:outerShdw blurRad="38100" dist="38100" dir="2700000" algn="tl">
                    <a:srgbClr val="C0C0C0"/>
                  </a:outerShdw>
                </a:effectLst>
                <a:latin typeface="Times New Roman" pitchFamily="18" charset="0"/>
              </a:rPr>
              <a:t>：引用 </a:t>
            </a:r>
            <a:r>
              <a:rPr lang="en-US" altLang="zh-CN" sz="3200">
                <a:effectLst>
                  <a:outerShdw blurRad="38100" dist="38100" dir="2700000" algn="tl">
                    <a:srgbClr val="C0C0C0"/>
                  </a:outerShdw>
                </a:effectLst>
                <a:latin typeface="Times New Roman" pitchFamily="18" charset="0"/>
              </a:rPr>
              <a:t>vs.</a:t>
            </a:r>
            <a:r>
              <a:rPr lang="zh-CN" altLang="en-US" sz="3200">
                <a:effectLst>
                  <a:outerShdw blurRad="38100" dist="38100" dir="2700000" algn="tl">
                    <a:srgbClr val="C0C0C0"/>
                  </a:outerShdw>
                </a:effectLst>
                <a:latin typeface="Times New Roman" pitchFamily="18" charset="0"/>
              </a:rPr>
              <a:t>指针</a:t>
            </a:r>
          </a:p>
        </p:txBody>
      </p:sp>
      <p:sp>
        <p:nvSpPr>
          <p:cNvPr id="231427" name="Rectangle 3"/>
          <p:cNvSpPr>
            <a:spLocks noGrp="1" noChangeArrowheads="1"/>
          </p:cNvSpPr>
          <p:nvPr>
            <p:ph type="body" idx="1"/>
          </p:nvPr>
        </p:nvSpPr>
        <p:spPr>
          <a:xfrm>
            <a:off x="0" y="1412878"/>
            <a:ext cx="3671888" cy="4968875"/>
          </a:xfrm>
        </p:spPr>
        <p:txBody>
          <a:bodyPr vert="horz" wrap="square" lIns="92075" tIns="46039" rIns="92075" bIns="46039" numCol="1" rtlCol="0" anchor="ctr" anchorCtr="0" compatLnSpc="1">
            <a:prstTxWarp prst="textNoShape">
              <a:avLst/>
            </a:prstTxWarp>
            <a:normAutofit/>
          </a:bodyPr>
          <a:lstStyle/>
          <a:p>
            <a:pPr eaLnBrk="1" hangingPunct="1">
              <a:lnSpc>
                <a:spcPct val="80000"/>
              </a:lnSpc>
              <a:spcBef>
                <a:spcPct val="30000"/>
              </a:spcBef>
              <a:buClr>
                <a:schemeClr val="accent1"/>
              </a:buClr>
              <a:defRPr/>
            </a:pPr>
            <a:r>
              <a:rPr lang="zh-CN" altLang="en-US" sz="2400" b="1"/>
              <a:t>指针通过</a:t>
            </a:r>
            <a:r>
              <a:rPr lang="zh-CN" altLang="en-US" sz="2400" b="1">
                <a:solidFill>
                  <a:srgbClr val="FF0000"/>
                </a:solidFill>
              </a:rPr>
              <a:t>地址间接</a:t>
            </a:r>
            <a:r>
              <a:rPr lang="zh-CN" altLang="en-US" sz="2400" b="1"/>
              <a:t>访问某个变量，引用通过</a:t>
            </a:r>
            <a:r>
              <a:rPr lang="zh-CN" altLang="en-US" sz="2400" b="1">
                <a:solidFill>
                  <a:srgbClr val="FF0000"/>
                </a:solidFill>
              </a:rPr>
              <a:t>别名直接访问</a:t>
            </a:r>
            <a:r>
              <a:rPr lang="zh-CN" altLang="en-US" sz="2400" b="1"/>
              <a:t>某个变量。</a:t>
            </a:r>
          </a:p>
          <a:p>
            <a:pPr eaLnBrk="1" hangingPunct="1">
              <a:lnSpc>
                <a:spcPct val="80000"/>
              </a:lnSpc>
              <a:spcBef>
                <a:spcPct val="30000"/>
              </a:spcBef>
              <a:buClr>
                <a:schemeClr val="accent1"/>
              </a:buClr>
              <a:defRPr/>
            </a:pPr>
            <a:r>
              <a:rPr lang="zh-CN" altLang="en-US" sz="2400" b="1"/>
              <a:t>引用必须被初始化为指向一个对象，一旦初始化了它就不能再指向其他对象；</a:t>
            </a:r>
          </a:p>
          <a:p>
            <a:pPr eaLnBrk="1" hangingPunct="1">
              <a:lnSpc>
                <a:spcPct val="80000"/>
              </a:lnSpc>
              <a:spcBef>
                <a:spcPct val="30000"/>
              </a:spcBef>
              <a:buClr>
                <a:schemeClr val="accent1"/>
              </a:buClr>
              <a:defRPr/>
            </a:pPr>
            <a:r>
              <a:rPr lang="zh-CN" altLang="en-US" sz="2400" b="1"/>
              <a:t>指针可以指向一系列不同的对象，也可以什么都不指向。</a:t>
            </a:r>
          </a:p>
          <a:p>
            <a:pPr eaLnBrk="1" hangingPunct="1">
              <a:lnSpc>
                <a:spcPct val="80000"/>
              </a:lnSpc>
              <a:spcBef>
                <a:spcPct val="30000"/>
              </a:spcBef>
              <a:buClr>
                <a:schemeClr val="accent1"/>
              </a:buClr>
              <a:defRPr/>
            </a:pPr>
            <a:r>
              <a:rPr lang="zh-CN" altLang="en-US" sz="2400" b="1"/>
              <a:t>如果一个参数可能在函数中指向不同的对象或者这个参数可能不指向任何对象，则必须使用指针参数。</a:t>
            </a:r>
            <a:r>
              <a:rPr lang="zh-CN" altLang="en-US" sz="2400" b="1">
                <a:ea typeface="黑体" pitchFamily="2" charset="-122"/>
              </a:rPr>
              <a:t> </a:t>
            </a:r>
            <a:endParaRPr lang="zh-CN" altLang="en-US" sz="2400" b="1"/>
          </a:p>
        </p:txBody>
      </p:sp>
      <p:sp>
        <p:nvSpPr>
          <p:cNvPr id="231428" name="Text Box 4"/>
          <p:cNvSpPr txBox="1">
            <a:spLocks noChangeArrowheads="1"/>
          </p:cNvSpPr>
          <p:nvPr/>
        </p:nvSpPr>
        <p:spPr bwMode="auto">
          <a:xfrm>
            <a:off x="3924301" y="1590676"/>
            <a:ext cx="4751388" cy="4524315"/>
          </a:xfrm>
          <a:prstGeom prst="rect">
            <a:avLst/>
          </a:prstGeom>
          <a:solidFill>
            <a:srgbClr val="993366"/>
          </a:solidFill>
          <a:ln w="28575">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#include&lt;iostream&gt;</a:t>
            </a:r>
          </a:p>
          <a:p>
            <a:pPr>
              <a:defRPr/>
            </a:pPr>
            <a:r>
              <a:rPr lang="en-US" altLang="zh-CN" sz="2400">
                <a:solidFill>
                  <a:srgbClr val="FFFFFF"/>
                </a:solidFill>
                <a:effectLst>
                  <a:outerShdw blurRad="38100" dist="38100" dir="2700000" algn="tl">
                    <a:srgbClr val="000000"/>
                  </a:outerShdw>
                </a:effectLst>
                <a:latin typeface="Times New Roman" pitchFamily="18" charset="0"/>
              </a:rPr>
              <a:t>using namespace std;</a:t>
            </a:r>
          </a:p>
          <a:p>
            <a:pPr>
              <a:defRPr/>
            </a:pPr>
            <a:r>
              <a:rPr lang="en-US" altLang="zh-CN" sz="2400">
                <a:solidFill>
                  <a:srgbClr val="FFFFFF"/>
                </a:solidFill>
                <a:effectLst>
                  <a:outerShdw blurRad="38100" dist="38100" dir="2700000" algn="tl">
                    <a:srgbClr val="000000"/>
                  </a:outerShdw>
                </a:effectLst>
                <a:latin typeface="Times New Roman" pitchFamily="18" charset="0"/>
              </a:rPr>
              <a:t>int main( )</a:t>
            </a:r>
          </a:p>
          <a:p>
            <a:pPr>
              <a:defRPr/>
            </a:pPr>
            <a:r>
              <a:rPr lang="en-US" altLang="zh-CN" sz="2400">
                <a:solidFill>
                  <a:srgbClr val="FFFFFF"/>
                </a:solidFill>
                <a:effectLst>
                  <a:outerShdw blurRad="38100" dist="38100" dir="2700000" algn="tl">
                    <a:srgbClr val="000000"/>
                  </a:outerShdw>
                </a:effectLst>
                <a:latin typeface="Times New Roman" pitchFamily="18" charset="0"/>
              </a:rPr>
              <a:t>{</a:t>
            </a:r>
          </a:p>
          <a:p>
            <a:pPr>
              <a:defRPr/>
            </a:pPr>
            <a:r>
              <a:rPr lang="en-US" altLang="zh-CN" sz="2400">
                <a:solidFill>
                  <a:srgbClr val="FFFFFF"/>
                </a:solidFill>
                <a:effectLst>
                  <a:outerShdw blurRad="38100" dist="38100" dir="2700000" algn="tl">
                    <a:srgbClr val="000000"/>
                  </a:outerShdw>
                </a:effectLst>
                <a:latin typeface="Times New Roman" pitchFamily="18" charset="0"/>
              </a:rPr>
              <a:t>      int val(5);</a:t>
            </a:r>
          </a:p>
          <a:p>
            <a:pPr>
              <a:defRPr/>
            </a:pPr>
            <a:r>
              <a:rPr lang="en-US" altLang="zh-CN" sz="2400">
                <a:solidFill>
                  <a:srgbClr val="FFFFFF"/>
                </a:solidFill>
                <a:effectLst>
                  <a:outerShdw blurRad="38100" dist="38100" dir="2700000" algn="tl">
                    <a:srgbClr val="000000"/>
                  </a:outerShdw>
                </a:effectLst>
                <a:latin typeface="Times New Roman" pitchFamily="18" charset="0"/>
              </a:rPr>
              <a:t>      int &amp;refv=val;</a:t>
            </a:r>
          </a:p>
          <a:p>
            <a:pPr>
              <a:defRPr/>
            </a:pPr>
            <a:r>
              <a:rPr lang="en-US" altLang="zh-CN" sz="2400">
                <a:solidFill>
                  <a:srgbClr val="FFFFFF"/>
                </a:solidFill>
                <a:effectLst>
                  <a:outerShdw blurRad="38100" dist="38100" dir="2700000" algn="tl">
                    <a:srgbClr val="000000"/>
                  </a:outerShdw>
                </a:effectLst>
                <a:latin typeface="Times New Roman" pitchFamily="18" charset="0"/>
              </a:rPr>
              <a:t>      refv=refv+5;</a:t>
            </a:r>
          </a:p>
          <a:p>
            <a:pPr>
              <a:defRPr/>
            </a:pPr>
            <a:r>
              <a:rPr lang="en-US" altLang="zh-CN" sz="2400">
                <a:solidFill>
                  <a:srgbClr val="FFFFFF"/>
                </a:solidFill>
                <a:effectLst>
                  <a:outerShdw blurRad="38100" dist="38100" dir="2700000" algn="tl">
                    <a:srgbClr val="000000"/>
                  </a:outerShdw>
                </a:effectLst>
                <a:latin typeface="Times New Roman" pitchFamily="18" charset="0"/>
              </a:rPr>
              <a:t>      cout&lt;&lt;val&lt;&lt;endl;</a:t>
            </a:r>
          </a:p>
          <a:p>
            <a:pPr>
              <a:defRPr/>
            </a:pPr>
            <a:r>
              <a:rPr lang="en-US" altLang="zh-CN" sz="2400">
                <a:solidFill>
                  <a:srgbClr val="FFFFFF"/>
                </a:solidFill>
                <a:effectLst>
                  <a:outerShdw blurRad="38100" dist="38100" dir="2700000" algn="tl">
                    <a:srgbClr val="000000"/>
                  </a:outerShdw>
                </a:effectLst>
                <a:latin typeface="Times New Roman" pitchFamily="18" charset="0"/>
              </a:rPr>
              <a:t>      int *p=&amp;refv,val2(refv);</a:t>
            </a:r>
          </a:p>
          <a:p>
            <a:pPr>
              <a:defRPr/>
            </a:pPr>
            <a:r>
              <a:rPr lang="en-US" altLang="zh-CN" sz="2400">
                <a:solidFill>
                  <a:srgbClr val="FFFFFF"/>
                </a:solidFill>
                <a:effectLst>
                  <a:outerShdw blurRad="38100" dist="38100" dir="2700000" algn="tl">
                    <a:srgbClr val="000000"/>
                  </a:outerShdw>
                </a:effectLst>
                <a:latin typeface="Times New Roman" pitchFamily="18" charset="0"/>
              </a:rPr>
              <a:t>      cout&lt;&lt;*p&lt;&lt;"\t"&lt;&lt;val2&lt;&lt;endl;</a:t>
            </a:r>
          </a:p>
          <a:p>
            <a:pPr>
              <a:defRPr/>
            </a:pPr>
            <a:r>
              <a:rPr lang="en-US" altLang="zh-CN" sz="2400">
                <a:solidFill>
                  <a:srgbClr val="FFFFFF"/>
                </a:solidFill>
                <a:effectLst>
                  <a:outerShdw blurRad="38100" dist="38100" dir="2700000" algn="tl">
                    <a:srgbClr val="000000"/>
                  </a:outerShdw>
                </a:effectLst>
                <a:latin typeface="Times New Roman" pitchFamily="18" charset="0"/>
              </a:rPr>
              <a:t>      return 0;</a:t>
            </a:r>
          </a:p>
          <a:p>
            <a:pPr>
              <a:defRPr/>
            </a:pPr>
            <a:r>
              <a:rPr lang="en-US" altLang="zh-CN" sz="2400">
                <a:solidFill>
                  <a:srgbClr val="FFFFFF"/>
                </a:solidFill>
                <a:effectLst>
                  <a:outerShdw blurRad="38100" dist="38100" dir="2700000" algn="tl">
                    <a:srgbClr val="000000"/>
                  </a:outerShdw>
                </a:effectLst>
                <a:latin typeface="Times New Roman" pitchFamily="18" charset="0"/>
              </a:rPr>
              <a:t>}</a:t>
            </a:r>
          </a:p>
        </p:txBody>
      </p:sp>
      <p:sp>
        <p:nvSpPr>
          <p:cNvPr id="231429" name="Rectangle 5"/>
          <p:cNvSpPr>
            <a:spLocks noChangeArrowheads="1"/>
          </p:cNvSpPr>
          <p:nvPr/>
        </p:nvSpPr>
        <p:spPr bwMode="auto">
          <a:xfrm>
            <a:off x="7019928" y="5589590"/>
            <a:ext cx="1871663" cy="1015663"/>
          </a:xfrm>
          <a:prstGeom prst="rect">
            <a:avLst/>
          </a:prstGeom>
          <a:solidFill>
            <a:srgbClr val="99CCFF"/>
          </a:solidFill>
          <a:ln w="28575">
            <a:solidFill>
              <a:srgbClr val="FFFFFF"/>
            </a:solidFill>
            <a:miter lim="800000"/>
            <a:headEnd type="none" w="sm" len="sm"/>
            <a:tailEnd type="none" w="sm" len="sm"/>
          </a:ln>
          <a:effectLst/>
        </p:spPr>
        <p:txBody>
          <a:bodyPr>
            <a:spAutoFit/>
          </a:bodyPr>
          <a:lstStyle/>
          <a:p>
            <a:pPr>
              <a:spcBef>
                <a:spcPct val="50000"/>
              </a:spcBef>
              <a:defRPr/>
            </a:pPr>
            <a:r>
              <a:rPr lang="en-US" altLang="zh-CN" sz="2400">
                <a:effectLst>
                  <a:outerShdw blurRad="38100" dist="38100" dir="2700000" algn="tl">
                    <a:srgbClr val="FFFFFF"/>
                  </a:outerShdw>
                </a:effectLst>
                <a:latin typeface="Times New Roman" pitchFamily="18" charset="0"/>
              </a:rPr>
              <a:t>10</a:t>
            </a:r>
          </a:p>
          <a:p>
            <a:pPr>
              <a:spcBef>
                <a:spcPct val="50000"/>
              </a:spcBef>
              <a:defRPr/>
            </a:pPr>
            <a:r>
              <a:rPr lang="en-US" altLang="zh-CN" sz="2400">
                <a:effectLst>
                  <a:outerShdw blurRad="38100" dist="38100" dir="2700000" algn="tl">
                    <a:srgbClr val="FFFFFF"/>
                  </a:outerShdw>
                </a:effectLst>
                <a:latin typeface="Times New Roman" pitchFamily="18" charset="0"/>
              </a:rPr>
              <a:t>10      10</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pPr eaLnBrk="1" hangingPunct="1">
              <a:defRPr/>
            </a:pPr>
            <a:r>
              <a:rPr lang="en-US" altLang="zh-CN" sz="3200">
                <a:effectLst>
                  <a:outerShdw blurRad="38100" dist="38100" dir="2700000" algn="tl">
                    <a:srgbClr val="C0C0C0"/>
                  </a:outerShdw>
                </a:effectLst>
                <a:latin typeface="Times New Roman" pitchFamily="18" charset="0"/>
              </a:rPr>
              <a:t>Q4</a:t>
            </a:r>
            <a:r>
              <a:rPr lang="zh-CN" altLang="en-US" sz="3200">
                <a:effectLst>
                  <a:outerShdw blurRad="38100" dist="38100" dir="2700000" algn="tl">
                    <a:srgbClr val="C0C0C0"/>
                  </a:outerShdw>
                </a:effectLst>
                <a:latin typeface="Times New Roman" pitchFamily="18" charset="0"/>
              </a:rPr>
              <a:t>：函数模板 </a:t>
            </a:r>
            <a:r>
              <a:rPr lang="en-US" altLang="zh-CN" sz="3200">
                <a:effectLst>
                  <a:outerShdw blurRad="38100" dist="38100" dir="2700000" algn="tl">
                    <a:srgbClr val="C0C0C0"/>
                  </a:outerShdw>
                </a:effectLst>
                <a:latin typeface="Times New Roman" pitchFamily="18" charset="0"/>
              </a:rPr>
              <a:t>VS. </a:t>
            </a:r>
            <a:r>
              <a:rPr lang="zh-CN" altLang="en-US" sz="3200">
                <a:effectLst>
                  <a:outerShdw blurRad="38100" dist="38100" dir="2700000" algn="tl">
                    <a:srgbClr val="C0C0C0"/>
                  </a:outerShdw>
                </a:effectLst>
                <a:latin typeface="Times New Roman" pitchFamily="18" charset="0"/>
              </a:rPr>
              <a:t>类模板</a:t>
            </a:r>
          </a:p>
        </p:txBody>
      </p:sp>
      <p:sp>
        <p:nvSpPr>
          <p:cNvPr id="234499" name="Rectangle 3"/>
          <p:cNvSpPr>
            <a:spLocks noGrp="1" noChangeArrowheads="1"/>
          </p:cNvSpPr>
          <p:nvPr>
            <p:ph type="body" idx="1"/>
          </p:nvPr>
        </p:nvSpPr>
        <p:spPr>
          <a:xfrm>
            <a:off x="395288" y="1349378"/>
            <a:ext cx="8229600" cy="4816475"/>
          </a:xfrm>
        </p:spPr>
        <p:txBody>
          <a:bodyPr/>
          <a:lstStyle/>
          <a:p>
            <a:pPr eaLnBrk="1" hangingPunct="1">
              <a:buClr>
                <a:schemeClr val="accent1"/>
              </a:buClr>
              <a:defRPr/>
            </a:pPr>
            <a:r>
              <a:rPr lang="zh-CN" altLang="en-US" b="1" smtClean="0">
                <a:latin typeface="Times New Roman" pitchFamily="18" charset="0"/>
              </a:rPr>
              <a:t>模板是</a:t>
            </a:r>
            <a:r>
              <a:rPr lang="en-US" altLang="zh-CN" b="1" smtClean="0">
                <a:latin typeface="Times New Roman" pitchFamily="18" charset="0"/>
              </a:rPr>
              <a:t>C++</a:t>
            </a:r>
            <a:r>
              <a:rPr lang="zh-CN" altLang="en-US" b="1" smtClean="0">
                <a:latin typeface="Times New Roman" pitchFamily="18" charset="0"/>
              </a:rPr>
              <a:t>支持参数化的工具</a:t>
            </a:r>
          </a:p>
          <a:p>
            <a:pPr lvl="1" eaLnBrk="1" hangingPunct="1">
              <a:defRPr/>
            </a:pPr>
            <a:r>
              <a:rPr lang="zh-CN" altLang="en-US" b="1" smtClean="0">
                <a:latin typeface="Times New Roman" pitchFamily="18" charset="0"/>
              </a:rPr>
              <a:t>使一段程序可以用于处理多种不同类型的对象，即实现了</a:t>
            </a:r>
            <a:r>
              <a:rPr lang="zh-CN" altLang="en-US" b="1" smtClean="0">
                <a:solidFill>
                  <a:srgbClr val="FF0000"/>
                </a:solidFill>
                <a:latin typeface="Times New Roman" pitchFamily="18" charset="0"/>
              </a:rPr>
              <a:t>参数化多态性</a:t>
            </a:r>
            <a:r>
              <a:rPr lang="zh-CN" altLang="en-US" b="1" smtClean="0">
                <a:latin typeface="Times New Roman" pitchFamily="18" charset="0"/>
              </a:rPr>
              <a:t>。</a:t>
            </a:r>
          </a:p>
          <a:p>
            <a:pPr eaLnBrk="1" hangingPunct="1">
              <a:buClr>
                <a:schemeClr val="accent1"/>
              </a:buClr>
              <a:defRPr/>
            </a:pPr>
            <a:r>
              <a:rPr lang="zh-CN" altLang="en-US" b="1" smtClean="0">
                <a:solidFill>
                  <a:srgbClr val="FF0000"/>
                </a:solidFill>
                <a:latin typeface="Times New Roman" pitchFamily="18" charset="0"/>
              </a:rPr>
              <a:t>函数模板</a:t>
            </a:r>
            <a:r>
              <a:rPr lang="zh-CN" altLang="en-US" b="1" smtClean="0">
                <a:latin typeface="Times New Roman" pitchFamily="18" charset="0"/>
              </a:rPr>
              <a:t>（</a:t>
            </a:r>
            <a:r>
              <a:rPr lang="en-US" altLang="zh-CN" b="1" smtClean="0">
                <a:latin typeface="Times New Roman" pitchFamily="18" charset="0"/>
              </a:rPr>
              <a:t>Function Template</a:t>
            </a:r>
            <a:r>
              <a:rPr lang="zh-CN" altLang="en-US" b="1" smtClean="0">
                <a:latin typeface="Times New Roman" pitchFamily="18" charset="0"/>
              </a:rPr>
              <a:t>）</a:t>
            </a:r>
          </a:p>
          <a:p>
            <a:pPr lvl="1" eaLnBrk="1" hangingPunct="1">
              <a:defRPr/>
            </a:pPr>
            <a:r>
              <a:rPr lang="zh-CN" altLang="en-US" b="1" smtClean="0">
                <a:latin typeface="Times New Roman" pitchFamily="18" charset="0"/>
              </a:rPr>
              <a:t>用来创建一个通用功能的函数。   </a:t>
            </a:r>
          </a:p>
          <a:p>
            <a:pPr eaLnBrk="1" hangingPunct="1">
              <a:buClr>
                <a:schemeClr val="accent1"/>
              </a:buClr>
              <a:defRPr/>
            </a:pPr>
            <a:r>
              <a:rPr lang="zh-CN" altLang="en-US" b="1" smtClean="0">
                <a:solidFill>
                  <a:srgbClr val="FF0000"/>
                </a:solidFill>
                <a:latin typeface="Times New Roman" pitchFamily="18" charset="0"/>
              </a:rPr>
              <a:t>类模板</a:t>
            </a:r>
            <a:r>
              <a:rPr lang="zh-CN" altLang="en-US" b="1" smtClean="0">
                <a:latin typeface="Times New Roman" pitchFamily="18" charset="0"/>
              </a:rPr>
              <a:t>（</a:t>
            </a:r>
            <a:r>
              <a:rPr lang="en-US" altLang="zh-CN" b="1" smtClean="0">
                <a:latin typeface="Times New Roman" pitchFamily="18" charset="0"/>
              </a:rPr>
              <a:t>Class Template</a:t>
            </a:r>
            <a:r>
              <a:rPr lang="zh-CN" altLang="en-US" b="1" smtClean="0">
                <a:latin typeface="Times New Roman" pitchFamily="18" charset="0"/>
              </a:rPr>
              <a:t>）</a:t>
            </a:r>
          </a:p>
          <a:p>
            <a:pPr lvl="1" eaLnBrk="1" hangingPunct="1">
              <a:defRPr/>
            </a:pPr>
            <a:r>
              <a:rPr lang="zh-CN" altLang="en-US" b="1" smtClean="0">
                <a:latin typeface="Times New Roman" pitchFamily="18" charset="0"/>
              </a:rPr>
              <a:t>使用户可以为类声明一种模式，使得类中的某些数据成员、某些成员函数的参数、某些成员函数的返回值，能取任意类型（包括基本类型的和用户自定义类型）。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algn="ctr" eaLnBrk="1" hangingPunct="1">
              <a:defRPr/>
            </a:pPr>
            <a:r>
              <a:rPr lang="zh-CN" altLang="en-US" sz="3200">
                <a:effectLst>
                  <a:outerShdw blurRad="38100" dist="38100" dir="2700000" algn="tl">
                    <a:srgbClr val="C0C0C0"/>
                  </a:outerShdw>
                </a:effectLst>
                <a:latin typeface="Times New Roman" pitchFamily="18" charset="0"/>
              </a:rPr>
              <a:t>函数模板示例</a:t>
            </a:r>
          </a:p>
        </p:txBody>
      </p:sp>
      <p:graphicFrame>
        <p:nvGraphicFramePr>
          <p:cNvPr id="235523" name="Object 3"/>
          <p:cNvGraphicFramePr>
            <a:graphicFrameLocks noChangeAspect="1"/>
          </p:cNvGraphicFramePr>
          <p:nvPr/>
        </p:nvGraphicFramePr>
        <p:xfrm>
          <a:off x="228603" y="2971801"/>
          <a:ext cx="4056063" cy="1536700"/>
        </p:xfrm>
        <a:graphic>
          <a:graphicData uri="http://schemas.openxmlformats.org/presentationml/2006/ole">
            <mc:AlternateContent xmlns:mc="http://schemas.openxmlformats.org/markup-compatibility/2006">
              <mc:Choice xmlns:v="urn:schemas-microsoft-com:vml" Requires="v">
                <p:oleObj spid="_x0000_s53366" name="位图图像" r:id="rId4" imgW="3982006" imgH="1428949" progId="PBrush">
                  <p:embed/>
                </p:oleObj>
              </mc:Choice>
              <mc:Fallback>
                <p:oleObj name="位图图像" r:id="rId4" imgW="3982006" imgH="1428949" progId="PBrush">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3" y="2971801"/>
                        <a:ext cx="4056063"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24" name="Object 4"/>
          <p:cNvGraphicFramePr>
            <a:graphicFrameLocks noChangeAspect="1"/>
          </p:cNvGraphicFramePr>
          <p:nvPr/>
        </p:nvGraphicFramePr>
        <p:xfrm>
          <a:off x="4953000" y="1882778"/>
          <a:ext cx="3810000" cy="1698625"/>
        </p:xfrm>
        <a:graphic>
          <a:graphicData uri="http://schemas.openxmlformats.org/presentationml/2006/ole">
            <mc:AlternateContent xmlns:mc="http://schemas.openxmlformats.org/markup-compatibility/2006">
              <mc:Choice xmlns:v="urn:schemas-microsoft-com:vml" Requires="v">
                <p:oleObj spid="_x0000_s53367" name="位图图像" r:id="rId6" imgW="4038095" imgH="1800476" progId="PBrush">
                  <p:embed/>
                </p:oleObj>
              </mc:Choice>
              <mc:Fallback>
                <p:oleObj name="位图图像" r:id="rId6" imgW="4038095" imgH="1800476" progId="PBrush">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1882778"/>
                        <a:ext cx="3810000"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25" name="Object 5"/>
          <p:cNvGraphicFramePr>
            <a:graphicFrameLocks noChangeAspect="1"/>
          </p:cNvGraphicFramePr>
          <p:nvPr/>
        </p:nvGraphicFramePr>
        <p:xfrm>
          <a:off x="228602" y="1219202"/>
          <a:ext cx="4095751" cy="1504951"/>
        </p:xfrm>
        <a:graphic>
          <a:graphicData uri="http://schemas.openxmlformats.org/presentationml/2006/ole">
            <mc:AlternateContent xmlns:mc="http://schemas.openxmlformats.org/markup-compatibility/2006">
              <mc:Choice xmlns:v="urn:schemas-microsoft-com:vml" Requires="v">
                <p:oleObj spid="_x0000_s53368" name="位图图像" r:id="rId8" imgW="4095238" imgH="1504762" progId="PBrush">
                  <p:embed/>
                </p:oleObj>
              </mc:Choice>
              <mc:Fallback>
                <p:oleObj name="位图图像" r:id="rId8" imgW="4095238" imgH="1504762" progId="PBrush">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2" y="1219202"/>
                        <a:ext cx="4095751" cy="150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26" name="AutoShape 6"/>
          <p:cNvSpPr>
            <a:spLocks/>
          </p:cNvSpPr>
          <p:nvPr/>
        </p:nvSpPr>
        <p:spPr bwMode="auto">
          <a:xfrm>
            <a:off x="4343403" y="1847854"/>
            <a:ext cx="373063" cy="2085975"/>
          </a:xfrm>
          <a:prstGeom prst="rightBrace">
            <a:avLst>
              <a:gd name="adj1" fmla="val 46596"/>
              <a:gd name="adj2" fmla="val 50000"/>
            </a:avLst>
          </a:prstGeom>
          <a:noFill/>
          <a:ln w="28575">
            <a:solidFill>
              <a:srgbClr val="FF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graphicFrame>
        <p:nvGraphicFramePr>
          <p:cNvPr id="235527" name="Object 7"/>
          <p:cNvGraphicFramePr>
            <a:graphicFrameLocks noChangeAspect="1"/>
          </p:cNvGraphicFramePr>
          <p:nvPr/>
        </p:nvGraphicFramePr>
        <p:xfrm>
          <a:off x="3851277" y="4810126"/>
          <a:ext cx="5267325" cy="1714500"/>
        </p:xfrm>
        <a:graphic>
          <a:graphicData uri="http://schemas.openxmlformats.org/presentationml/2006/ole">
            <mc:AlternateContent xmlns:mc="http://schemas.openxmlformats.org/markup-compatibility/2006">
              <mc:Choice xmlns:v="urn:schemas-microsoft-com:vml" Requires="v">
                <p:oleObj spid="_x0000_s53369" name="位图图像" r:id="rId10" imgW="5266667" imgH="1714739" progId="PBrush">
                  <p:embed/>
                </p:oleObj>
              </mc:Choice>
              <mc:Fallback>
                <p:oleObj name="位图图像" r:id="rId10" imgW="5266667" imgH="1714739" progId="PBrush">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1277" y="4810126"/>
                        <a:ext cx="526732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29" name="Oval 9"/>
          <p:cNvSpPr>
            <a:spLocks noChangeArrowheads="1"/>
          </p:cNvSpPr>
          <p:nvPr/>
        </p:nvSpPr>
        <p:spPr bwMode="auto">
          <a:xfrm>
            <a:off x="250826" y="1125539"/>
            <a:ext cx="433388" cy="4318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0" name="Oval 10"/>
          <p:cNvSpPr>
            <a:spLocks noChangeArrowheads="1"/>
          </p:cNvSpPr>
          <p:nvPr/>
        </p:nvSpPr>
        <p:spPr bwMode="auto">
          <a:xfrm>
            <a:off x="971553" y="1125541"/>
            <a:ext cx="2087563" cy="503237"/>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1" name="Oval 11"/>
          <p:cNvSpPr>
            <a:spLocks noChangeArrowheads="1"/>
          </p:cNvSpPr>
          <p:nvPr/>
        </p:nvSpPr>
        <p:spPr bwMode="auto">
          <a:xfrm>
            <a:off x="4932366" y="2133600"/>
            <a:ext cx="433387" cy="4318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2" name="Oval 12"/>
          <p:cNvSpPr>
            <a:spLocks noChangeArrowheads="1"/>
          </p:cNvSpPr>
          <p:nvPr/>
        </p:nvSpPr>
        <p:spPr bwMode="auto">
          <a:xfrm>
            <a:off x="192091" y="2924175"/>
            <a:ext cx="649287" cy="4318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3" name="Oval 13"/>
          <p:cNvSpPr>
            <a:spLocks noChangeArrowheads="1"/>
          </p:cNvSpPr>
          <p:nvPr/>
        </p:nvSpPr>
        <p:spPr bwMode="auto">
          <a:xfrm>
            <a:off x="1116016" y="2852739"/>
            <a:ext cx="2808287" cy="576263"/>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4" name="Oval 14"/>
          <p:cNvSpPr>
            <a:spLocks noChangeArrowheads="1"/>
          </p:cNvSpPr>
          <p:nvPr/>
        </p:nvSpPr>
        <p:spPr bwMode="auto">
          <a:xfrm>
            <a:off x="5580067" y="2060579"/>
            <a:ext cx="1944687" cy="576263"/>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5" name="Oval 15"/>
          <p:cNvSpPr>
            <a:spLocks noChangeArrowheads="1"/>
          </p:cNvSpPr>
          <p:nvPr/>
        </p:nvSpPr>
        <p:spPr bwMode="auto">
          <a:xfrm>
            <a:off x="3490914" y="4724402"/>
            <a:ext cx="5905500" cy="935039"/>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6" name="Rectangle 16"/>
          <p:cNvSpPr>
            <a:spLocks noChangeArrowheads="1"/>
          </p:cNvSpPr>
          <p:nvPr/>
        </p:nvSpPr>
        <p:spPr bwMode="auto">
          <a:xfrm>
            <a:off x="107950" y="4724400"/>
            <a:ext cx="3600451" cy="1938992"/>
          </a:xfrm>
          <a:prstGeom prst="rect">
            <a:avLst/>
          </a:prstGeom>
          <a:solidFill>
            <a:srgbClr val="99CCFF"/>
          </a:solidFill>
          <a:ln w="12700">
            <a:noFill/>
            <a:miter lim="800000"/>
            <a:headEnd type="none" w="sm" len="sm"/>
            <a:tailEnd type="none" w="sm" len="sm"/>
          </a:ln>
          <a:effectLst/>
        </p:spPr>
        <p:txBody>
          <a:bodyPr>
            <a:spAutoFit/>
          </a:bodyPr>
          <a:lstStyle/>
          <a:p>
            <a:pPr>
              <a:buClr>
                <a:schemeClr val="tx2"/>
              </a:buClr>
              <a:buFontTx/>
              <a:buChar char="•"/>
              <a:defRPr/>
            </a:pPr>
            <a:r>
              <a:rPr lang="zh-CN" altLang="en-US" sz="2400">
                <a:effectLst>
                  <a:outerShdw blurRad="38100" dist="38100" dir="2700000" algn="tl">
                    <a:srgbClr val="FFFFFF"/>
                  </a:outerShdw>
                </a:effectLst>
                <a:latin typeface="Times New Roman" pitchFamily="18" charset="0"/>
                <a:ea typeface="楷体_GB2312" pitchFamily="49" charset="-122"/>
              </a:rPr>
              <a:t>  函数模板可以用来创建一个通用功能的函数，以支持多种不同形参，进一步简化重载函数的函数体设计。</a:t>
            </a:r>
          </a:p>
        </p:txBody>
      </p:sp>
      <p:sp>
        <p:nvSpPr>
          <p:cNvPr id="235537" name="AutoShape 17"/>
          <p:cNvSpPr>
            <a:spLocks noChangeArrowheads="1"/>
          </p:cNvSpPr>
          <p:nvPr/>
        </p:nvSpPr>
        <p:spPr bwMode="auto">
          <a:xfrm>
            <a:off x="3995739" y="2492375"/>
            <a:ext cx="863600" cy="431800"/>
          </a:xfrm>
          <a:custGeom>
            <a:avLst/>
            <a:gdLst>
              <a:gd name="T0" fmla="*/ 2147483646 w 21600"/>
              <a:gd name="T1" fmla="*/ 0 h 21600"/>
              <a:gd name="T2" fmla="*/ 0 w 21600"/>
              <a:gd name="T3" fmla="*/ 1724802251 h 21600"/>
              <a:gd name="T4" fmla="*/ 2147483646 w 21600"/>
              <a:gd name="T5" fmla="*/ 2147483646 h 21600"/>
              <a:gd name="T6" fmla="*/ 2147483646 w 21600"/>
              <a:gd name="T7" fmla="*/ 1724802251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99CCFF"/>
          </a:solidFill>
          <a:ln w="9525" algn="ctr">
            <a:solidFill>
              <a:schemeClr val="tx1"/>
            </a:solidFill>
            <a:miter lim="800000"/>
            <a:headEnd/>
            <a:tailEnd/>
          </a:ln>
        </p:spPr>
        <p:txBody>
          <a:bodyPr wrap="none" anchor="ctr"/>
          <a:lstStyle/>
          <a:p>
            <a:endParaRPr lang="zh-CN" altLang="en-US"/>
          </a:p>
        </p:txBody>
      </p:sp>
      <p:sp>
        <p:nvSpPr>
          <p:cNvPr id="235538" name="AutoShape 18"/>
          <p:cNvSpPr>
            <a:spLocks noChangeArrowheads="1"/>
          </p:cNvSpPr>
          <p:nvPr/>
        </p:nvSpPr>
        <p:spPr bwMode="auto">
          <a:xfrm rot="5400000">
            <a:off x="5976941" y="3824291"/>
            <a:ext cx="1006475" cy="50482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99CCFF"/>
          </a:solidFill>
          <a:ln w="9525" algn="ctr">
            <a:solidFill>
              <a:schemeClr val="tx1"/>
            </a:solidFill>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pPr algn="ctr" eaLnBrk="1" hangingPunct="1">
              <a:defRPr/>
            </a:pPr>
            <a:r>
              <a:rPr lang="zh-CN" altLang="en-US" sz="3200">
                <a:effectLst>
                  <a:outerShdw blurRad="38100" dist="38100" dir="2700000" algn="tl">
                    <a:srgbClr val="C0C0C0"/>
                  </a:outerShdw>
                </a:effectLst>
                <a:latin typeface="Times New Roman" pitchFamily="18" charset="0"/>
              </a:rPr>
              <a:t>类模板</a:t>
            </a:r>
          </a:p>
        </p:txBody>
      </p:sp>
      <p:sp>
        <p:nvSpPr>
          <p:cNvPr id="237571" name="Rectangle 3"/>
          <p:cNvSpPr>
            <a:spLocks noChangeArrowheads="1"/>
          </p:cNvSpPr>
          <p:nvPr/>
        </p:nvSpPr>
        <p:spPr bwMode="auto">
          <a:xfrm>
            <a:off x="250827" y="1412878"/>
            <a:ext cx="8642351" cy="1655763"/>
          </a:xfrm>
          <a:prstGeom prst="rect">
            <a:avLst/>
          </a:prstGeom>
          <a:noFill/>
          <a:ln w="9525" algn="ctr">
            <a:noFill/>
            <a:miter lim="800000"/>
            <a:headEnd type="none" w="sm" len="sm"/>
            <a:tailEnd type="none" w="sm" len="sm"/>
          </a:ln>
          <a:effectLst/>
        </p:spPr>
        <p:txBody>
          <a:bodyPr lIns="92075" tIns="46039" rIns="92075" bIns="46039"/>
          <a:lstStyle/>
          <a:p>
            <a:pPr marL="342891" indent="-342891">
              <a:buClr>
                <a:schemeClr val="tx2"/>
              </a:buClr>
              <a:buFontTx/>
              <a:buChar char="•"/>
              <a:defRPr/>
            </a:pPr>
            <a:r>
              <a:rPr lang="zh-CN" altLang="en-US" sz="2400">
                <a:effectLst>
                  <a:outerShdw blurRad="38100" dist="38100" dir="2700000" algn="tl">
                    <a:srgbClr val="C0C0C0"/>
                  </a:outerShdw>
                </a:effectLst>
                <a:latin typeface="Times New Roman" pitchFamily="18" charset="0"/>
                <a:ea typeface="楷体_GB2312" pitchFamily="49" charset="-122"/>
              </a:rPr>
              <a:t>类模板，是对一批仅仅成员数据类型不同的类的抽象，程序员只要为这一批类所组成的整个类家族创建一个类模板，给出一套程序代码，就可以用来生成多种具体的类，（这类可以看作是类模板的实例），从而大大提高编程的效率。</a:t>
            </a:r>
          </a:p>
        </p:txBody>
      </p:sp>
      <p:sp>
        <p:nvSpPr>
          <p:cNvPr id="237572" name="Rectangle 4"/>
          <p:cNvSpPr>
            <a:spLocks noChangeArrowheads="1"/>
          </p:cNvSpPr>
          <p:nvPr/>
        </p:nvSpPr>
        <p:spPr bwMode="auto">
          <a:xfrm>
            <a:off x="179390" y="3266434"/>
            <a:ext cx="4158511" cy="461665"/>
          </a:xfrm>
          <a:prstGeom prst="rect">
            <a:avLst/>
          </a:prstGeom>
          <a:noFill/>
          <a:ln w="12700">
            <a:noFill/>
            <a:miter lim="800000"/>
            <a:headEnd type="none" w="sm" len="sm"/>
            <a:tailEnd type="none" w="sm" len="sm"/>
          </a:ln>
          <a:effectLst/>
        </p:spPr>
        <p:txBody>
          <a:bodyPr wrap="none" anchor="ctr">
            <a:spAutoFit/>
          </a:bodyPr>
          <a:lstStyle/>
          <a:p>
            <a:pPr>
              <a:buClr>
                <a:schemeClr val="tx2"/>
              </a:buClr>
              <a:buFontTx/>
              <a:buChar char="•"/>
              <a:defRPr/>
            </a:pPr>
            <a:r>
              <a:rPr lang="zh-CN" altLang="en-US" sz="2400">
                <a:effectLst>
                  <a:outerShdw blurRad="38100" dist="38100" dir="2700000" algn="tl">
                    <a:srgbClr val="C0C0C0"/>
                  </a:outerShdw>
                </a:effectLst>
                <a:latin typeface="Times New Roman" pitchFamily="18" charset="0"/>
                <a:ea typeface="黑体" pitchFamily="2" charset="-122"/>
              </a:rPr>
              <a:t>  定义类模板的一般形式是：</a:t>
            </a:r>
            <a:endParaRPr lang="en-US" altLang="zh-CN" sz="2400">
              <a:effectLst>
                <a:outerShdw blurRad="38100" dist="38100" dir="2700000" algn="tl">
                  <a:srgbClr val="C0C0C0"/>
                </a:outerShdw>
              </a:effectLst>
              <a:latin typeface="Times New Roman" pitchFamily="18" charset="0"/>
              <a:ea typeface="黑体" pitchFamily="2" charset="-122"/>
            </a:endParaRPr>
          </a:p>
        </p:txBody>
      </p:sp>
      <p:sp>
        <p:nvSpPr>
          <p:cNvPr id="237573" name="Rectangle 5"/>
          <p:cNvSpPr>
            <a:spLocks noChangeArrowheads="1"/>
          </p:cNvSpPr>
          <p:nvPr/>
        </p:nvSpPr>
        <p:spPr bwMode="auto">
          <a:xfrm>
            <a:off x="468313" y="3916364"/>
            <a:ext cx="5603714" cy="1938992"/>
          </a:xfrm>
          <a:prstGeom prst="rect">
            <a:avLst/>
          </a:prstGeom>
          <a:solidFill>
            <a:srgbClr val="993366"/>
          </a:solidFill>
          <a:ln w="28575">
            <a:solidFill>
              <a:srgbClr val="FFFFFF"/>
            </a:solidFill>
            <a:miter lim="800000"/>
            <a:headEnd type="none" w="sm" len="sm"/>
            <a:tailEnd type="none" w="sm" len="sm"/>
          </a:ln>
          <a:effectLst/>
        </p:spPr>
        <p:txBody>
          <a:bodyPr wrap="none">
            <a:spAutoFit/>
          </a:bodyPr>
          <a:lstStyle/>
          <a:p>
            <a:pPr>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template &lt; </a:t>
            </a:r>
            <a:r>
              <a:rPr lang="en-US" altLang="zh-CN" sz="2400">
                <a:solidFill>
                  <a:srgbClr val="FFFFFF"/>
                </a:solidFill>
                <a:effectLst>
                  <a:outerShdw blurRad="38100" dist="38100" dir="2700000" algn="tl">
                    <a:srgbClr val="000000"/>
                  </a:outerShdw>
                </a:effectLst>
                <a:latin typeface="Times New Roman" pitchFamily="18" charset="0"/>
              </a:rPr>
              <a:t>class T1,class T2,…,class Tn</a:t>
            </a:r>
            <a:r>
              <a:rPr lang="en-US" altLang="zh-CN" sz="2400">
                <a:effectLst>
                  <a:outerShdw blurRad="38100" dist="38100" dir="2700000" algn="tl">
                    <a:srgbClr val="FFFFFF"/>
                  </a:outerShdw>
                </a:effectLst>
                <a:latin typeface="Times New Roman" pitchFamily="18" charset="0"/>
              </a:rPr>
              <a:t> </a:t>
            </a: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&gt;</a:t>
            </a:r>
            <a:b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b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class </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类名</a:t>
            </a:r>
            <a:b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b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a:t>
            </a:r>
            <a:b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b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　　类声明体</a:t>
            </a:r>
            <a:b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b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a:t>
            </a:r>
            <a:endParaRPr lang="zh-CN" altLang="en-US" sz="2400">
              <a:solidFill>
                <a:srgbClr val="FFFFFF"/>
              </a:solidFill>
              <a:effectLst>
                <a:outerShdw blurRad="38100" dist="38100" dir="2700000" algn="tl">
                  <a:srgbClr val="000000"/>
                </a:outerShdw>
              </a:effectLst>
              <a:latin typeface="Times New Roman" pitchFamily="18" charset="0"/>
              <a:ea typeface="黑体" pitchFamily="2" charset="-122"/>
            </a:endParaRPr>
          </a:p>
        </p:txBody>
      </p:sp>
      <p:sp>
        <p:nvSpPr>
          <p:cNvPr id="237574" name="Rectangle 6"/>
          <p:cNvSpPr>
            <a:spLocks noChangeArrowheads="1"/>
          </p:cNvSpPr>
          <p:nvPr/>
        </p:nvSpPr>
        <p:spPr bwMode="auto">
          <a:xfrm>
            <a:off x="6264278" y="3195639"/>
            <a:ext cx="2647713" cy="3046988"/>
          </a:xfrm>
          <a:prstGeom prst="rect">
            <a:avLst/>
          </a:prstGeom>
          <a:solidFill>
            <a:srgbClr val="99CCFF"/>
          </a:solidFill>
          <a:ln w="28575">
            <a:solidFill>
              <a:srgbClr val="FFFFFF"/>
            </a:solidFill>
            <a:miter lim="800000"/>
            <a:headEnd type="none" w="sm" len="sm"/>
            <a:tailEnd type="none" w="sm" len="sm"/>
          </a:ln>
          <a:effectLst/>
        </p:spPr>
        <p:txBody>
          <a:bodyPr wrap="none">
            <a:spAutoFit/>
          </a:bodyPr>
          <a:lstStyle/>
          <a:p>
            <a:pPr>
              <a:defRPr/>
            </a:pPr>
            <a:r>
              <a:rPr lang="en-US" altLang="zh-CN" sz="2400">
                <a:effectLst>
                  <a:outerShdw blurRad="38100" dist="38100" dir="2700000" algn="tl">
                    <a:srgbClr val="FFFFFF"/>
                  </a:outerShdw>
                </a:effectLst>
                <a:latin typeface="Times New Roman" pitchFamily="18" charset="0"/>
              </a:rPr>
              <a:t>template &lt;class T&gt;</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class Smemory</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a:t>
            </a:r>
          </a:p>
          <a:p>
            <a:pPr>
              <a:defRPr/>
            </a:pPr>
            <a:r>
              <a:rPr lang="en-US" altLang="zh-CN" sz="2400">
                <a:effectLst>
                  <a:outerShdw blurRad="38100" dist="38100" dir="2700000" algn="tl">
                    <a:srgbClr val="FFFFFF"/>
                  </a:outerShdw>
                </a:effectLst>
                <a:latin typeface="Times New Roman" pitchFamily="18" charset="0"/>
              </a:rPr>
              <a:t>    …</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public:</a:t>
            </a:r>
            <a:br>
              <a:rPr lang="en-US" altLang="zh-CN" sz="2400">
                <a:effectLst>
                  <a:outerShdw blurRad="38100" dist="38100" dir="2700000" algn="tl">
                    <a:srgbClr val="FFFFFF"/>
                  </a:outerShdw>
                </a:effectLst>
                <a:latin typeface="Times New Roman" pitchFamily="18" charset="0"/>
              </a:rPr>
            </a:br>
            <a:r>
              <a:rPr lang="zh-CN" altLang="en-US" sz="2400">
                <a:effectLst>
                  <a:outerShdw blurRad="38100" dist="38100" dir="2700000" algn="tl">
                    <a:srgbClr val="FFFFFF"/>
                  </a:outerShdw>
                </a:effectLst>
                <a:latin typeface="Times New Roman" pitchFamily="18" charset="0"/>
              </a:rPr>
              <a:t>　</a:t>
            </a:r>
            <a:r>
              <a:rPr lang="en-US" altLang="zh-CN" sz="2400">
                <a:effectLst>
                  <a:outerShdw blurRad="38100" dist="38100" dir="2700000" algn="tl">
                    <a:srgbClr val="FFFFFF"/>
                  </a:outerShdw>
                </a:effectLst>
                <a:latin typeface="Times New Roman" pitchFamily="18" charset="0"/>
              </a:rPr>
              <a:t>void mput(T x);</a:t>
            </a:r>
            <a:br>
              <a:rPr lang="en-US" altLang="zh-CN" sz="2400">
                <a:effectLst>
                  <a:outerShdw blurRad="38100" dist="38100" dir="2700000" algn="tl">
                    <a:srgbClr val="FFFFFF"/>
                  </a:outerShdw>
                </a:effectLst>
                <a:latin typeface="Times New Roman" pitchFamily="18" charset="0"/>
              </a:rPr>
            </a:br>
            <a:r>
              <a:rPr lang="zh-CN" altLang="en-US" sz="2400">
                <a:effectLst>
                  <a:outerShdw blurRad="38100" dist="38100" dir="2700000" algn="tl">
                    <a:srgbClr val="FFFFFF"/>
                  </a:outerShdw>
                </a:effectLst>
                <a:latin typeface="Times New Roman" pitchFamily="18" charset="0"/>
              </a:rPr>
              <a:t>　</a:t>
            </a:r>
            <a:r>
              <a:rPr lang="en-US" altLang="zh-CN" sz="2400">
                <a:effectLst>
                  <a:outerShdw blurRad="38100" dist="38100" dir="2700000" algn="tl">
                    <a:srgbClr val="FFFFFF"/>
                  </a:outerShdw>
                </a:effectLst>
                <a:latin typeface="Times New Roman" pitchFamily="18" charset="0"/>
              </a:rPr>
              <a:t>…</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a:t>
            </a:r>
            <a:endParaRPr lang="zh-CN" altLang="en-US" sz="2400">
              <a:effectLst>
                <a:outerShdw blurRad="38100" dist="38100" dir="2700000" algn="tl">
                  <a:srgbClr val="FFFFFF"/>
                </a:outerShdw>
              </a:effectLst>
              <a:latin typeface="Times New Roman" pitchFamily="18" charset="0"/>
            </a:endParaRPr>
          </a:p>
        </p:txBody>
      </p:sp>
      <p:sp>
        <p:nvSpPr>
          <p:cNvPr id="7" name="矩形 6">
            <a:hlinkClick r:id="rId2" action="ppaction://hlinksldjump"/>
          </p:cNvPr>
          <p:cNvSpPr/>
          <p:nvPr/>
        </p:nvSpPr>
        <p:spPr bwMode="auto">
          <a:xfrm>
            <a:off x="7452320" y="6525347"/>
            <a:ext cx="1691680" cy="339551"/>
          </a:xfrm>
          <a:prstGeom prst="rect">
            <a:avLst/>
          </a:prstGeom>
          <a:solidFill>
            <a:schemeClr val="tx1"/>
          </a:solidFill>
          <a:ln>
            <a:noFill/>
          </a:ln>
          <a:effectLst/>
          <a:ex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eaLnBrk="1" hangingPunct="1"/>
            <a:r>
              <a:rPr lang="en-US" altLang="zh-CN" sz="2400" dirty="0">
                <a:solidFill>
                  <a:schemeClr val="bg1"/>
                </a:solidFill>
              </a:rPr>
              <a:t>Next</a:t>
            </a:r>
            <a:endParaRPr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ChangeArrowheads="1"/>
          </p:cNvSpPr>
          <p:nvPr/>
        </p:nvSpPr>
        <p:spPr bwMode="auto">
          <a:xfrm>
            <a:off x="395291" y="1989138"/>
            <a:ext cx="8444941" cy="2308324"/>
          </a:xfrm>
          <a:prstGeom prst="rect">
            <a:avLst/>
          </a:prstGeom>
          <a:solidFill>
            <a:srgbClr val="993366"/>
          </a:solidFill>
          <a:ln w="28575" algn="ctr">
            <a:solidFill>
              <a:srgbClr val="FFFFFF"/>
            </a:solidFill>
            <a:miter lim="800000"/>
            <a:headEnd type="none" w="sm" len="sm"/>
            <a:tailEnd type="none" w="sm" len="sm"/>
          </a:ln>
          <a:effectLst/>
        </p:spPr>
        <p:txBody>
          <a:bodyPr wrap="none">
            <a:spAutoFit/>
          </a:bodyPr>
          <a:lstStyle/>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template &lt;class T1,class T2,…,class Tn&gt;</a:t>
            </a:r>
          </a:p>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&lt;</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返回类型</a:t>
            </a: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&gt; </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类模板名 </a:t>
            </a: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&lt;T1,T2,…,Tn&gt;::</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成员函数名（形参表）</a:t>
            </a:r>
          </a:p>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   </a:t>
            </a:r>
          </a:p>
          <a:p>
            <a:pPr>
              <a:lnSpc>
                <a:spcPct val="120000"/>
              </a:lnSpc>
              <a:buClr>
                <a:schemeClr val="tx2"/>
              </a:buClr>
              <a:defRPr/>
            </a:pP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      成员函数的函数体</a:t>
            </a:r>
          </a:p>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a:t>
            </a:r>
          </a:p>
        </p:txBody>
      </p:sp>
      <p:sp>
        <p:nvSpPr>
          <p:cNvPr id="238595" name="Rectangle 3"/>
          <p:cNvSpPr>
            <a:spLocks noChangeArrowheads="1"/>
          </p:cNvSpPr>
          <p:nvPr/>
        </p:nvSpPr>
        <p:spPr bwMode="auto">
          <a:xfrm>
            <a:off x="395288" y="1266183"/>
            <a:ext cx="6865982" cy="461665"/>
          </a:xfrm>
          <a:prstGeom prst="rect">
            <a:avLst/>
          </a:prstGeom>
          <a:noFill/>
          <a:ln w="12700" algn="ctr">
            <a:noFill/>
            <a:miter lim="800000"/>
            <a:headEnd type="none" w="sm" len="sm"/>
            <a:tailEnd type="none" w="sm" len="sm"/>
          </a:ln>
          <a:effectLst/>
        </p:spPr>
        <p:txBody>
          <a:bodyPr wrap="none" anchor="ctr">
            <a:spAutoFit/>
          </a:bodyPr>
          <a:lstStyle/>
          <a:p>
            <a:pPr>
              <a:buClr>
                <a:schemeClr val="tx2"/>
              </a:buClr>
              <a:buFontTx/>
              <a:buChar char="•"/>
              <a:defRPr/>
            </a:pPr>
            <a:r>
              <a:rPr lang="zh-CN" altLang="en-US" sz="2400">
                <a:effectLst>
                  <a:outerShdw blurRad="38100" dist="38100" dir="2700000" algn="tl">
                    <a:srgbClr val="C0C0C0"/>
                  </a:outerShdw>
                </a:effectLst>
                <a:latin typeface="Times New Roman" pitchFamily="18" charset="0"/>
                <a:ea typeface="黑体" pitchFamily="2" charset="-122"/>
              </a:rPr>
              <a:t> 在类模板的外部定义类成员函数的一般形式是：</a:t>
            </a:r>
          </a:p>
        </p:txBody>
      </p:sp>
      <p:sp>
        <p:nvSpPr>
          <p:cNvPr id="238596" name="Rectangle 4"/>
          <p:cNvSpPr>
            <a:spLocks noChangeArrowheads="1"/>
          </p:cNvSpPr>
          <p:nvPr/>
        </p:nvSpPr>
        <p:spPr bwMode="auto">
          <a:xfrm>
            <a:off x="2051050" y="4508500"/>
            <a:ext cx="4681539" cy="1865126"/>
          </a:xfrm>
          <a:prstGeom prst="rect">
            <a:avLst/>
          </a:prstGeom>
          <a:solidFill>
            <a:srgbClr val="99CCFF"/>
          </a:solidFill>
          <a:ln w="28575" algn="ctr">
            <a:solidFill>
              <a:srgbClr val="FFFFFF"/>
            </a:solidFill>
            <a:miter lim="800000"/>
            <a:headEnd type="none" w="sm" len="sm"/>
            <a:tailEnd type="none" w="sm" len="sm"/>
          </a:ln>
          <a:effectLst/>
        </p:spPr>
        <p:txBody>
          <a:bodyPr>
            <a:spAutoFit/>
          </a:bodyPr>
          <a:lstStyle/>
          <a:p>
            <a:pPr>
              <a:lnSpc>
                <a:spcPct val="120000"/>
              </a:lnSpc>
              <a:buClr>
                <a:schemeClr val="tx2"/>
              </a:buClr>
              <a:defRPr/>
            </a:pPr>
            <a:r>
              <a:rPr lang="zh-CN" altLang="en-US" sz="2400">
                <a:effectLst>
                  <a:outerShdw blurRad="38100" dist="38100" dir="2700000" algn="tl">
                    <a:srgbClr val="FFFFFF"/>
                  </a:outerShdw>
                </a:effectLst>
                <a:latin typeface="Times New Roman" pitchFamily="18" charset="0"/>
                <a:ea typeface="黑体" pitchFamily="2" charset="-122"/>
              </a:rPr>
              <a:t>例如：</a:t>
            </a:r>
          </a:p>
          <a:p>
            <a:pPr>
              <a:lnSpc>
                <a:spcPct val="120000"/>
              </a:lnSpc>
              <a:buClr>
                <a:schemeClr val="tx2"/>
              </a:buClr>
              <a:defRPr/>
            </a:pPr>
            <a:r>
              <a:rPr lang="en-US" altLang="zh-CN" sz="2400">
                <a:effectLst>
                  <a:outerShdw blurRad="38100" dist="38100" dir="2700000" algn="tl">
                    <a:srgbClr val="FFFFFF"/>
                  </a:outerShdw>
                </a:effectLst>
                <a:latin typeface="Times New Roman" pitchFamily="18" charset="0"/>
                <a:ea typeface="黑体" pitchFamily="2" charset="-122"/>
              </a:rPr>
              <a:t>template &lt;class T&gt;</a:t>
            </a:r>
            <a:br>
              <a:rPr lang="en-US" altLang="zh-CN" sz="2400">
                <a:effectLst>
                  <a:outerShdw blurRad="38100" dist="38100" dir="2700000" algn="tl">
                    <a:srgbClr val="FFFFFF"/>
                  </a:outerShdw>
                </a:effectLst>
                <a:latin typeface="Times New Roman" pitchFamily="18" charset="0"/>
                <a:ea typeface="黑体" pitchFamily="2" charset="-122"/>
              </a:rPr>
            </a:br>
            <a:r>
              <a:rPr lang="en-US" altLang="zh-CN" sz="2400">
                <a:effectLst>
                  <a:outerShdw blurRad="38100" dist="38100" dir="2700000" algn="tl">
                    <a:srgbClr val="FFFFFF"/>
                  </a:outerShdw>
                </a:effectLst>
                <a:latin typeface="Times New Roman" pitchFamily="18" charset="0"/>
                <a:ea typeface="黑体" pitchFamily="2" charset="-122"/>
              </a:rPr>
              <a:t>void Smemory&lt;T&gt;::mput(T x)</a:t>
            </a:r>
            <a:br>
              <a:rPr lang="en-US" altLang="zh-CN" sz="2400">
                <a:effectLst>
                  <a:outerShdw blurRad="38100" dist="38100" dir="2700000" algn="tl">
                    <a:srgbClr val="FFFFFF"/>
                  </a:outerShdw>
                </a:effectLst>
                <a:latin typeface="Times New Roman" pitchFamily="18" charset="0"/>
                <a:ea typeface="黑体" pitchFamily="2" charset="-122"/>
              </a:rPr>
            </a:br>
            <a:r>
              <a:rPr lang="en-US" altLang="zh-CN" sz="2400">
                <a:effectLst>
                  <a:outerShdw blurRad="38100" dist="38100" dir="2700000" algn="tl">
                    <a:srgbClr val="FFFFFF"/>
                  </a:outerShdw>
                </a:effectLst>
                <a:latin typeface="Times New Roman" pitchFamily="18" charset="0"/>
                <a:ea typeface="黑体" pitchFamily="2" charset="-122"/>
              </a:rPr>
              <a:t>{…}</a:t>
            </a:r>
            <a:endParaRPr lang="zh-CN" altLang="en-US" sz="2400">
              <a:effectLst>
                <a:outerShdw blurRad="38100" dist="38100" dir="2700000" algn="tl">
                  <a:srgbClr val="FFFFFF"/>
                </a:outerShdw>
              </a:effectLst>
              <a:latin typeface="Times New Roman" pitchFamily="18" charset="0"/>
              <a:ea typeface="黑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454" y="1196977"/>
            <a:ext cx="3806825"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标题 1"/>
          <p:cNvSpPr txBox="1">
            <a:spLocks/>
          </p:cNvSpPr>
          <p:nvPr/>
        </p:nvSpPr>
        <p:spPr bwMode="auto">
          <a:xfrm>
            <a:off x="107951" y="115890"/>
            <a:ext cx="75438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600" b="0">
                <a:solidFill>
                  <a:srgbClr val="336699"/>
                </a:solidFill>
                <a:ea typeface="黑体" panose="02010609060101010101" pitchFamily="49" charset="-122"/>
              </a:rPr>
              <a:t>In the beginning of this term</a:t>
            </a:r>
            <a:endParaRPr lang="zh-CN" altLang="en-US" sz="3600" b="0">
              <a:solidFill>
                <a:srgbClr val="336699"/>
              </a:solidFill>
              <a:ea typeface="黑体" panose="02010609060101010101" pitchFamily="49"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7765" y="26988"/>
            <a:ext cx="29051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37063"/>
            <a:ext cx="3175000"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p:cNvCxnSpPr/>
          <p:nvPr/>
        </p:nvCxnSpPr>
        <p:spPr bwMode="auto">
          <a:xfrm>
            <a:off x="34928" y="4292601"/>
            <a:ext cx="3457575" cy="2305051"/>
          </a:xfrm>
          <a:prstGeom prst="line">
            <a:avLst/>
          </a:prstGeom>
          <a:ln>
            <a:solidFill>
              <a:srgbClr val="FF0000"/>
            </a:solidFill>
            <a:headEnd type="none" w="med" len="med"/>
            <a:tailEnd type="none" w="med" len="med"/>
          </a:ln>
          <a:extLst/>
        </p:spPr>
        <p:style>
          <a:lnRef idx="3">
            <a:schemeClr val="accent1"/>
          </a:lnRef>
          <a:fillRef idx="0">
            <a:schemeClr val="accent1"/>
          </a:fillRef>
          <a:effectRef idx="2">
            <a:schemeClr val="accent1"/>
          </a:effectRef>
          <a:fontRef idx="minor">
            <a:schemeClr val="tx1"/>
          </a:fontRef>
        </p:style>
      </p:cxnSp>
      <p:cxnSp>
        <p:nvCxnSpPr>
          <p:cNvPr id="8" name="直接连接符 7"/>
          <p:cNvCxnSpPr/>
          <p:nvPr/>
        </p:nvCxnSpPr>
        <p:spPr bwMode="auto">
          <a:xfrm flipH="1">
            <a:off x="34928" y="4292600"/>
            <a:ext cx="3529013" cy="2376488"/>
          </a:xfrm>
          <a:prstGeom prst="line">
            <a:avLst/>
          </a:prstGeom>
          <a:ln>
            <a:solidFill>
              <a:srgbClr val="FF0000"/>
            </a:solidFill>
            <a:headEnd type="none" w="med" len="med"/>
            <a:tailEnd type="none" w="med" len="med"/>
          </a:ln>
          <a:extLst/>
        </p:spPr>
        <p:style>
          <a:lnRef idx="3">
            <a:schemeClr val="accent1"/>
          </a:lnRef>
          <a:fillRef idx="0">
            <a:schemeClr val="accent1"/>
          </a:fillRef>
          <a:effectRef idx="2">
            <a:schemeClr val="accent1"/>
          </a:effectRef>
          <a:fontRef idx="minor">
            <a:schemeClr val="tx1"/>
          </a:fontRef>
        </p:style>
      </p:cxnSp>
      <p:sp>
        <p:nvSpPr>
          <p:cNvPr id="11" name="文本框 10"/>
          <p:cNvSpPr txBox="1">
            <a:spLocks noChangeArrowheads="1"/>
          </p:cNvSpPr>
          <p:nvPr/>
        </p:nvSpPr>
        <p:spPr bwMode="auto">
          <a:xfrm>
            <a:off x="1403353" y="6597651"/>
            <a:ext cx="3743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100">
                <a:ea typeface="黑体" panose="02010609060101010101" pitchFamily="49" charset="-122"/>
              </a:rPr>
              <a:t>考试和找工作时是没有洪荒之力的，只有你的点点积累</a:t>
            </a: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2502" y="4437063"/>
            <a:ext cx="2951163"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6489702" y="3212976"/>
            <a:ext cx="2689225" cy="2062103"/>
          </a:xfrm>
          <a:prstGeom prst="rect">
            <a:avLst/>
          </a:prstGeom>
          <a:solidFill>
            <a:schemeClr val="bg1"/>
          </a:solidFill>
        </p:spPr>
        <p:txBody>
          <a:bodyPr wrap="square" rtlCol="0">
            <a:spAutoFit/>
          </a:bodyPr>
          <a:lstStyle/>
          <a:p>
            <a:pPr algn="ctr"/>
            <a:r>
              <a:rPr lang="zh-CN" altLang="en-US" sz="16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人生的目标</a:t>
            </a:r>
            <a:endParaRPr lang="en-US" altLang="zh-CN" sz="1600" dirty="0" smtClean="0">
              <a:solidFill>
                <a:srgbClr val="FF0000"/>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600" b="0" dirty="0" smtClean="0">
              <a:latin typeface="Arial" panose="020B0604020202020204" pitchFamily="34" charset="0"/>
              <a:ea typeface="微软雅黑" panose="020B0503020204020204" pitchFamily="34" charset="-122"/>
              <a:cs typeface="Arial" panose="020B0604020202020204" pitchFamily="34" charset="0"/>
            </a:endParaRPr>
          </a:p>
          <a:p>
            <a:r>
              <a:rPr lang="zh-CN" altLang="en-US" sz="1600" b="0" dirty="0" smtClean="0">
                <a:latin typeface="Arial" panose="020B0604020202020204" pitchFamily="34" charset="0"/>
                <a:ea typeface="微软雅黑" panose="020B0503020204020204" pitchFamily="34" charset="-122"/>
                <a:cs typeface="Arial" panose="020B0604020202020204" pitchFamily="34" charset="0"/>
              </a:rPr>
              <a:t>例如：</a:t>
            </a:r>
            <a:endParaRPr lang="en-US" altLang="zh-CN" sz="1600" b="0" dirty="0" smtClean="0">
              <a:latin typeface="Arial" panose="020B0604020202020204" pitchFamily="34" charset="0"/>
              <a:ea typeface="微软雅黑" panose="020B0503020204020204" pitchFamily="34" charset="-122"/>
              <a:cs typeface="Arial" panose="020B0604020202020204" pitchFamily="34" charset="0"/>
            </a:endParaRPr>
          </a:p>
          <a:p>
            <a:r>
              <a:rPr lang="en-US" altLang="zh-CN" sz="1600" b="0" dirty="0" smtClean="0">
                <a:latin typeface="Arial" panose="020B0604020202020204" pitchFamily="34" charset="0"/>
                <a:ea typeface="微软雅黑" panose="020B0503020204020204" pitchFamily="34" charset="-122"/>
                <a:cs typeface="Arial" panose="020B0604020202020204" pitchFamily="34" charset="0"/>
              </a:rPr>
              <a:t>1</a:t>
            </a:r>
            <a:r>
              <a:rPr lang="zh-CN" altLang="en-US" sz="1600" b="0" dirty="0" smtClean="0">
                <a:latin typeface="Arial" panose="020B0604020202020204" pitchFamily="34" charset="0"/>
                <a:ea typeface="微软雅黑" panose="020B0503020204020204" pitchFamily="34" charset="-122"/>
                <a:cs typeface="Arial" panose="020B0604020202020204" pitchFamily="34" charset="0"/>
              </a:rPr>
              <a:t>、健康</a:t>
            </a:r>
            <a:endParaRPr lang="en-US" altLang="zh-CN" sz="1600" b="0" dirty="0" smtClean="0">
              <a:latin typeface="Arial" panose="020B0604020202020204" pitchFamily="34" charset="0"/>
              <a:ea typeface="微软雅黑" panose="020B0503020204020204" pitchFamily="34" charset="-122"/>
              <a:cs typeface="Arial" panose="020B0604020202020204" pitchFamily="34" charset="0"/>
            </a:endParaRPr>
          </a:p>
          <a:p>
            <a:r>
              <a:rPr lang="en-US" altLang="zh-CN" sz="1600" b="0" dirty="0" smtClean="0">
                <a:latin typeface="Arial" panose="020B0604020202020204" pitchFamily="34" charset="0"/>
                <a:ea typeface="微软雅黑" panose="020B0503020204020204" pitchFamily="34" charset="-122"/>
                <a:cs typeface="Arial" panose="020B0604020202020204" pitchFamily="34" charset="0"/>
              </a:rPr>
              <a:t>2</a:t>
            </a:r>
            <a:r>
              <a:rPr lang="zh-CN" altLang="en-US" sz="1600" b="0" dirty="0" smtClean="0">
                <a:latin typeface="Arial" panose="020B0604020202020204" pitchFamily="34" charset="0"/>
                <a:ea typeface="微软雅黑" panose="020B0503020204020204" pitchFamily="34" charset="-122"/>
                <a:cs typeface="Arial" panose="020B0604020202020204" pitchFamily="34" charset="0"/>
              </a:rPr>
              <a:t>、富有</a:t>
            </a:r>
            <a:endParaRPr lang="en-US" altLang="zh-CN" sz="1600" b="0" dirty="0" smtClean="0">
              <a:latin typeface="Arial" panose="020B0604020202020204" pitchFamily="34" charset="0"/>
              <a:ea typeface="微软雅黑" panose="020B0503020204020204" pitchFamily="34" charset="-122"/>
              <a:cs typeface="Arial" panose="020B0604020202020204" pitchFamily="34" charset="0"/>
            </a:endParaRPr>
          </a:p>
          <a:p>
            <a:r>
              <a:rPr lang="en-US" altLang="zh-CN" sz="1600" b="0" dirty="0" smtClean="0">
                <a:latin typeface="Arial" panose="020B0604020202020204" pitchFamily="34" charset="0"/>
                <a:ea typeface="微软雅黑" panose="020B0503020204020204" pitchFamily="34" charset="-122"/>
                <a:cs typeface="Arial" panose="020B0604020202020204" pitchFamily="34" charset="0"/>
              </a:rPr>
              <a:t>3</a:t>
            </a:r>
            <a:r>
              <a:rPr lang="zh-CN" altLang="en-US" sz="1600" b="0" dirty="0" smtClean="0">
                <a:latin typeface="Arial" panose="020B0604020202020204" pitchFamily="34" charset="0"/>
                <a:ea typeface="微软雅黑" panose="020B0503020204020204" pitchFamily="34" charset="-122"/>
                <a:cs typeface="Arial" panose="020B0604020202020204" pitchFamily="34" charset="0"/>
              </a:rPr>
              <a:t>、做个对社会有贡献的人</a:t>
            </a:r>
            <a:endParaRPr lang="en-US" altLang="zh-CN" sz="1600" b="0" dirty="0" smtClean="0">
              <a:latin typeface="Arial" panose="020B0604020202020204" pitchFamily="34" charset="0"/>
              <a:ea typeface="微软雅黑" panose="020B0503020204020204" pitchFamily="34" charset="-122"/>
              <a:cs typeface="Arial" panose="020B0604020202020204" pitchFamily="34" charset="0"/>
            </a:endParaRPr>
          </a:p>
          <a:p>
            <a:r>
              <a:rPr lang="en-US" altLang="zh-CN" sz="1600" b="0" dirty="0" smtClean="0">
                <a:latin typeface="Arial" panose="020B0604020202020204" pitchFamily="34" charset="0"/>
                <a:ea typeface="微软雅黑" panose="020B0503020204020204" pitchFamily="34" charset="-122"/>
                <a:cs typeface="Arial" panose="020B0604020202020204" pitchFamily="34" charset="0"/>
              </a:rPr>
              <a:t>4</a:t>
            </a:r>
            <a:r>
              <a:rPr lang="zh-CN" altLang="en-US" sz="1600" b="0" dirty="0" smtClean="0">
                <a:latin typeface="Arial" panose="020B0604020202020204" pitchFamily="34" charset="0"/>
                <a:ea typeface="微软雅黑" panose="020B0503020204020204" pitchFamily="34" charset="-122"/>
                <a:cs typeface="Arial" panose="020B0604020202020204" pitchFamily="34" charset="0"/>
              </a:rPr>
              <a:t>、为中华崛起而读书</a:t>
            </a:r>
            <a:endParaRPr lang="en-US" altLang="zh-CN" sz="1600" b="0" dirty="0">
              <a:latin typeface="Arial" panose="020B0604020202020204" pitchFamily="34" charset="0"/>
              <a:ea typeface="微软雅黑" panose="020B0503020204020204" pitchFamily="34" charset="-122"/>
              <a:cs typeface="Arial" panose="020B0604020202020204" pitchFamily="34" charset="0"/>
            </a:endParaRPr>
          </a:p>
          <a:p>
            <a:endParaRPr lang="en-US" altLang="zh-CN" sz="1600" b="0" dirty="0" smtClean="0">
              <a:latin typeface="Arial" panose="020B0604020202020204" pitchFamily="34" charset="0"/>
              <a:ea typeface="微软雅黑" panose="020B0503020204020204" pitchFamily="34" charset="-122"/>
              <a:cs typeface="Arial" panose="020B0604020202020204" pitchFamily="34" charset="0"/>
            </a:endParaRPr>
          </a:p>
        </p:txBody>
      </p:sp>
      <p:pic>
        <p:nvPicPr>
          <p:cNvPr id="131074" name="Picture 2" descr="https://ss0.bdstatic.com/70cFvHSh_Q1YnxGkpoWK1HF6hhy/it/u=1647880620,3017992906&amp;fm=26&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8204" y="5011665"/>
            <a:ext cx="2498292" cy="18737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11269"/>
                                        </p:tgtEl>
                                        <p:attrNameLst>
                                          <p:attrName>style.visibility</p:attrName>
                                        </p:attrNameLst>
                                      </p:cBhvr>
                                      <p:to>
                                        <p:strVal val="visible"/>
                                      </p:to>
                                    </p:set>
                                    <p:animEffect transition="in" filter="fade">
                                      <p:cBhvr>
                                        <p:cTn id="13" dur="1000"/>
                                        <p:tgtEl>
                                          <p:spTgt spid="11269"/>
                                        </p:tgtEl>
                                      </p:cBhvr>
                                    </p:animEffect>
                                    <p:anim calcmode="lin" valueType="num">
                                      <p:cBhvr>
                                        <p:cTn id="14" dur="1000" fill="hold"/>
                                        <p:tgtEl>
                                          <p:spTgt spid="11269"/>
                                        </p:tgtEl>
                                        <p:attrNameLst>
                                          <p:attrName>ppt_x</p:attrName>
                                        </p:attrNameLst>
                                      </p:cBhvr>
                                      <p:tavLst>
                                        <p:tav tm="0">
                                          <p:val>
                                            <p:strVal val="#ppt_x"/>
                                          </p:val>
                                        </p:tav>
                                        <p:tav tm="100000">
                                          <p:val>
                                            <p:strVal val="#ppt_x"/>
                                          </p:val>
                                        </p:tav>
                                      </p:tavLst>
                                    </p:anim>
                                    <p:anim calcmode="lin" valueType="num">
                                      <p:cBhvr>
                                        <p:cTn id="15" dur="1000" fill="hold"/>
                                        <p:tgtEl>
                                          <p:spTgt spid="11269"/>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6" presetClass="entr" presetSubtype="21"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arn(inVertical)">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1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pPr algn="ctr" eaLnBrk="1" hangingPunct="1">
              <a:defRPr/>
            </a:pPr>
            <a:r>
              <a:rPr lang="zh-CN" altLang="en-US" sz="3200">
                <a:effectLst>
                  <a:outerShdw blurRad="38100" dist="38100" dir="2700000" algn="tl">
                    <a:srgbClr val="C0C0C0"/>
                  </a:outerShdw>
                </a:effectLst>
                <a:latin typeface="Times New Roman" pitchFamily="18" charset="0"/>
              </a:rPr>
              <a:t>类模板实例化</a:t>
            </a:r>
            <a:endParaRPr lang="en-US" altLang="zh-CN" sz="3200">
              <a:effectLst>
                <a:outerShdw blurRad="38100" dist="38100" dir="2700000" algn="tl">
                  <a:srgbClr val="C0C0C0"/>
                </a:outerShdw>
              </a:effectLst>
              <a:latin typeface="Times New Roman" pitchFamily="18" charset="0"/>
            </a:endParaRPr>
          </a:p>
        </p:txBody>
      </p:sp>
      <p:sp>
        <p:nvSpPr>
          <p:cNvPr id="239619" name="Rectangle 3"/>
          <p:cNvSpPr>
            <a:spLocks noChangeArrowheads="1"/>
          </p:cNvSpPr>
          <p:nvPr/>
        </p:nvSpPr>
        <p:spPr bwMode="auto">
          <a:xfrm>
            <a:off x="250827" y="1341439"/>
            <a:ext cx="8642351" cy="2735263"/>
          </a:xfrm>
          <a:prstGeom prst="rect">
            <a:avLst/>
          </a:prstGeom>
          <a:noFill/>
          <a:ln w="9525" algn="ctr">
            <a:noFill/>
            <a:miter lim="800000"/>
            <a:headEnd type="none" w="sm" len="sm"/>
            <a:tailEnd type="none" w="sm" len="sm"/>
          </a:ln>
          <a:effectLst/>
        </p:spPr>
        <p:txBody>
          <a:bodyPr lIns="92075" tIns="46039" rIns="92075" bIns="46039"/>
          <a:lstStyle/>
          <a:p>
            <a:pPr marL="342891" indent="-342891">
              <a:buClr>
                <a:schemeClr val="tx2"/>
              </a:buClr>
              <a:buFontTx/>
              <a:buChar char="•"/>
              <a:defRPr/>
            </a:pPr>
            <a:r>
              <a:rPr lang="zh-CN" altLang="en-US" sz="2400">
                <a:effectLst>
                  <a:outerShdw blurRad="38100" dist="38100" dir="2700000" algn="tl">
                    <a:srgbClr val="C0C0C0"/>
                  </a:outerShdw>
                </a:effectLst>
                <a:latin typeface="Times New Roman" pitchFamily="18" charset="0"/>
                <a:ea typeface="楷体_GB2312" pitchFamily="49" charset="-122"/>
              </a:rPr>
              <a:t>类模板是一个类家族的抽象，它只是对类的描述，编译程序不为类模板（包括成员函数定义）创建程序代码，但是通过对类模板的实例化可以生成一个具体的类以及该具体类的对象。</a:t>
            </a:r>
          </a:p>
          <a:p>
            <a:pPr marL="342891" indent="-342891">
              <a:buClr>
                <a:schemeClr val="tx2"/>
              </a:buClr>
              <a:buFontTx/>
              <a:buChar char="•"/>
              <a:defRPr/>
            </a:pPr>
            <a:r>
              <a:rPr lang="zh-CN" altLang="en-US" sz="2400">
                <a:effectLst>
                  <a:outerShdw blurRad="38100" dist="38100" dir="2700000" algn="tl">
                    <a:srgbClr val="C0C0C0"/>
                  </a:outerShdw>
                </a:effectLst>
                <a:latin typeface="Times New Roman" pitchFamily="18" charset="0"/>
                <a:ea typeface="楷体_GB2312" pitchFamily="49" charset="-122"/>
              </a:rPr>
              <a:t>与函数模板不同的是：函数模板的实例化是由编译程序在处理函数调用时自动完成的，而</a:t>
            </a:r>
            <a:r>
              <a:rPr lang="zh-CN" altLang="en-US" sz="2400">
                <a:solidFill>
                  <a:srgbClr val="FF0000"/>
                </a:solidFill>
                <a:effectLst>
                  <a:outerShdw blurRad="38100" dist="38100" dir="2700000" algn="tl">
                    <a:srgbClr val="C0C0C0"/>
                  </a:outerShdw>
                </a:effectLst>
                <a:latin typeface="Times New Roman" pitchFamily="18" charset="0"/>
                <a:ea typeface="楷体_GB2312" pitchFamily="49" charset="-122"/>
              </a:rPr>
              <a:t>类模板的实例化必须由程序员在程序中显式地指定</a:t>
            </a:r>
            <a:r>
              <a:rPr lang="zh-CN" altLang="en-US" sz="2400">
                <a:effectLst>
                  <a:outerShdw blurRad="38100" dist="38100" dir="2700000" algn="tl">
                    <a:srgbClr val="C0C0C0"/>
                  </a:outerShdw>
                </a:effectLst>
                <a:latin typeface="Times New Roman" pitchFamily="18" charset="0"/>
                <a:ea typeface="楷体_GB2312" pitchFamily="49" charset="-122"/>
              </a:rPr>
              <a:t>。</a:t>
            </a:r>
          </a:p>
        </p:txBody>
      </p:sp>
      <p:sp>
        <p:nvSpPr>
          <p:cNvPr id="239620" name="Rectangle 4"/>
          <p:cNvSpPr>
            <a:spLocks noChangeArrowheads="1"/>
          </p:cNvSpPr>
          <p:nvPr/>
        </p:nvSpPr>
        <p:spPr bwMode="auto">
          <a:xfrm>
            <a:off x="344491" y="4222752"/>
            <a:ext cx="8620125" cy="1643527"/>
          </a:xfrm>
          <a:prstGeom prst="rect">
            <a:avLst/>
          </a:prstGeom>
          <a:solidFill>
            <a:srgbClr val="993366"/>
          </a:solidFill>
          <a:ln w="28575" algn="ctr">
            <a:solidFill>
              <a:srgbClr val="FFFFFF"/>
            </a:solidFill>
            <a:miter lim="800000"/>
            <a:headEnd type="none" w="sm" len="sm"/>
            <a:tailEnd type="none" w="sm" len="sm"/>
          </a:ln>
          <a:effectLst/>
        </p:spPr>
        <p:txBody>
          <a:bodyPr>
            <a:spAutoFit/>
          </a:bodyPr>
          <a:lstStyle/>
          <a:p>
            <a:pPr>
              <a:lnSpc>
                <a:spcPct val="140000"/>
              </a:lnSpc>
              <a:buClr>
                <a:schemeClr val="bg1"/>
              </a:buClr>
              <a:buFontTx/>
              <a:buChar char="•"/>
              <a:defRPr/>
            </a:pP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  其实例化的一般形式是： </a:t>
            </a:r>
            <a:b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b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　　类名 </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&lt;</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数据类型 </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1</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，数据类型 </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2</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…&gt;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对象名</a:t>
            </a:r>
            <a:b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b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例如，</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Smemory&lt;int&gt; mol</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pPr eaLnBrk="1" hangingPunct="1">
              <a:defRPr/>
            </a:pPr>
            <a:r>
              <a:rPr lang="en-US" altLang="zh-CN" sz="3200">
                <a:effectLst>
                  <a:outerShdw blurRad="38100" dist="38100" dir="2700000" algn="tl">
                    <a:srgbClr val="C0C0C0"/>
                  </a:outerShdw>
                </a:effectLst>
                <a:latin typeface="Times New Roman" pitchFamily="18" charset="0"/>
              </a:rPr>
              <a:t>Q5</a:t>
            </a:r>
            <a:r>
              <a:rPr lang="zh-CN" altLang="en-US" sz="3200">
                <a:effectLst>
                  <a:outerShdw blurRad="38100" dist="38100" dir="2700000" algn="tl">
                    <a:srgbClr val="C0C0C0"/>
                  </a:outerShdw>
                </a:effectLst>
                <a:latin typeface="Times New Roman" pitchFamily="18" charset="0"/>
              </a:rPr>
              <a:t>：异常处理</a:t>
            </a:r>
          </a:p>
        </p:txBody>
      </p:sp>
      <p:sp>
        <p:nvSpPr>
          <p:cNvPr id="230404" name="Rectangle 4"/>
          <p:cNvSpPr>
            <a:spLocks noGrp="1" noChangeArrowheads="1"/>
          </p:cNvSpPr>
          <p:nvPr>
            <p:ph type="body" idx="1"/>
          </p:nvPr>
        </p:nvSpPr>
        <p:spPr>
          <a:xfrm>
            <a:off x="323854" y="1412875"/>
            <a:ext cx="3095625" cy="3136900"/>
          </a:xfrm>
        </p:spPr>
        <p:txBody>
          <a:bodyPr/>
          <a:lstStyle/>
          <a:p>
            <a:pPr eaLnBrk="1" hangingPunct="1">
              <a:buClr>
                <a:schemeClr val="accent1"/>
              </a:buClr>
              <a:defRPr/>
            </a:pPr>
            <a:r>
              <a:rPr lang="zh-CN" altLang="en-US" sz="2400" b="1">
                <a:latin typeface="Times New Roman" pitchFamily="18" charset="0"/>
              </a:rPr>
              <a:t>异常的识别和发出</a:t>
            </a:r>
          </a:p>
          <a:p>
            <a:pPr lvl="1" eaLnBrk="1" hangingPunct="1">
              <a:defRPr/>
            </a:pPr>
            <a:r>
              <a:rPr lang="en-US" altLang="zh-CN" b="1" i="1">
                <a:latin typeface="Times New Roman" pitchFamily="18" charset="0"/>
              </a:rPr>
              <a:t>try</a:t>
            </a:r>
            <a:r>
              <a:rPr lang="zh-CN" altLang="en-US" b="1">
                <a:latin typeface="Times New Roman" pitchFamily="18" charset="0"/>
              </a:rPr>
              <a:t>划定异常识别的代码段 </a:t>
            </a:r>
          </a:p>
          <a:p>
            <a:pPr lvl="1" eaLnBrk="1" hangingPunct="1">
              <a:defRPr/>
            </a:pPr>
            <a:r>
              <a:rPr lang="en-US" altLang="zh-CN" b="1" i="1">
                <a:latin typeface="Times New Roman" pitchFamily="18" charset="0"/>
              </a:rPr>
              <a:t>throw</a:t>
            </a:r>
            <a:r>
              <a:rPr lang="zh-CN" altLang="en-US" b="1">
                <a:latin typeface="Times New Roman" pitchFamily="18" charset="0"/>
              </a:rPr>
              <a:t>抛出异常</a:t>
            </a:r>
          </a:p>
          <a:p>
            <a:pPr eaLnBrk="1" hangingPunct="1">
              <a:buClr>
                <a:schemeClr val="accent1"/>
              </a:buClr>
              <a:defRPr/>
            </a:pPr>
            <a:r>
              <a:rPr lang="zh-CN" altLang="en-US" sz="2400" b="1">
                <a:latin typeface="Times New Roman" pitchFamily="18" charset="0"/>
              </a:rPr>
              <a:t>异常的处理</a:t>
            </a:r>
          </a:p>
          <a:p>
            <a:pPr lvl="1" eaLnBrk="1" hangingPunct="1">
              <a:defRPr/>
            </a:pPr>
            <a:r>
              <a:rPr lang="en-US" altLang="zh-CN" b="1" i="1">
                <a:latin typeface="Times New Roman" pitchFamily="18" charset="0"/>
              </a:rPr>
              <a:t>catch</a:t>
            </a:r>
            <a:r>
              <a:rPr lang="zh-CN" altLang="en-US" b="1">
                <a:latin typeface="Times New Roman" pitchFamily="18" charset="0"/>
              </a:rPr>
              <a:t>处理指定类别的异常</a:t>
            </a:r>
          </a:p>
        </p:txBody>
      </p:sp>
      <p:sp>
        <p:nvSpPr>
          <p:cNvPr id="230405" name="Text Box 5"/>
          <p:cNvSpPr txBox="1">
            <a:spLocks noChangeArrowheads="1"/>
          </p:cNvSpPr>
          <p:nvPr/>
        </p:nvSpPr>
        <p:spPr bwMode="auto">
          <a:xfrm>
            <a:off x="3708401" y="1196977"/>
            <a:ext cx="5113339" cy="5262979"/>
          </a:xfrm>
          <a:prstGeom prst="rect">
            <a:avLst/>
          </a:prstGeom>
          <a:solidFill>
            <a:srgbClr val="993366"/>
          </a:solidFill>
          <a:ln w="28575">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float *x=NULL;</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//set_new_handler(NULL);</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try {x = new float [100000000];}</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catch (std::bad_alloc) </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仅当</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new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失败时才会进入</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cout &lt;&lt; "Out of Memory" &lt;&lt; endl;</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return 1;</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if(x)</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memset(x,0, 100000000);</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看看是否是有效的内存</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delete[] x;</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a:t>
            </a:r>
            <a:endPar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fontScale="90000"/>
          </a:bodyPr>
          <a:lstStyle/>
          <a:p>
            <a:pPr algn="ctr" eaLnBrk="1" hangingPunct="1"/>
            <a:r>
              <a:rPr lang="en-US" altLang="zh-CN" smtClean="0"/>
              <a:t>C++</a:t>
            </a:r>
            <a:r>
              <a:rPr lang="zh-CN" altLang="en-US" smtClean="0"/>
              <a:t>标准库的异常类</a:t>
            </a:r>
          </a:p>
        </p:txBody>
      </p:sp>
      <p:sp>
        <p:nvSpPr>
          <p:cNvPr id="259075" name="Text Box 3"/>
          <p:cNvSpPr txBox="1">
            <a:spLocks noChangeArrowheads="1"/>
          </p:cNvSpPr>
          <p:nvPr/>
        </p:nvSpPr>
        <p:spPr bwMode="auto">
          <a:xfrm>
            <a:off x="250828" y="1357315"/>
            <a:ext cx="8569325" cy="769441"/>
          </a:xfrm>
          <a:prstGeom prst="rect">
            <a:avLst/>
          </a:prstGeom>
          <a:noFill/>
          <a:ln w="9525">
            <a:noFill/>
            <a:miter lim="800000"/>
            <a:headEnd/>
            <a:tailEnd/>
          </a:ln>
          <a:effectLst/>
        </p:spPr>
        <p:txBody>
          <a:bodyPr>
            <a:spAutoFit/>
          </a:bodyPr>
          <a:lstStyle/>
          <a:p>
            <a:pPr>
              <a:buClr>
                <a:schemeClr val="tx2"/>
              </a:buClr>
              <a:buFontTx/>
              <a:buChar char="•"/>
              <a:defRPr/>
            </a:pPr>
            <a:r>
              <a:rPr lang="en-US" altLang="zh-CN" sz="2200">
                <a:effectLst>
                  <a:outerShdw blurRad="38100" dist="38100" dir="2700000" algn="tl">
                    <a:srgbClr val="C0C0C0"/>
                  </a:outerShdw>
                </a:effectLst>
                <a:latin typeface="Times New Roman" pitchFamily="18" charset="0"/>
                <a:ea typeface="楷体_GB2312" pitchFamily="49" charset="-122"/>
              </a:rPr>
              <a:t> C++</a:t>
            </a:r>
            <a:r>
              <a:rPr lang="zh-CN" altLang="en-US" sz="2200">
                <a:effectLst>
                  <a:outerShdw blurRad="38100" dist="38100" dir="2700000" algn="tl">
                    <a:srgbClr val="C0C0C0"/>
                  </a:outerShdw>
                </a:effectLst>
                <a:latin typeface="Times New Roman" pitchFamily="18" charset="0"/>
                <a:ea typeface="楷体_GB2312" pitchFamily="49" charset="-122"/>
              </a:rPr>
              <a:t>标准库中的异常层次的根类被称为</a:t>
            </a:r>
            <a:r>
              <a:rPr lang="en-US" altLang="zh-CN" sz="2200">
                <a:effectLst>
                  <a:outerShdw blurRad="38100" dist="38100" dir="2700000" algn="tl">
                    <a:srgbClr val="C0C0C0"/>
                  </a:outerShdw>
                </a:effectLst>
                <a:latin typeface="Times New Roman" pitchFamily="18" charset="0"/>
                <a:ea typeface="楷体_GB2312" pitchFamily="49" charset="-122"/>
              </a:rPr>
              <a:t>exception</a:t>
            </a:r>
            <a:r>
              <a:rPr lang="zh-CN" altLang="en-US" sz="2200">
                <a:effectLst>
                  <a:outerShdw blurRad="38100" dist="38100" dir="2700000" algn="tl">
                    <a:srgbClr val="C0C0C0"/>
                  </a:outerShdw>
                </a:effectLst>
                <a:latin typeface="Times New Roman" pitchFamily="18" charset="0"/>
                <a:ea typeface="楷体_GB2312" pitchFamily="49" charset="-122"/>
              </a:rPr>
              <a:t>，定义在库的</a:t>
            </a:r>
            <a:r>
              <a:rPr lang="zh-CN" altLang="en-US" sz="2200">
                <a:solidFill>
                  <a:srgbClr val="FF0000"/>
                </a:solidFill>
                <a:effectLst>
                  <a:outerShdw blurRad="38100" dist="38100" dir="2700000" algn="tl">
                    <a:srgbClr val="C0C0C0"/>
                  </a:outerShdw>
                </a:effectLst>
                <a:latin typeface="Times New Roman" pitchFamily="18" charset="0"/>
                <a:ea typeface="楷体_GB2312" pitchFamily="49" charset="-122"/>
              </a:rPr>
              <a:t>头文件</a:t>
            </a:r>
            <a:r>
              <a:rPr lang="en-US" altLang="zh-CN" sz="2200">
                <a:solidFill>
                  <a:srgbClr val="FF0000"/>
                </a:solidFill>
                <a:effectLst>
                  <a:outerShdw blurRad="38100" dist="38100" dir="2700000" algn="tl">
                    <a:srgbClr val="C0C0C0"/>
                  </a:outerShdw>
                </a:effectLst>
                <a:latin typeface="Times New Roman" pitchFamily="18" charset="0"/>
                <a:ea typeface="楷体_GB2312" pitchFamily="49" charset="-122"/>
              </a:rPr>
              <a:t>&lt;exception&gt;</a:t>
            </a:r>
            <a:r>
              <a:rPr lang="zh-CN" altLang="en-US" sz="2200">
                <a:effectLst>
                  <a:outerShdw blurRad="38100" dist="38100" dir="2700000" algn="tl">
                    <a:srgbClr val="C0C0C0"/>
                  </a:outerShdw>
                </a:effectLst>
                <a:latin typeface="Times New Roman" pitchFamily="18" charset="0"/>
                <a:ea typeface="楷体_GB2312" pitchFamily="49" charset="-122"/>
              </a:rPr>
              <a:t>中。</a:t>
            </a:r>
          </a:p>
        </p:txBody>
      </p:sp>
      <p:sp>
        <p:nvSpPr>
          <p:cNvPr id="259076" name="Rectangle 4"/>
          <p:cNvSpPr>
            <a:spLocks noChangeArrowheads="1"/>
          </p:cNvSpPr>
          <p:nvPr/>
        </p:nvSpPr>
        <p:spPr bwMode="auto">
          <a:xfrm>
            <a:off x="250827" y="2224090"/>
            <a:ext cx="9074151" cy="1785104"/>
          </a:xfrm>
          <a:prstGeom prst="rect">
            <a:avLst/>
          </a:prstGeom>
          <a:noFill/>
          <a:ln w="9525" algn="ctr">
            <a:noFill/>
            <a:miter lim="800000"/>
            <a:headEnd/>
            <a:tailEnd/>
          </a:ln>
          <a:effectLst/>
        </p:spPr>
        <p:txBody>
          <a:bodyPr>
            <a:spAutoFit/>
          </a:bodyPr>
          <a:lstStyle/>
          <a:p>
            <a:pPr>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 C++</a:t>
            </a:r>
            <a:r>
              <a:rPr lang="zh-CN" altLang="en-US" sz="2200" dirty="0">
                <a:effectLst>
                  <a:outerShdw blurRad="38100" dist="38100" dir="2700000" algn="tl">
                    <a:srgbClr val="C0C0C0"/>
                  </a:outerShdw>
                </a:effectLst>
                <a:latin typeface="Times New Roman" pitchFamily="18" charset="0"/>
                <a:ea typeface="楷体_GB2312" pitchFamily="49" charset="-122"/>
              </a:rPr>
              <a:t>标准库提供的</a:t>
            </a:r>
            <a:r>
              <a:rPr lang="zh-CN" altLang="en-US" sz="2200" dirty="0">
                <a:solidFill>
                  <a:srgbClr val="FF0000"/>
                </a:solidFill>
                <a:effectLst>
                  <a:outerShdw blurRad="38100" dist="38100" dir="2700000" algn="tl">
                    <a:srgbClr val="C0C0C0"/>
                  </a:outerShdw>
                </a:effectLst>
                <a:latin typeface="Times New Roman" pitchFamily="18" charset="0"/>
                <a:ea typeface="楷体_GB2312" pitchFamily="49" charset="-122"/>
              </a:rPr>
              <a:t>逻辑异常</a:t>
            </a:r>
            <a:r>
              <a:rPr lang="zh-CN" altLang="en-US" sz="2200" dirty="0">
                <a:effectLst>
                  <a:outerShdw blurRad="38100" dist="38100" dir="2700000" algn="tl">
                    <a:srgbClr val="C0C0C0"/>
                  </a:outerShdw>
                </a:effectLst>
                <a:latin typeface="Times New Roman" pitchFamily="18" charset="0"/>
                <a:ea typeface="楷体_GB2312" pitchFamily="49" charset="-122"/>
              </a:rPr>
              <a:t>：</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invalid_argument</a:t>
            </a:r>
            <a:r>
              <a:rPr lang="zh-CN" altLang="en-US" sz="2200" dirty="0">
                <a:effectLst>
                  <a:outerShdw blurRad="38100" dist="38100" dir="2700000" algn="tl">
                    <a:srgbClr val="C0C0C0"/>
                  </a:outerShdw>
                </a:effectLst>
                <a:latin typeface="Times New Roman" pitchFamily="18" charset="0"/>
                <a:ea typeface="楷体_GB2312" pitchFamily="49" charset="-122"/>
              </a:rPr>
              <a:t>异常，接收到一个无效的实参，抛出该异常。</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out_of_range</a:t>
            </a:r>
            <a:r>
              <a:rPr lang="zh-CN" altLang="en-US" sz="2200" dirty="0">
                <a:effectLst>
                  <a:outerShdw blurRad="38100" dist="38100" dir="2700000" algn="tl">
                    <a:srgbClr val="C0C0C0"/>
                  </a:outerShdw>
                </a:effectLst>
                <a:latin typeface="Times New Roman" pitchFamily="18" charset="0"/>
                <a:ea typeface="楷体_GB2312" pitchFamily="49" charset="-122"/>
              </a:rPr>
              <a:t>异常，收到一个不在预期范围中的实参，则抛出。</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length_error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异常，报告企图产生“长度值超出最大允许值”的对象。</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domain_error</a:t>
            </a:r>
            <a:r>
              <a:rPr lang="zh-CN" altLang="en-US" sz="2200" dirty="0">
                <a:effectLst>
                  <a:outerShdw blurRad="38100" dist="38100" dir="2700000" algn="tl">
                    <a:srgbClr val="C0C0C0"/>
                  </a:outerShdw>
                </a:effectLst>
                <a:latin typeface="Times New Roman" pitchFamily="18" charset="0"/>
                <a:ea typeface="楷体_GB2312" pitchFamily="49" charset="-122"/>
              </a:rPr>
              <a:t>异常，用以报告域错误（</a:t>
            </a:r>
            <a:r>
              <a:rPr lang="en-US" altLang="zh-CN" sz="2200" dirty="0">
                <a:effectLst>
                  <a:outerShdw blurRad="38100" dist="38100" dir="2700000" algn="tl">
                    <a:srgbClr val="C0C0C0"/>
                  </a:outerShdw>
                </a:effectLst>
                <a:latin typeface="Times New Roman" pitchFamily="18" charset="0"/>
                <a:ea typeface="楷体_GB2312" pitchFamily="49" charset="-122"/>
              </a:rPr>
              <a:t>domain error</a:t>
            </a:r>
            <a:r>
              <a:rPr lang="zh-CN" altLang="en-US" sz="2200" dirty="0">
                <a:effectLst>
                  <a:outerShdw blurRad="38100" dist="38100" dir="2700000" algn="tl">
                    <a:srgbClr val="C0C0C0"/>
                  </a:outerShdw>
                </a:effectLst>
                <a:latin typeface="Times New Roman" pitchFamily="18" charset="0"/>
                <a:ea typeface="楷体_GB2312" pitchFamily="49" charset="-122"/>
              </a:rPr>
              <a:t>）。</a:t>
            </a:r>
          </a:p>
        </p:txBody>
      </p:sp>
      <p:sp>
        <p:nvSpPr>
          <p:cNvPr id="259077" name="Rectangle 5"/>
          <p:cNvSpPr>
            <a:spLocks noChangeArrowheads="1"/>
          </p:cNvSpPr>
          <p:nvPr/>
        </p:nvSpPr>
        <p:spPr bwMode="auto">
          <a:xfrm>
            <a:off x="293688" y="4135441"/>
            <a:ext cx="8850312" cy="2123658"/>
          </a:xfrm>
          <a:prstGeom prst="rect">
            <a:avLst/>
          </a:prstGeom>
          <a:noFill/>
          <a:ln w="9525">
            <a:noFill/>
            <a:miter lim="800000"/>
            <a:headEnd/>
            <a:tailEnd/>
          </a:ln>
          <a:effectLst/>
        </p:spPr>
        <p:txBody>
          <a:bodyPr>
            <a:spAutoFit/>
          </a:bodyPr>
          <a:lstStyle/>
          <a:p>
            <a:pPr>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 C++</a:t>
            </a:r>
            <a:r>
              <a:rPr lang="zh-CN" altLang="en-US" sz="2200" dirty="0">
                <a:effectLst>
                  <a:outerShdw blurRad="38100" dist="38100" dir="2700000" algn="tl">
                    <a:srgbClr val="C0C0C0"/>
                  </a:outerShdw>
                </a:effectLst>
                <a:latin typeface="Times New Roman" pitchFamily="18" charset="0"/>
                <a:ea typeface="楷体_GB2312" pitchFamily="49" charset="-122"/>
              </a:rPr>
              <a:t>标准库提供的</a:t>
            </a:r>
            <a:r>
              <a:rPr lang="zh-CN" altLang="en-US" sz="2200" dirty="0">
                <a:solidFill>
                  <a:srgbClr val="FF0000"/>
                </a:solidFill>
                <a:effectLst>
                  <a:outerShdw blurRad="38100" dist="38100" dir="2700000" algn="tl">
                    <a:srgbClr val="C0C0C0"/>
                  </a:outerShdw>
                </a:effectLst>
                <a:latin typeface="Times New Roman" pitchFamily="18" charset="0"/>
                <a:ea typeface="楷体_GB2312" pitchFamily="49" charset="-122"/>
              </a:rPr>
              <a:t>运行时异常</a:t>
            </a:r>
            <a:r>
              <a:rPr lang="zh-CN" altLang="en-US" sz="2200" dirty="0">
                <a:effectLst>
                  <a:outerShdw blurRad="38100" dist="38100" dir="2700000" algn="tl">
                    <a:srgbClr val="C0C0C0"/>
                  </a:outerShdw>
                </a:effectLst>
                <a:latin typeface="Times New Roman" pitchFamily="18" charset="0"/>
                <a:ea typeface="楷体_GB2312" pitchFamily="49" charset="-122"/>
              </a:rPr>
              <a:t>：</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range_error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异常，报告内部计算中的范围错误。</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overflow_error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异常，报告算术溢出错误。</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underflow_error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异常，报告算术下溢错误。</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bad_alloc</a:t>
            </a:r>
            <a:r>
              <a:rPr lang="zh-CN" altLang="en-US" sz="2200" dirty="0">
                <a:effectLst>
                  <a:outerShdw blurRad="38100" dist="38100" dir="2700000" algn="tl">
                    <a:srgbClr val="C0C0C0"/>
                  </a:outerShdw>
                </a:effectLst>
                <a:latin typeface="Times New Roman" pitchFamily="18" charset="0"/>
                <a:ea typeface="楷体_GB2312" pitchFamily="49" charset="-122"/>
              </a:rPr>
              <a:t>异常。当</a:t>
            </a:r>
            <a:r>
              <a:rPr lang="en-US" altLang="zh-CN" sz="2200" dirty="0">
                <a:effectLst>
                  <a:outerShdw blurRad="38100" dist="38100" dir="2700000" algn="tl">
                    <a:srgbClr val="C0C0C0"/>
                  </a:outerShdw>
                </a:effectLst>
                <a:latin typeface="Times New Roman" pitchFamily="18" charset="0"/>
                <a:ea typeface="楷体_GB2312" pitchFamily="49" charset="-122"/>
              </a:rPr>
              <a:t>new( )</a:t>
            </a:r>
            <a:r>
              <a:rPr lang="zh-CN" altLang="en-US" sz="2200" dirty="0">
                <a:effectLst>
                  <a:outerShdw blurRad="38100" dist="38100" dir="2700000" algn="tl">
                    <a:srgbClr val="C0C0C0"/>
                  </a:outerShdw>
                </a:effectLst>
                <a:latin typeface="Times New Roman" pitchFamily="18" charset="0"/>
                <a:ea typeface="楷体_GB2312" pitchFamily="49" charset="-122"/>
              </a:rPr>
              <a:t>操作符不能分配所要求的存储区时，会抛出该异常。它是由基类</a:t>
            </a:r>
            <a:r>
              <a:rPr lang="en-US" altLang="zh-CN" sz="2200" dirty="0">
                <a:effectLst>
                  <a:outerShdw blurRad="38100" dist="38100" dir="2700000" algn="tl">
                    <a:srgbClr val="C0C0C0"/>
                  </a:outerShdw>
                </a:effectLst>
                <a:latin typeface="Times New Roman" pitchFamily="18" charset="0"/>
                <a:ea typeface="楷体_GB2312" pitchFamily="49" charset="-122"/>
              </a:rPr>
              <a:t>exception</a:t>
            </a:r>
            <a:r>
              <a:rPr lang="zh-CN" altLang="en-US" sz="2200" dirty="0">
                <a:effectLst>
                  <a:outerShdw blurRad="38100" dist="38100" dir="2700000" algn="tl">
                    <a:srgbClr val="C0C0C0"/>
                  </a:outerShdw>
                </a:effectLst>
                <a:latin typeface="Times New Roman" pitchFamily="18" charset="0"/>
                <a:ea typeface="楷体_GB2312" pitchFamily="49" charset="-122"/>
              </a:rPr>
              <a:t>派生的。</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pPr eaLnBrk="1" hangingPunct="1">
              <a:defRPr/>
            </a:pPr>
            <a:r>
              <a:rPr lang="en-US" altLang="zh-CN" sz="2800" dirty="0">
                <a:effectLst>
                  <a:outerShdw blurRad="38100" dist="38100" dir="2700000" algn="tl">
                    <a:srgbClr val="C0C0C0"/>
                  </a:outerShdw>
                </a:effectLst>
                <a:latin typeface="Times New Roman" pitchFamily="18" charset="0"/>
              </a:rPr>
              <a:t>Q6</a:t>
            </a:r>
            <a:r>
              <a:rPr lang="zh-CN" altLang="en-US" sz="2800" dirty="0">
                <a:effectLst>
                  <a:outerShdw blurRad="38100" dist="38100" dir="2700000" algn="tl">
                    <a:srgbClr val="C0C0C0"/>
                  </a:outerShdw>
                </a:effectLst>
                <a:latin typeface="Times New Roman" pitchFamily="18" charset="0"/>
              </a:rPr>
              <a:t>：静态存储分配</a:t>
            </a:r>
            <a:r>
              <a:rPr lang="en-US" altLang="zh-CN" sz="2800" dirty="0">
                <a:effectLst>
                  <a:outerShdw blurRad="38100" dist="38100" dir="2700000" algn="tl">
                    <a:srgbClr val="C0C0C0"/>
                  </a:outerShdw>
                </a:effectLst>
                <a:latin typeface="Times New Roman" pitchFamily="18" charset="0"/>
              </a:rPr>
              <a:t>VS.</a:t>
            </a:r>
            <a:r>
              <a:rPr lang="zh-CN" altLang="en-US" sz="2800" dirty="0">
                <a:effectLst>
                  <a:outerShdw blurRad="38100" dist="38100" dir="2700000" algn="tl">
                    <a:srgbClr val="C0C0C0"/>
                  </a:outerShdw>
                </a:effectLst>
                <a:latin typeface="Times New Roman" pitchFamily="18" charset="0"/>
              </a:rPr>
              <a:t>动态存储分配</a:t>
            </a:r>
          </a:p>
        </p:txBody>
      </p:sp>
      <p:sp>
        <p:nvSpPr>
          <p:cNvPr id="241667" name="Rectangle 3"/>
          <p:cNvSpPr>
            <a:spLocks noGrp="1" noChangeArrowheads="1"/>
          </p:cNvSpPr>
          <p:nvPr>
            <p:ph type="body" idx="1"/>
          </p:nvPr>
        </p:nvSpPr>
        <p:spPr>
          <a:xfrm>
            <a:off x="323851" y="1412878"/>
            <a:ext cx="8496300" cy="4968875"/>
          </a:xfrm>
        </p:spPr>
        <p:txBody>
          <a:bodyPr vert="horz" wrap="square" lIns="92075" tIns="46039" rIns="92075" bIns="46039" numCol="1" rtlCol="0" anchor="t" anchorCtr="0" compatLnSpc="1">
            <a:prstTxWarp prst="textNoShape">
              <a:avLst/>
            </a:prstTxWarp>
            <a:normAutofit/>
          </a:bodyPr>
          <a:lstStyle/>
          <a:p>
            <a:pPr marL="0" indent="0">
              <a:spcBef>
                <a:spcPct val="40000"/>
              </a:spcBef>
              <a:buClr>
                <a:schemeClr val="accent1"/>
              </a:buClr>
              <a:defRPr/>
            </a:pPr>
            <a:r>
              <a:rPr lang="zh-CN" altLang="en-US" b="1" smtClean="0">
                <a:ea typeface="黑体" pitchFamily="2" charset="-122"/>
              </a:rPr>
              <a:t> 静态存储分配</a:t>
            </a:r>
          </a:p>
          <a:p>
            <a:pPr marL="0" indent="0">
              <a:spcBef>
                <a:spcPct val="40000"/>
              </a:spcBef>
              <a:buClr>
                <a:schemeClr val="accent1"/>
              </a:buClr>
              <a:buNone/>
              <a:defRPr/>
            </a:pPr>
            <a:r>
              <a:rPr lang="zh-CN" altLang="en-US" b="1" smtClean="0"/>
              <a:t>      </a:t>
            </a:r>
            <a:r>
              <a:rPr lang="zh-CN" altLang="en-US" sz="2400" b="1"/>
              <a:t>通常定义变量（或对象），编译器在</a:t>
            </a:r>
            <a:r>
              <a:rPr lang="zh-CN" altLang="en-US" sz="2400" b="1">
                <a:solidFill>
                  <a:srgbClr val="FF0000"/>
                </a:solidFill>
              </a:rPr>
              <a:t>编译时</a:t>
            </a:r>
            <a:r>
              <a:rPr lang="zh-CN" altLang="en-US" sz="2400" b="1"/>
              <a:t>都可以根据该变量（或对象）的类型知道所需内存空间的大小，从而系统在适当的时候为它们分配确定的存储空间。</a:t>
            </a:r>
          </a:p>
          <a:p>
            <a:pPr marL="0" indent="0">
              <a:spcBef>
                <a:spcPct val="40000"/>
              </a:spcBef>
              <a:buClr>
                <a:schemeClr val="accent1"/>
              </a:buClr>
              <a:defRPr/>
            </a:pPr>
            <a:r>
              <a:rPr lang="zh-CN" altLang="en-US" b="1" smtClean="0">
                <a:ea typeface="黑体" pitchFamily="2" charset="-122"/>
              </a:rPr>
              <a:t> 动态存储分配</a:t>
            </a:r>
          </a:p>
          <a:p>
            <a:pPr marL="0" indent="0">
              <a:spcBef>
                <a:spcPct val="40000"/>
              </a:spcBef>
              <a:buClr>
                <a:schemeClr val="accent1"/>
              </a:buClr>
              <a:buNone/>
              <a:defRPr/>
            </a:pPr>
            <a:r>
              <a:rPr lang="zh-CN" altLang="en-US" b="1" smtClean="0"/>
              <a:t>      </a:t>
            </a:r>
            <a:r>
              <a:rPr lang="zh-CN" altLang="en-US" sz="2400" b="1"/>
              <a:t>有些操作对象只有在程序运行时才能确定，编译器在编译时就无法为它们预定存储空间，只能在</a:t>
            </a:r>
            <a:r>
              <a:rPr lang="zh-CN" altLang="en-US" sz="2400" b="1">
                <a:solidFill>
                  <a:srgbClr val="FF0000"/>
                </a:solidFill>
              </a:rPr>
              <a:t>程序运行时</a:t>
            </a:r>
            <a:r>
              <a:rPr lang="zh-CN" altLang="en-US" sz="2400" b="1"/>
              <a:t>，系统根据运行时的要求进行内存分配，称为动态存储分配。</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pPr algn="ctr" eaLnBrk="1" hangingPunct="1">
              <a:defRPr/>
            </a:pPr>
            <a:r>
              <a:rPr lang="en-US" altLang="zh-CN" sz="3200">
                <a:effectLst>
                  <a:outerShdw blurRad="38100" dist="38100" dir="2700000" algn="tl">
                    <a:srgbClr val="C0C0C0"/>
                  </a:outerShdw>
                </a:effectLst>
                <a:latin typeface="Times New Roman" pitchFamily="18" charset="0"/>
              </a:rPr>
              <a:t>C++</a:t>
            </a:r>
            <a:r>
              <a:rPr lang="zh-CN" altLang="en-US" sz="3200">
                <a:effectLst>
                  <a:outerShdw blurRad="38100" dist="38100" dir="2700000" algn="tl">
                    <a:srgbClr val="C0C0C0"/>
                  </a:outerShdw>
                </a:effectLst>
                <a:latin typeface="Times New Roman" pitchFamily="18" charset="0"/>
              </a:rPr>
              <a:t>内存空间分布</a:t>
            </a:r>
          </a:p>
        </p:txBody>
      </p:sp>
      <p:sp>
        <p:nvSpPr>
          <p:cNvPr id="242691" name="Text Box 3"/>
          <p:cNvSpPr txBox="1">
            <a:spLocks noChangeArrowheads="1"/>
          </p:cNvSpPr>
          <p:nvPr/>
        </p:nvSpPr>
        <p:spPr bwMode="auto">
          <a:xfrm>
            <a:off x="4716464" y="1892302"/>
            <a:ext cx="4248151" cy="461665"/>
          </a:xfrm>
          <a:prstGeom prst="rect">
            <a:avLst/>
          </a:prstGeom>
          <a:noFill/>
          <a:ln w="12700">
            <a:noFill/>
            <a:miter lim="800000"/>
            <a:headEnd type="none" w="sm" len="sm"/>
            <a:tailEnd type="none" w="sm" len="sm"/>
          </a:ln>
          <a:effectLst/>
        </p:spPr>
        <p:txBody>
          <a:bodyPr>
            <a:spAutoFit/>
          </a:bodyPr>
          <a:lstStyle/>
          <a:p>
            <a:pPr>
              <a:spcBef>
                <a:spcPct val="50000"/>
              </a:spcBef>
              <a:defRPr/>
            </a:pPr>
            <a:r>
              <a:rPr lang="zh-CN" altLang="en-US" sz="2400">
                <a:effectLst>
                  <a:outerShdw blurRad="38100" dist="38100" dir="2700000" algn="tl">
                    <a:srgbClr val="C0C0C0"/>
                  </a:outerShdw>
                </a:effectLst>
                <a:latin typeface="Times New Roman" pitchFamily="18" charset="0"/>
                <a:ea typeface="楷体_GB2312" pitchFamily="49" charset="-122"/>
              </a:rPr>
              <a:t>动态分配在自由存储区中进行</a:t>
            </a:r>
          </a:p>
        </p:txBody>
      </p:sp>
      <p:sp>
        <p:nvSpPr>
          <p:cNvPr id="242692" name="Text Box 4"/>
          <p:cNvSpPr txBox="1">
            <a:spLocks noChangeArrowheads="1"/>
          </p:cNvSpPr>
          <p:nvPr/>
        </p:nvSpPr>
        <p:spPr bwMode="auto">
          <a:xfrm>
            <a:off x="4716463" y="4292602"/>
            <a:ext cx="3960812" cy="461665"/>
          </a:xfrm>
          <a:prstGeom prst="rect">
            <a:avLst/>
          </a:prstGeom>
          <a:noFill/>
          <a:ln w="12700" algn="ctr">
            <a:noFill/>
            <a:miter lim="800000"/>
            <a:headEnd type="none" w="sm" len="sm"/>
            <a:tailEnd type="none" w="sm" len="sm"/>
          </a:ln>
          <a:effectLst/>
        </p:spPr>
        <p:txBody>
          <a:bodyPr>
            <a:spAutoFit/>
          </a:bodyPr>
          <a:lstStyle/>
          <a:p>
            <a:pPr>
              <a:spcBef>
                <a:spcPct val="50000"/>
              </a:spcBef>
              <a:defRPr/>
            </a:pPr>
            <a:r>
              <a:rPr lang="zh-CN" altLang="en-US" sz="2400">
                <a:effectLst>
                  <a:outerShdw blurRad="38100" dist="38100" dir="2700000" algn="tl">
                    <a:srgbClr val="C0C0C0"/>
                  </a:outerShdw>
                </a:effectLst>
                <a:latin typeface="Times New Roman" pitchFamily="18" charset="0"/>
                <a:ea typeface="楷体_GB2312" pitchFamily="49" charset="-122"/>
              </a:rPr>
              <a:t>全局变量、</a:t>
            </a:r>
            <a:r>
              <a:rPr lang="en-US" altLang="zh-CN" sz="2400">
                <a:effectLst>
                  <a:outerShdw blurRad="38100" dist="38100" dir="2700000" algn="tl">
                    <a:srgbClr val="C0C0C0"/>
                  </a:outerShdw>
                </a:effectLst>
                <a:latin typeface="Times New Roman" pitchFamily="18" charset="0"/>
                <a:ea typeface="楷体_GB2312" pitchFamily="49" charset="-122"/>
              </a:rPr>
              <a:t>static</a:t>
            </a:r>
            <a:r>
              <a:rPr lang="zh-CN" altLang="en-US" sz="2400">
                <a:effectLst>
                  <a:outerShdw blurRad="38100" dist="38100" dir="2700000" algn="tl">
                    <a:srgbClr val="C0C0C0"/>
                  </a:outerShdw>
                </a:effectLst>
                <a:latin typeface="Times New Roman" pitchFamily="18" charset="0"/>
                <a:ea typeface="楷体_GB2312" pitchFamily="49" charset="-122"/>
              </a:rPr>
              <a:t>变量</a:t>
            </a:r>
          </a:p>
        </p:txBody>
      </p:sp>
      <p:sp>
        <p:nvSpPr>
          <p:cNvPr id="242693" name="Text Box 5"/>
          <p:cNvSpPr txBox="1">
            <a:spLocks noChangeArrowheads="1"/>
          </p:cNvSpPr>
          <p:nvPr/>
        </p:nvSpPr>
        <p:spPr bwMode="auto">
          <a:xfrm>
            <a:off x="4787903" y="2611440"/>
            <a:ext cx="3960813" cy="461665"/>
          </a:xfrm>
          <a:prstGeom prst="rect">
            <a:avLst/>
          </a:prstGeom>
          <a:noFill/>
          <a:ln w="12700" algn="ctr">
            <a:noFill/>
            <a:miter lim="800000"/>
            <a:headEnd type="none" w="sm" len="sm"/>
            <a:tailEnd type="none" w="sm" len="sm"/>
          </a:ln>
          <a:effectLst/>
        </p:spPr>
        <p:txBody>
          <a:bodyPr>
            <a:spAutoFit/>
          </a:bodyPr>
          <a:lstStyle/>
          <a:p>
            <a:pPr>
              <a:spcBef>
                <a:spcPct val="50000"/>
              </a:spcBef>
              <a:defRPr/>
            </a:pPr>
            <a:r>
              <a:rPr lang="zh-CN" altLang="en-US" sz="2400">
                <a:effectLst>
                  <a:outerShdw blurRad="38100" dist="38100" dir="2700000" algn="tl">
                    <a:srgbClr val="C0C0C0"/>
                  </a:outerShdw>
                </a:effectLst>
                <a:latin typeface="Times New Roman" pitchFamily="18" charset="0"/>
                <a:ea typeface="楷体_GB2312" pitchFamily="49" charset="-122"/>
              </a:rPr>
              <a:t>局部变量、函数参数等</a:t>
            </a:r>
          </a:p>
        </p:txBody>
      </p:sp>
      <p:graphicFrame>
        <p:nvGraphicFramePr>
          <p:cNvPr id="242708" name="Group 20"/>
          <p:cNvGraphicFramePr>
            <a:graphicFrameLocks noGrp="1"/>
          </p:cNvGraphicFramePr>
          <p:nvPr>
            <p:ph idx="1"/>
          </p:nvPr>
        </p:nvGraphicFramePr>
        <p:xfrm>
          <a:off x="755651" y="1628777"/>
          <a:ext cx="3887788" cy="4105277"/>
        </p:xfrm>
        <a:graphic>
          <a:graphicData uri="http://schemas.openxmlformats.org/drawingml/2006/table">
            <a:tbl>
              <a:tblPr/>
              <a:tblGrid>
                <a:gridCol w="3887788"/>
              </a:tblGrid>
              <a:tr h="830263">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自由存储区 </a:t>
                      </a:r>
                    </a:p>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a:t>
                      </a:r>
                      <a:r>
                        <a:rPr kumimoji="0" lang="en-US" altLang="zh-CN"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Heap</a:t>
                      </a: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，动态内存）</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0000FF"/>
                    </a:solidFill>
                  </a:tcPr>
                </a:tc>
              </a:tr>
              <a:tr h="823913">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自动存储区（</a:t>
                      </a:r>
                      <a:r>
                        <a:rPr kumimoji="0" lang="en-US" altLang="zh-CN"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Stack</a:t>
                      </a: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3366"/>
                    </a:solidFill>
                  </a:tcPr>
                </a:tc>
              </a:tr>
              <a:tr h="804863">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a:t>
                      </a:r>
                      <a:r>
                        <a:rPr kumimoji="0" lang="en-US" altLang="zh-CN"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main()</a:t>
                      </a: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函数局部数据）</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3366"/>
                    </a:solidFill>
                  </a:tcPr>
                </a:tc>
              </a:tr>
              <a:tr h="823913">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全局数据区（全局、静态）</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3366"/>
                    </a:solidFill>
                  </a:tcPr>
                </a:tc>
              </a:tr>
              <a:tr h="822325">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代码区（程序代码）</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993366"/>
                    </a:solidFill>
                  </a:tcPr>
                </a:tc>
              </a:tr>
            </a:tbl>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pPr eaLnBrk="1" hangingPunct="1">
              <a:defRPr/>
            </a:pPr>
            <a:r>
              <a:rPr lang="en-US" altLang="zh-CN" sz="3200">
                <a:effectLst>
                  <a:outerShdw blurRad="38100" dist="38100" dir="2700000" algn="tl">
                    <a:srgbClr val="C0C0C0"/>
                  </a:outerShdw>
                </a:effectLst>
                <a:latin typeface="Times New Roman" pitchFamily="18" charset="0"/>
              </a:rPr>
              <a:t>Q7</a:t>
            </a:r>
            <a:r>
              <a:rPr lang="zh-CN" altLang="en-US" sz="3200">
                <a:effectLst>
                  <a:outerShdw blurRad="38100" dist="38100" dir="2700000" algn="tl">
                    <a:srgbClr val="C0C0C0"/>
                  </a:outerShdw>
                </a:effectLst>
                <a:latin typeface="Times New Roman" pitchFamily="18" charset="0"/>
              </a:rPr>
              <a:t>：</a:t>
            </a:r>
            <a:r>
              <a:rPr lang="en-US" altLang="zh-CN" sz="3200">
                <a:effectLst>
                  <a:outerShdw blurRad="38100" dist="38100" dir="2700000" algn="tl">
                    <a:srgbClr val="C0C0C0"/>
                  </a:outerShdw>
                </a:effectLst>
                <a:latin typeface="Times New Roman" pitchFamily="18" charset="0"/>
              </a:rPr>
              <a:t>new</a:t>
            </a:r>
            <a:r>
              <a:rPr lang="zh-CN" altLang="en-US" sz="3200">
                <a:effectLst>
                  <a:outerShdw blurRad="38100" dist="38100" dir="2700000" algn="tl">
                    <a:srgbClr val="C0C0C0"/>
                  </a:outerShdw>
                </a:effectLst>
                <a:latin typeface="Times New Roman" pitchFamily="18" charset="0"/>
              </a:rPr>
              <a:t>和</a:t>
            </a:r>
            <a:r>
              <a:rPr lang="en-US" altLang="zh-CN" sz="3200">
                <a:effectLst>
                  <a:outerShdw blurRad="38100" dist="38100" dir="2700000" algn="tl">
                    <a:srgbClr val="C0C0C0"/>
                  </a:outerShdw>
                </a:effectLst>
                <a:latin typeface="Times New Roman" pitchFamily="18" charset="0"/>
              </a:rPr>
              <a:t>delete</a:t>
            </a:r>
            <a:r>
              <a:rPr lang="zh-CN" altLang="en-US" sz="3200">
                <a:effectLst>
                  <a:outerShdw blurRad="38100" dist="38100" dir="2700000" algn="tl">
                    <a:srgbClr val="C0C0C0"/>
                  </a:outerShdw>
                </a:effectLst>
                <a:latin typeface="Times New Roman" pitchFamily="18" charset="0"/>
              </a:rPr>
              <a:t>操作符</a:t>
            </a:r>
          </a:p>
        </p:txBody>
      </p:sp>
      <p:sp>
        <p:nvSpPr>
          <p:cNvPr id="243715" name="Rectangle 3"/>
          <p:cNvSpPr>
            <a:spLocks noChangeArrowheads="1"/>
          </p:cNvSpPr>
          <p:nvPr/>
        </p:nvSpPr>
        <p:spPr bwMode="auto">
          <a:xfrm>
            <a:off x="682627" y="1916114"/>
            <a:ext cx="4679951" cy="3731791"/>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sz="2800">
                <a:effectLst>
                  <a:outerShdw blurRad="38100" dist="38100" dir="2700000" algn="tl">
                    <a:srgbClr val="C0C0C0"/>
                  </a:outerShdw>
                </a:effectLst>
                <a:latin typeface="Times New Roman" pitchFamily="18" charset="0"/>
              </a:rPr>
              <a:t>int *pi = new int;</a:t>
            </a:r>
          </a:p>
          <a:p>
            <a:pPr>
              <a:spcBef>
                <a:spcPct val="50000"/>
              </a:spcBef>
              <a:defRPr/>
            </a:pPr>
            <a:r>
              <a:rPr lang="en-US" altLang="zh-CN" sz="2800">
                <a:effectLst>
                  <a:outerShdw blurRad="38100" dist="38100" dir="2700000" algn="tl">
                    <a:srgbClr val="C0C0C0"/>
                  </a:outerShdw>
                </a:effectLst>
                <a:latin typeface="Times New Roman" pitchFamily="18" charset="0"/>
              </a:rPr>
              <a:t>int *pi = new int(1024);</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int *pia = new int[10];</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string *ps = new string;</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string *psa = new string[10];</a:t>
            </a:r>
            <a:endParaRPr lang="zh-CN" altLang="en-US" sz="2800">
              <a:effectLst>
                <a:outerShdw blurRad="38100" dist="38100" dir="2700000" algn="tl">
                  <a:srgbClr val="C0C0C0"/>
                </a:outerShdw>
              </a:effectLst>
              <a:latin typeface="Times New Roman" pitchFamily="18" charset="0"/>
            </a:endParaRPr>
          </a:p>
        </p:txBody>
      </p:sp>
      <p:sp>
        <p:nvSpPr>
          <p:cNvPr id="243716" name="Rectangle 4"/>
          <p:cNvSpPr>
            <a:spLocks noChangeArrowheads="1"/>
          </p:cNvSpPr>
          <p:nvPr/>
        </p:nvSpPr>
        <p:spPr bwMode="auto">
          <a:xfrm>
            <a:off x="5651500" y="2557464"/>
            <a:ext cx="2808288" cy="3085460"/>
          </a:xfrm>
          <a:prstGeom prst="rect">
            <a:avLst/>
          </a:prstGeom>
          <a:noFill/>
          <a:ln w="12700" algn="ctr">
            <a:noFill/>
            <a:miter lim="800000"/>
            <a:headEnd type="none" w="sm" len="sm"/>
            <a:tailEnd type="none" w="sm" len="sm"/>
          </a:ln>
          <a:effectLst/>
        </p:spPr>
        <p:txBody>
          <a:bodyPr>
            <a:spAutoFit/>
          </a:bodyPr>
          <a:lstStyle/>
          <a:p>
            <a:pPr>
              <a:spcBef>
                <a:spcPct val="50000"/>
              </a:spcBef>
              <a:defRPr/>
            </a:pPr>
            <a:r>
              <a:rPr lang="en-US" altLang="zh-CN" sz="2800">
                <a:effectLst>
                  <a:outerShdw blurRad="38100" dist="38100" dir="2700000" algn="tl">
                    <a:srgbClr val="C0C0C0"/>
                  </a:outerShdw>
                </a:effectLst>
                <a:latin typeface="Times New Roman" pitchFamily="18" charset="0"/>
              </a:rPr>
              <a:t>delete pi;</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delete [] pia;</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delete ps;</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delete []psa;</a:t>
            </a:r>
          </a:p>
        </p:txBody>
      </p:sp>
      <p:sp>
        <p:nvSpPr>
          <p:cNvPr id="62469" name="Rectangle 5"/>
          <p:cNvSpPr>
            <a:spLocks noChangeArrowheads="1"/>
          </p:cNvSpPr>
          <p:nvPr/>
        </p:nvSpPr>
        <p:spPr bwMode="auto">
          <a:xfrm>
            <a:off x="682628" y="1700214"/>
            <a:ext cx="7345363" cy="1441451"/>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62470" name="Rectangle 6"/>
          <p:cNvSpPr>
            <a:spLocks noChangeArrowheads="1"/>
          </p:cNvSpPr>
          <p:nvPr/>
        </p:nvSpPr>
        <p:spPr bwMode="auto">
          <a:xfrm>
            <a:off x="682628" y="5013328"/>
            <a:ext cx="7345363" cy="720725"/>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62471" name="Rectangle 7"/>
          <p:cNvSpPr>
            <a:spLocks noChangeArrowheads="1"/>
          </p:cNvSpPr>
          <p:nvPr/>
        </p:nvSpPr>
        <p:spPr bwMode="auto">
          <a:xfrm>
            <a:off x="682628" y="3357563"/>
            <a:ext cx="7345363" cy="64770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62472" name="Rectangle 8"/>
          <p:cNvSpPr>
            <a:spLocks noChangeArrowheads="1"/>
          </p:cNvSpPr>
          <p:nvPr/>
        </p:nvSpPr>
        <p:spPr bwMode="auto">
          <a:xfrm>
            <a:off x="682628" y="4221163"/>
            <a:ext cx="7345363" cy="647700"/>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en-US" altLang="zh-CN" sz="3200" dirty="0">
                <a:effectLst>
                  <a:outerShdw blurRad="38100" dist="38100" dir="2700000" algn="tl">
                    <a:srgbClr val="C0C0C0"/>
                  </a:outerShdw>
                </a:effectLst>
                <a:latin typeface="Times New Roman" pitchFamily="18" charset="0"/>
              </a:rPr>
              <a:t>new</a:t>
            </a:r>
            <a:r>
              <a:rPr lang="zh-CN" altLang="en-US" sz="3200" dirty="0">
                <a:effectLst>
                  <a:outerShdw blurRad="38100" dist="38100" dir="2700000" algn="tl">
                    <a:srgbClr val="C0C0C0"/>
                  </a:outerShdw>
                </a:effectLst>
                <a:latin typeface="Times New Roman" pitchFamily="18" charset="0"/>
              </a:rPr>
              <a:t>和</a:t>
            </a:r>
            <a:r>
              <a:rPr lang="en-US" altLang="zh-CN" sz="3200" dirty="0">
                <a:effectLst>
                  <a:outerShdw blurRad="38100" dist="38100" dir="2700000" algn="tl">
                    <a:srgbClr val="C0C0C0"/>
                  </a:outerShdw>
                </a:effectLst>
                <a:latin typeface="Times New Roman" pitchFamily="18" charset="0"/>
              </a:rPr>
              <a:t>delete</a:t>
            </a:r>
            <a:r>
              <a:rPr lang="zh-CN" altLang="en-US" sz="3200" dirty="0">
                <a:effectLst>
                  <a:outerShdw blurRad="38100" dist="38100" dir="2700000" algn="tl">
                    <a:srgbClr val="C0C0C0"/>
                  </a:outerShdw>
                </a:effectLst>
                <a:latin typeface="Times New Roman" pitchFamily="18" charset="0"/>
              </a:rPr>
              <a:t>操作符</a:t>
            </a:r>
          </a:p>
        </p:txBody>
      </p:sp>
      <p:sp>
        <p:nvSpPr>
          <p:cNvPr id="253955" name="Rectangle 3"/>
          <p:cNvSpPr>
            <a:spLocks noGrp="1" noChangeArrowheads="1"/>
          </p:cNvSpPr>
          <p:nvPr>
            <p:ph type="body" idx="1"/>
          </p:nvPr>
        </p:nvSpPr>
        <p:spPr>
          <a:xfrm>
            <a:off x="323851" y="1484316"/>
            <a:ext cx="8458200" cy="4465637"/>
          </a:xfrm>
        </p:spPr>
        <p:txBody>
          <a:bodyPr vert="horz" wrap="square" lIns="92075" tIns="46039" rIns="92075" bIns="46039" numCol="1" rtlCol="0" anchor="t" anchorCtr="0" compatLnSpc="1">
            <a:prstTxWarp prst="textNoShape">
              <a:avLst/>
            </a:prstTxWarp>
            <a:normAutofit lnSpcReduction="10000"/>
          </a:bodyPr>
          <a:lstStyle/>
          <a:p>
            <a:pPr eaLnBrk="1" hangingPunct="1">
              <a:spcBef>
                <a:spcPct val="40000"/>
              </a:spcBef>
              <a:buClr>
                <a:schemeClr val="accent1"/>
              </a:buClr>
              <a:defRPr/>
            </a:pPr>
            <a:r>
              <a:rPr lang="zh-CN" altLang="en-US" b="1" smtClean="0">
                <a:latin typeface="Times New Roman" pitchFamily="18" charset="0"/>
              </a:rPr>
              <a:t>使用的格式：</a:t>
            </a:r>
          </a:p>
          <a:p>
            <a:pPr eaLnBrk="1" hangingPunct="1">
              <a:spcBef>
                <a:spcPct val="40000"/>
              </a:spcBef>
              <a:buClr>
                <a:schemeClr val="accent1"/>
              </a:buClr>
              <a:buFont typeface="Wingdings" panose="05000000000000000000" pitchFamily="2" charset="2"/>
              <a:buNone/>
              <a:defRPr/>
            </a:pPr>
            <a:r>
              <a:rPr lang="zh-CN" altLang="en-US" b="1" smtClean="0">
                <a:latin typeface="Times New Roman" pitchFamily="18" charset="0"/>
              </a:rPr>
              <a:t>   （</a:t>
            </a:r>
            <a:r>
              <a:rPr lang="en-US" altLang="zh-CN" b="1" smtClean="0">
                <a:latin typeface="Times New Roman" pitchFamily="18" charset="0"/>
              </a:rPr>
              <a:t>1</a:t>
            </a:r>
            <a:r>
              <a:rPr lang="zh-CN" altLang="en-US" b="1" smtClean="0">
                <a:latin typeface="Times New Roman" pitchFamily="18" charset="0"/>
              </a:rPr>
              <a:t>）指针变量名</a:t>
            </a:r>
            <a:r>
              <a:rPr lang="en-US" altLang="zh-CN" b="1" smtClean="0">
                <a:latin typeface="Times New Roman" pitchFamily="18" charset="0"/>
              </a:rPr>
              <a:t>=new </a:t>
            </a:r>
            <a:r>
              <a:rPr lang="zh-CN" altLang="en-US" b="1" smtClean="0">
                <a:latin typeface="Times New Roman" pitchFamily="18" charset="0"/>
              </a:rPr>
              <a:t>类型名</a:t>
            </a:r>
            <a:r>
              <a:rPr lang="en-US" altLang="zh-CN" b="1" smtClean="0">
                <a:latin typeface="Times New Roman" pitchFamily="18" charset="0"/>
              </a:rPr>
              <a:t>(</a:t>
            </a:r>
            <a:r>
              <a:rPr lang="zh-CN" altLang="en-US" b="1" smtClean="0">
                <a:latin typeface="Times New Roman" pitchFamily="18" charset="0"/>
              </a:rPr>
              <a:t>初始化式</a:t>
            </a:r>
            <a:r>
              <a:rPr lang="en-US" altLang="zh-CN" b="1" smtClean="0">
                <a:latin typeface="Times New Roman" pitchFamily="18" charset="0"/>
              </a:rPr>
              <a:t>)</a:t>
            </a:r>
            <a:r>
              <a:rPr lang="zh-CN" altLang="en-US" b="1" smtClean="0">
                <a:latin typeface="Times New Roman" pitchFamily="18" charset="0"/>
              </a:rPr>
              <a:t>；</a:t>
            </a:r>
          </a:p>
          <a:p>
            <a:pPr eaLnBrk="1" hangingPunct="1">
              <a:spcBef>
                <a:spcPct val="40000"/>
              </a:spcBef>
              <a:buClr>
                <a:schemeClr val="accent1"/>
              </a:buClr>
              <a:buFont typeface="Wingdings" panose="05000000000000000000" pitchFamily="2" charset="2"/>
              <a:buNone/>
              <a:defRPr/>
            </a:pPr>
            <a:r>
              <a:rPr lang="zh-CN" altLang="en-US" b="1" smtClean="0">
                <a:latin typeface="Times New Roman" pitchFamily="18" charset="0"/>
              </a:rPr>
              <a:t>   （</a:t>
            </a:r>
            <a:r>
              <a:rPr lang="en-US" altLang="zh-CN" b="1" smtClean="0">
                <a:latin typeface="Times New Roman" pitchFamily="18" charset="0"/>
              </a:rPr>
              <a:t>2</a:t>
            </a:r>
            <a:r>
              <a:rPr lang="zh-CN" altLang="en-US" b="1" smtClean="0">
                <a:latin typeface="Times New Roman" pitchFamily="18" charset="0"/>
              </a:rPr>
              <a:t>）</a:t>
            </a:r>
            <a:r>
              <a:rPr lang="en-US" altLang="zh-CN" b="1" smtClean="0">
                <a:latin typeface="Times New Roman" pitchFamily="18" charset="0"/>
              </a:rPr>
              <a:t>delete </a:t>
            </a:r>
            <a:r>
              <a:rPr lang="zh-CN" altLang="en-US" b="1" smtClean="0">
                <a:latin typeface="Times New Roman" pitchFamily="18" charset="0"/>
              </a:rPr>
              <a:t>指针名</a:t>
            </a:r>
            <a:r>
              <a:rPr lang="en-US" altLang="zh-CN" b="1" smtClean="0">
                <a:latin typeface="Times New Roman" pitchFamily="18" charset="0"/>
              </a:rPr>
              <a:t>;</a:t>
            </a:r>
          </a:p>
          <a:p>
            <a:pPr eaLnBrk="1" hangingPunct="1">
              <a:spcBef>
                <a:spcPct val="40000"/>
              </a:spcBef>
              <a:buClr>
                <a:schemeClr val="accent1"/>
              </a:buClr>
              <a:defRPr/>
            </a:pPr>
            <a:r>
              <a:rPr lang="en-US" altLang="zh-CN" b="1" smtClean="0">
                <a:latin typeface="Times New Roman" pitchFamily="18" charset="0"/>
              </a:rPr>
              <a:t>new</a:t>
            </a:r>
            <a:r>
              <a:rPr lang="zh-CN" altLang="en-US" b="1" smtClean="0">
                <a:latin typeface="Times New Roman" pitchFamily="18" charset="0"/>
              </a:rPr>
              <a:t>运算符返回的是一个指向所分配类型变量（对象）的指针。</a:t>
            </a:r>
          </a:p>
          <a:p>
            <a:pPr eaLnBrk="1" hangingPunct="1">
              <a:spcBef>
                <a:spcPct val="40000"/>
              </a:spcBef>
              <a:buClr>
                <a:schemeClr val="accent1"/>
              </a:buClr>
              <a:defRPr/>
            </a:pPr>
            <a:r>
              <a:rPr lang="zh-CN" altLang="en-US" b="1" smtClean="0">
                <a:latin typeface="Times New Roman" pitchFamily="18" charset="0"/>
              </a:rPr>
              <a:t>对所创建的变量或对象，都是</a:t>
            </a:r>
            <a:r>
              <a:rPr lang="zh-CN" altLang="en-US" b="1" smtClean="0">
                <a:solidFill>
                  <a:srgbClr val="FF0000"/>
                </a:solidFill>
                <a:latin typeface="Times New Roman" pitchFamily="18" charset="0"/>
              </a:rPr>
              <a:t>通过该指针来间接操作</a:t>
            </a:r>
            <a:r>
              <a:rPr lang="zh-CN" altLang="en-US" b="1" smtClean="0">
                <a:latin typeface="Times New Roman" pitchFamily="18" charset="0"/>
              </a:rPr>
              <a:t>的，而</a:t>
            </a:r>
            <a:r>
              <a:rPr lang="zh-CN" altLang="en-US" b="1" smtClean="0">
                <a:solidFill>
                  <a:srgbClr val="FF0000"/>
                </a:solidFill>
                <a:latin typeface="Times New Roman" pitchFamily="18" charset="0"/>
              </a:rPr>
              <a:t>动态创建的对象本身没有名字</a:t>
            </a:r>
            <a:r>
              <a:rPr lang="zh-CN" altLang="en-US" b="1" smtClean="0">
                <a:latin typeface="Times New Roman" pitchFamily="18" charset="0"/>
              </a:rPr>
              <a: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en-US" altLang="zh-CN" sz="3200">
                <a:effectLst>
                  <a:outerShdw blurRad="38100" dist="38100" dir="2700000" algn="tl">
                    <a:srgbClr val="C0C0C0"/>
                  </a:outerShdw>
                </a:effectLst>
                <a:latin typeface="Times New Roman" pitchFamily="18" charset="0"/>
              </a:rPr>
              <a:t>Q8</a:t>
            </a:r>
            <a:r>
              <a:rPr lang="zh-CN" altLang="en-US" sz="3200">
                <a:effectLst>
                  <a:outerShdw blurRad="38100" dist="38100" dir="2700000" algn="tl">
                    <a:srgbClr val="C0C0C0"/>
                  </a:outerShdw>
                </a:effectLst>
                <a:latin typeface="Times New Roman" pitchFamily="18" charset="0"/>
              </a:rPr>
              <a:t>：二维数组的存储空间分布</a:t>
            </a:r>
          </a:p>
        </p:txBody>
      </p:sp>
      <p:sp>
        <p:nvSpPr>
          <p:cNvPr id="254979" name="Text Box 3"/>
          <p:cNvSpPr txBox="1">
            <a:spLocks noChangeArrowheads="1"/>
          </p:cNvSpPr>
          <p:nvPr/>
        </p:nvSpPr>
        <p:spPr bwMode="auto">
          <a:xfrm>
            <a:off x="684213" y="1316041"/>
            <a:ext cx="8153400" cy="461665"/>
          </a:xfrm>
          <a:prstGeom prst="rect">
            <a:avLst/>
          </a:prstGeom>
          <a:noFill/>
          <a:ln w="9525">
            <a:noFill/>
            <a:miter lim="800000"/>
            <a:headEnd/>
            <a:tailEnd/>
          </a:ln>
          <a:effectLst/>
        </p:spPr>
        <p:txBody>
          <a:bodyPr>
            <a:spAutoFit/>
          </a:bodyPr>
          <a:lstStyle/>
          <a:p>
            <a:pPr>
              <a:spcBef>
                <a:spcPct val="50000"/>
              </a:spcBef>
              <a:buClr>
                <a:schemeClr val="tx2"/>
              </a:buClr>
              <a:buFont typeface="Wingdings" pitchFamily="2" charset="2"/>
              <a:buChar char="u"/>
              <a:defRPr/>
            </a:pPr>
            <a:r>
              <a:rPr lang="en-US" altLang="zh-CN" sz="2400">
                <a:effectLst>
                  <a:outerShdw blurRad="38100" dist="38100" dir="2700000" algn="tl">
                    <a:srgbClr val="C0C0C0"/>
                  </a:outerShdw>
                </a:effectLst>
                <a:latin typeface="Times New Roman" pitchFamily="18" charset="0"/>
                <a:ea typeface="楷体_GB2312" pitchFamily="49" charset="-122"/>
              </a:rPr>
              <a:t> </a:t>
            </a:r>
            <a:r>
              <a:rPr lang="zh-CN" altLang="en-US" sz="2400">
                <a:effectLst>
                  <a:outerShdw blurRad="38100" dist="38100" dir="2700000" algn="tl">
                    <a:srgbClr val="C0C0C0"/>
                  </a:outerShdw>
                </a:effectLst>
                <a:latin typeface="Times New Roman" pitchFamily="18" charset="0"/>
                <a:ea typeface="楷体_GB2312" pitchFamily="49" charset="-122"/>
              </a:rPr>
              <a:t>例  </a:t>
            </a:r>
            <a:r>
              <a:rPr lang="en-US" altLang="zh-CN" sz="2400">
                <a:effectLst>
                  <a:outerShdw blurRad="38100" dist="38100" dir="2700000" algn="tl">
                    <a:srgbClr val="C0C0C0"/>
                  </a:outerShdw>
                </a:effectLst>
                <a:latin typeface="Times New Roman" pitchFamily="18" charset="0"/>
                <a:ea typeface="楷体_GB2312" pitchFamily="49" charset="-122"/>
              </a:rPr>
              <a:t>double Matrix[10][8];</a:t>
            </a:r>
          </a:p>
        </p:txBody>
      </p:sp>
      <p:grpSp>
        <p:nvGrpSpPr>
          <p:cNvPr id="2" name="Group 4"/>
          <p:cNvGrpSpPr>
            <a:grpSpLocks/>
          </p:cNvGrpSpPr>
          <p:nvPr/>
        </p:nvGrpSpPr>
        <p:grpSpPr bwMode="auto">
          <a:xfrm>
            <a:off x="838200" y="2359025"/>
            <a:ext cx="6858000" cy="3733800"/>
            <a:chOff x="528" y="1680"/>
            <a:chExt cx="4320" cy="2352"/>
          </a:xfrm>
        </p:grpSpPr>
        <p:sp>
          <p:nvSpPr>
            <p:cNvPr id="254981" name="Rectangle 5"/>
            <p:cNvSpPr>
              <a:spLocks noChangeArrowheads="1"/>
            </p:cNvSpPr>
            <p:nvPr/>
          </p:nvSpPr>
          <p:spPr bwMode="auto">
            <a:xfrm>
              <a:off x="528" y="1680"/>
              <a:ext cx="768"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a:t>
              </a:r>
            </a:p>
          </p:txBody>
        </p:sp>
        <p:grpSp>
          <p:nvGrpSpPr>
            <p:cNvPr id="65544" name="Group 6"/>
            <p:cNvGrpSpPr>
              <a:grpSpLocks/>
            </p:cNvGrpSpPr>
            <p:nvPr/>
          </p:nvGrpSpPr>
          <p:grpSpPr bwMode="auto">
            <a:xfrm>
              <a:off x="1824" y="1680"/>
              <a:ext cx="3024" cy="2352"/>
              <a:chOff x="1440" y="1680"/>
              <a:chExt cx="3024" cy="2352"/>
            </a:xfrm>
          </p:grpSpPr>
          <p:sp>
            <p:nvSpPr>
              <p:cNvPr id="254983" name="Rectangle 7"/>
              <p:cNvSpPr>
                <a:spLocks noChangeArrowheads="1"/>
              </p:cNvSpPr>
              <p:nvPr/>
            </p:nvSpPr>
            <p:spPr bwMode="auto">
              <a:xfrm>
                <a:off x="1440" y="1680"/>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Matrix[0]</a:t>
                </a:r>
              </a:p>
            </p:txBody>
          </p:sp>
          <p:sp>
            <p:nvSpPr>
              <p:cNvPr id="254984" name="Rectangle 8"/>
              <p:cNvSpPr>
                <a:spLocks noChangeArrowheads="1"/>
              </p:cNvSpPr>
              <p:nvPr/>
            </p:nvSpPr>
            <p:spPr bwMode="auto">
              <a:xfrm>
                <a:off x="1440" y="2016"/>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Matrix[1]</a:t>
                </a:r>
              </a:p>
            </p:txBody>
          </p:sp>
          <p:sp>
            <p:nvSpPr>
              <p:cNvPr id="254985" name="Rectangle 9"/>
              <p:cNvSpPr>
                <a:spLocks noChangeArrowheads="1"/>
              </p:cNvSpPr>
              <p:nvPr/>
            </p:nvSpPr>
            <p:spPr bwMode="auto">
              <a:xfrm>
                <a:off x="1440" y="2688"/>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Matrix[9]</a:t>
                </a:r>
              </a:p>
            </p:txBody>
          </p:sp>
          <p:grpSp>
            <p:nvGrpSpPr>
              <p:cNvPr id="65549" name="Group 10"/>
              <p:cNvGrpSpPr>
                <a:grpSpLocks/>
              </p:cNvGrpSpPr>
              <p:nvPr/>
            </p:nvGrpSpPr>
            <p:grpSpPr bwMode="auto">
              <a:xfrm>
                <a:off x="2928" y="1680"/>
                <a:ext cx="1536" cy="720"/>
                <a:chOff x="2928" y="1680"/>
                <a:chExt cx="1536" cy="720"/>
              </a:xfrm>
            </p:grpSpPr>
            <p:sp>
              <p:nvSpPr>
                <p:cNvPr id="254987" name="Rectangle 11"/>
                <p:cNvSpPr>
                  <a:spLocks noChangeArrowheads="1"/>
                </p:cNvSpPr>
                <p:nvPr/>
              </p:nvSpPr>
              <p:spPr bwMode="auto">
                <a:xfrm>
                  <a:off x="2928" y="168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Matrix[0][0]</a:t>
                  </a:r>
                </a:p>
              </p:txBody>
            </p:sp>
            <p:sp>
              <p:nvSpPr>
                <p:cNvPr id="254988" name="Rectangle 12"/>
                <p:cNvSpPr>
                  <a:spLocks noChangeArrowheads="1"/>
                </p:cNvSpPr>
                <p:nvPr/>
              </p:nvSpPr>
              <p:spPr bwMode="auto">
                <a:xfrm>
                  <a:off x="2928" y="192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254989" name="Rectangle 13"/>
                <p:cNvSpPr>
                  <a:spLocks noChangeArrowheads="1"/>
                </p:cNvSpPr>
                <p:nvPr/>
              </p:nvSpPr>
              <p:spPr bwMode="auto">
                <a:xfrm>
                  <a:off x="2928" y="216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Matrix[0][7]</a:t>
                  </a:r>
                </a:p>
              </p:txBody>
            </p:sp>
          </p:grpSp>
          <p:grpSp>
            <p:nvGrpSpPr>
              <p:cNvPr id="65550" name="Group 14"/>
              <p:cNvGrpSpPr>
                <a:grpSpLocks/>
              </p:cNvGrpSpPr>
              <p:nvPr/>
            </p:nvGrpSpPr>
            <p:grpSpPr bwMode="auto">
              <a:xfrm>
                <a:off x="2928" y="2496"/>
                <a:ext cx="1536" cy="720"/>
                <a:chOff x="2928" y="1680"/>
                <a:chExt cx="1536" cy="720"/>
              </a:xfrm>
            </p:grpSpPr>
            <p:sp>
              <p:nvSpPr>
                <p:cNvPr id="254991" name="Rectangle 15"/>
                <p:cNvSpPr>
                  <a:spLocks noChangeArrowheads="1"/>
                </p:cNvSpPr>
                <p:nvPr/>
              </p:nvSpPr>
              <p:spPr bwMode="auto">
                <a:xfrm>
                  <a:off x="2928" y="168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Matrix[1][0]</a:t>
                  </a:r>
                </a:p>
              </p:txBody>
            </p:sp>
            <p:sp>
              <p:nvSpPr>
                <p:cNvPr id="254992" name="Rectangle 16"/>
                <p:cNvSpPr>
                  <a:spLocks noChangeArrowheads="1"/>
                </p:cNvSpPr>
                <p:nvPr/>
              </p:nvSpPr>
              <p:spPr bwMode="auto">
                <a:xfrm>
                  <a:off x="2928" y="192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254993" name="Rectangle 17"/>
                <p:cNvSpPr>
                  <a:spLocks noChangeArrowheads="1"/>
                </p:cNvSpPr>
                <p:nvPr/>
              </p:nvSpPr>
              <p:spPr bwMode="auto">
                <a:xfrm>
                  <a:off x="2928" y="216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Matrix[1][7]</a:t>
                  </a:r>
                </a:p>
              </p:txBody>
            </p:sp>
          </p:grpSp>
          <p:grpSp>
            <p:nvGrpSpPr>
              <p:cNvPr id="65551" name="Group 18"/>
              <p:cNvGrpSpPr>
                <a:grpSpLocks/>
              </p:cNvGrpSpPr>
              <p:nvPr/>
            </p:nvGrpSpPr>
            <p:grpSpPr bwMode="auto">
              <a:xfrm>
                <a:off x="2928" y="3312"/>
                <a:ext cx="1536" cy="720"/>
                <a:chOff x="2928" y="1680"/>
                <a:chExt cx="1536" cy="720"/>
              </a:xfrm>
            </p:grpSpPr>
            <p:sp>
              <p:nvSpPr>
                <p:cNvPr id="254995" name="Rectangle 19"/>
                <p:cNvSpPr>
                  <a:spLocks noChangeArrowheads="1"/>
                </p:cNvSpPr>
                <p:nvPr/>
              </p:nvSpPr>
              <p:spPr bwMode="auto">
                <a:xfrm>
                  <a:off x="2928" y="168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Matrix[9][0]</a:t>
                  </a:r>
                </a:p>
              </p:txBody>
            </p:sp>
            <p:sp>
              <p:nvSpPr>
                <p:cNvPr id="254996" name="Rectangle 20"/>
                <p:cNvSpPr>
                  <a:spLocks noChangeArrowheads="1"/>
                </p:cNvSpPr>
                <p:nvPr/>
              </p:nvSpPr>
              <p:spPr bwMode="auto">
                <a:xfrm>
                  <a:off x="2928" y="192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254997" name="Rectangle 21"/>
                <p:cNvSpPr>
                  <a:spLocks noChangeArrowheads="1"/>
                </p:cNvSpPr>
                <p:nvPr/>
              </p:nvSpPr>
              <p:spPr bwMode="auto">
                <a:xfrm>
                  <a:off x="2928" y="2160"/>
                  <a:ext cx="1536" cy="240"/>
                </a:xfrm>
                <a:prstGeom prst="rect">
                  <a:avLst/>
                </a:prstGeom>
                <a:gradFill rotWithShape="1">
                  <a:gsLst>
                    <a:gs pos="0">
                      <a:schemeClr val="accent1"/>
                    </a:gs>
                    <a:gs pos="100000">
                      <a:schemeClr val="bg1"/>
                    </a:gs>
                  </a:gsLst>
                  <a:lin ang="2700000" scaled="1"/>
                </a:gradFill>
                <a:ln w="9525">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Matrix[9][7]</a:t>
                  </a:r>
                </a:p>
              </p:txBody>
            </p:sp>
          </p:grpSp>
          <p:sp>
            <p:nvSpPr>
              <p:cNvPr id="65552" name="Line 22"/>
              <p:cNvSpPr>
                <a:spLocks noChangeShapeType="1"/>
              </p:cNvSpPr>
              <p:nvPr/>
            </p:nvSpPr>
            <p:spPr bwMode="auto">
              <a:xfrm>
                <a:off x="2400" y="1776"/>
                <a:ext cx="528"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553" name="Line 23"/>
              <p:cNvSpPr>
                <a:spLocks noChangeShapeType="1"/>
              </p:cNvSpPr>
              <p:nvPr/>
            </p:nvSpPr>
            <p:spPr bwMode="auto">
              <a:xfrm>
                <a:off x="2400" y="2112"/>
                <a:ext cx="192"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4" name="Line 24"/>
              <p:cNvSpPr>
                <a:spLocks noChangeShapeType="1"/>
              </p:cNvSpPr>
              <p:nvPr/>
            </p:nvSpPr>
            <p:spPr bwMode="auto">
              <a:xfrm>
                <a:off x="2592" y="2112"/>
                <a:ext cx="0" cy="48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5" name="Line 25"/>
              <p:cNvSpPr>
                <a:spLocks noChangeShapeType="1"/>
              </p:cNvSpPr>
              <p:nvPr/>
            </p:nvSpPr>
            <p:spPr bwMode="auto">
              <a:xfrm>
                <a:off x="2592" y="2592"/>
                <a:ext cx="336"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5002" name="Rectangle 26"/>
              <p:cNvSpPr>
                <a:spLocks noChangeArrowheads="1"/>
              </p:cNvSpPr>
              <p:nvPr/>
            </p:nvSpPr>
            <p:spPr bwMode="auto">
              <a:xfrm>
                <a:off x="1440" y="2352"/>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65557" name="Line 27"/>
              <p:cNvSpPr>
                <a:spLocks noChangeShapeType="1"/>
              </p:cNvSpPr>
              <p:nvPr/>
            </p:nvSpPr>
            <p:spPr bwMode="auto">
              <a:xfrm>
                <a:off x="2400" y="2784"/>
                <a:ext cx="192"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8" name="Line 28"/>
              <p:cNvSpPr>
                <a:spLocks noChangeShapeType="1"/>
              </p:cNvSpPr>
              <p:nvPr/>
            </p:nvSpPr>
            <p:spPr bwMode="auto">
              <a:xfrm>
                <a:off x="2592" y="2784"/>
                <a:ext cx="0" cy="624"/>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9" name="Line 29"/>
              <p:cNvSpPr>
                <a:spLocks noChangeShapeType="1"/>
              </p:cNvSpPr>
              <p:nvPr/>
            </p:nvSpPr>
            <p:spPr bwMode="auto">
              <a:xfrm>
                <a:off x="2592" y="3408"/>
                <a:ext cx="336"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5545" name="Line 30"/>
            <p:cNvSpPr>
              <a:spLocks noChangeShapeType="1"/>
            </p:cNvSpPr>
            <p:nvPr/>
          </p:nvSpPr>
          <p:spPr bwMode="auto">
            <a:xfrm>
              <a:off x="1296" y="1776"/>
              <a:ext cx="528"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55007" name="Text Box 31"/>
          <p:cNvSpPr txBox="1">
            <a:spLocks noChangeArrowheads="1"/>
          </p:cNvSpPr>
          <p:nvPr/>
        </p:nvSpPr>
        <p:spPr bwMode="auto">
          <a:xfrm>
            <a:off x="914400" y="1901827"/>
            <a:ext cx="6781800" cy="461665"/>
          </a:xfrm>
          <a:prstGeom prst="rect">
            <a:avLst/>
          </a:prstGeom>
          <a:noFill/>
          <a:ln w="9525">
            <a:noFill/>
            <a:miter lim="800000"/>
            <a:headEnd/>
            <a:tailEnd/>
          </a:ln>
          <a:effectLst/>
        </p:spPr>
        <p:txBody>
          <a:bodyPr>
            <a:spAutoFit/>
          </a:bodyPr>
          <a:lstStyle/>
          <a:p>
            <a:pPr>
              <a:spcBef>
                <a:spcPct val="50000"/>
              </a:spcBef>
              <a:defRPr/>
            </a:pPr>
            <a:r>
              <a:rPr lang="zh-CN" altLang="en-US" sz="2400">
                <a:effectLst>
                  <a:outerShdw blurRad="38100" dist="38100" dir="2700000" algn="tl">
                    <a:srgbClr val="C0C0C0"/>
                  </a:outerShdw>
                </a:effectLst>
                <a:latin typeface="Times New Roman" pitchFamily="18" charset="0"/>
                <a:ea typeface="楷体_GB2312" pitchFamily="49" charset="-122"/>
              </a:rPr>
              <a:t>首地址            每行首地址                  数据单元</a:t>
            </a:r>
          </a:p>
        </p:txBody>
      </p:sp>
      <p:sp>
        <p:nvSpPr>
          <p:cNvPr id="255008" name="Text Box 32"/>
          <p:cNvSpPr txBox="1">
            <a:spLocks noChangeArrowheads="1"/>
          </p:cNvSpPr>
          <p:nvPr/>
        </p:nvSpPr>
        <p:spPr bwMode="auto">
          <a:xfrm>
            <a:off x="539751" y="5084766"/>
            <a:ext cx="3505200" cy="1015663"/>
          </a:xfrm>
          <a:prstGeom prst="rect">
            <a:avLst/>
          </a:prstGeom>
          <a:noFill/>
          <a:ln w="9525">
            <a:noFill/>
            <a:miter lim="800000"/>
            <a:headEnd/>
            <a:tailEnd/>
          </a:ln>
          <a:effectLst/>
        </p:spPr>
        <p:txBody>
          <a:bodyPr>
            <a:spAutoFit/>
          </a:bodyPr>
          <a:lstStyle/>
          <a:p>
            <a:pPr>
              <a:spcBef>
                <a:spcPct val="50000"/>
              </a:spcBef>
              <a:defRPr/>
            </a:pPr>
            <a:r>
              <a:rPr lang="en-US" altLang="zh-CN" sz="2400">
                <a:effectLst>
                  <a:outerShdw blurRad="38100" dist="38100" dir="2700000" algn="tl">
                    <a:srgbClr val="C0C0C0"/>
                  </a:outerShdw>
                </a:effectLst>
                <a:latin typeface="Times New Roman" pitchFamily="18" charset="0"/>
                <a:ea typeface="楷体_GB2312" pitchFamily="49" charset="-122"/>
              </a:rPr>
              <a:t>Matrix </a:t>
            </a:r>
            <a:r>
              <a:rPr lang="en-US" altLang="zh-CN" sz="2400">
                <a:effectLst>
                  <a:outerShdw blurRad="38100" dist="38100" dir="2700000" algn="tl">
                    <a:srgbClr val="C0C0C0"/>
                  </a:outerShdw>
                </a:effectLst>
                <a:latin typeface="Times New Roman" pitchFamily="18" charset="0"/>
                <a:ea typeface="楷体_GB2312" pitchFamily="49" charset="-122"/>
                <a:sym typeface="Symbol" pitchFamily="18" charset="2"/>
              </a:rPr>
              <a:t> </a:t>
            </a:r>
            <a:r>
              <a:rPr lang="en-US" altLang="zh-CN" sz="2400">
                <a:effectLst>
                  <a:outerShdw blurRad="38100" dist="38100" dir="2700000" algn="tl">
                    <a:srgbClr val="C0C0C0"/>
                  </a:outerShdw>
                </a:effectLst>
                <a:latin typeface="Times New Roman" pitchFamily="18" charset="0"/>
                <a:ea typeface="楷体_GB2312" pitchFamily="49" charset="-122"/>
              </a:rPr>
              <a:t>Matrix[0]</a:t>
            </a:r>
          </a:p>
          <a:p>
            <a:pPr>
              <a:spcBef>
                <a:spcPct val="50000"/>
              </a:spcBef>
              <a:defRPr/>
            </a:pPr>
            <a:r>
              <a:rPr lang="en-US" altLang="zh-CN" sz="2400">
                <a:effectLst>
                  <a:outerShdw blurRad="38100" dist="38100" dir="2700000" algn="tl">
                    <a:srgbClr val="C0C0C0"/>
                  </a:outerShdw>
                </a:effectLst>
                <a:latin typeface="Times New Roman" pitchFamily="18" charset="0"/>
                <a:ea typeface="楷体_GB2312" pitchFamily="49" charset="-122"/>
                <a:sym typeface="Symbol" pitchFamily="18" charset="2"/>
              </a:rPr>
              <a:t></a:t>
            </a:r>
            <a:r>
              <a:rPr lang="en-US" altLang="zh-CN" sz="2400">
                <a:effectLst>
                  <a:outerShdw blurRad="38100" dist="38100" dir="2700000" algn="tl">
                    <a:srgbClr val="C0C0C0"/>
                  </a:outerShdw>
                </a:effectLst>
                <a:latin typeface="Times New Roman" pitchFamily="18" charset="0"/>
                <a:ea typeface="楷体_GB2312" pitchFamily="49" charset="-122"/>
              </a:rPr>
              <a:t> &amp;Matrix[0][0]</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dirty="0">
                <a:effectLst>
                  <a:outerShdw blurRad="38100" dist="38100" dir="2700000" algn="tl">
                    <a:srgbClr val="C0C0C0"/>
                  </a:outerShdw>
                </a:effectLst>
              </a:rPr>
              <a:t>二维数组的动态分配与释放</a:t>
            </a:r>
          </a:p>
        </p:txBody>
      </p:sp>
      <p:sp>
        <p:nvSpPr>
          <p:cNvPr id="256003" name="Text Box 3"/>
          <p:cNvSpPr txBox="1">
            <a:spLocks noChangeArrowheads="1"/>
          </p:cNvSpPr>
          <p:nvPr/>
        </p:nvSpPr>
        <p:spPr bwMode="auto">
          <a:xfrm>
            <a:off x="395290" y="1647827"/>
            <a:ext cx="8424863" cy="3754874"/>
          </a:xfrm>
          <a:prstGeom prst="rect">
            <a:avLst/>
          </a:prstGeom>
          <a:noFill/>
          <a:ln w="9525">
            <a:noFill/>
            <a:miter lim="800000"/>
            <a:headEnd/>
            <a:tailEnd/>
          </a:ln>
          <a:effectLst/>
        </p:spPr>
        <p:txBody>
          <a:bodyPr>
            <a:spAutoFit/>
          </a:bodyPr>
          <a:lstStyle/>
          <a:p>
            <a:pPr>
              <a:spcBef>
                <a:spcPct val="50000"/>
              </a:spcBef>
              <a:buClr>
                <a:schemeClr val="tx2"/>
              </a:buClr>
              <a:buFontTx/>
              <a:buChar char="•"/>
              <a:defRPr/>
            </a:pPr>
            <a:r>
              <a:rPr lang="zh-CN" altLang="en-US" sz="2800">
                <a:effectLst>
                  <a:outerShdw blurRad="38100" dist="38100" dir="2700000" algn="tl">
                    <a:srgbClr val="C0C0C0"/>
                  </a:outerShdw>
                </a:effectLst>
                <a:latin typeface="Times New Roman" pitchFamily="18" charset="0"/>
                <a:ea typeface="黑体" pitchFamily="2" charset="-122"/>
              </a:rPr>
              <a:t> 定义</a:t>
            </a:r>
          </a:p>
          <a:p>
            <a:pPr>
              <a:spcBef>
                <a:spcPct val="50000"/>
              </a:spcBef>
              <a:defRPr/>
            </a:pPr>
            <a:r>
              <a:rPr lang="en-US" altLang="zh-CN" sz="2800">
                <a:effectLst>
                  <a:outerShdw blurRad="38100" dist="38100" dir="2700000" algn="tl">
                    <a:srgbClr val="C0C0C0"/>
                  </a:outerShdw>
                </a:effectLst>
                <a:latin typeface="Times New Roman" pitchFamily="18" charset="0"/>
                <a:ea typeface="黑体" pitchFamily="2" charset="-122"/>
              </a:rPr>
              <a:t>【</a:t>
            </a:r>
            <a:r>
              <a:rPr lang="zh-CN" altLang="en-US" sz="2800">
                <a:effectLst>
                  <a:outerShdw blurRad="38100" dist="38100" dir="2700000" algn="tl">
                    <a:srgbClr val="C0C0C0"/>
                  </a:outerShdw>
                </a:effectLst>
                <a:latin typeface="Times New Roman" pitchFamily="18" charset="0"/>
                <a:ea typeface="黑体" pitchFamily="2" charset="-122"/>
              </a:rPr>
              <a:t>形式</a:t>
            </a:r>
            <a:r>
              <a:rPr lang="en-US" altLang="zh-CN" sz="2800">
                <a:effectLst>
                  <a:outerShdw blurRad="38100" dist="38100" dir="2700000" algn="tl">
                    <a:srgbClr val="C0C0C0"/>
                  </a:outerShdw>
                </a:effectLst>
                <a:latin typeface="Times New Roman" pitchFamily="18" charset="0"/>
                <a:ea typeface="黑体" pitchFamily="2" charset="-122"/>
              </a:rPr>
              <a:t>1】 &lt;</a:t>
            </a:r>
            <a:r>
              <a:rPr lang="zh-CN" altLang="en-US" sz="2800">
                <a:effectLst>
                  <a:outerShdw blurRad="38100" dist="38100" dir="2700000" algn="tl">
                    <a:srgbClr val="C0C0C0"/>
                  </a:outerShdw>
                </a:effectLst>
                <a:latin typeface="Times New Roman" pitchFamily="18" charset="0"/>
                <a:ea typeface="黑体" pitchFamily="2" charset="-122"/>
              </a:rPr>
              <a:t>数据类型</a:t>
            </a:r>
            <a:r>
              <a:rPr lang="en-US" altLang="zh-CN" sz="2800">
                <a:effectLst>
                  <a:outerShdw blurRad="38100" dist="38100" dir="2700000" algn="tl">
                    <a:srgbClr val="C0C0C0"/>
                  </a:outerShdw>
                </a:effectLst>
                <a:latin typeface="Times New Roman" pitchFamily="18" charset="0"/>
                <a:ea typeface="黑体" pitchFamily="2" charset="-122"/>
              </a:rPr>
              <a:t>&gt; **&lt;</a:t>
            </a:r>
            <a:r>
              <a:rPr lang="zh-CN" altLang="en-US" sz="2800">
                <a:effectLst>
                  <a:outerShdw blurRad="38100" dist="38100" dir="2700000" algn="tl">
                    <a:srgbClr val="C0C0C0"/>
                  </a:outerShdw>
                </a:effectLst>
                <a:latin typeface="Times New Roman" pitchFamily="18" charset="0"/>
                <a:ea typeface="黑体" pitchFamily="2" charset="-122"/>
              </a:rPr>
              <a:t>标识符</a:t>
            </a:r>
            <a:r>
              <a:rPr lang="en-US" altLang="zh-CN" sz="2800">
                <a:effectLst>
                  <a:outerShdw blurRad="38100" dist="38100" dir="2700000" algn="tl">
                    <a:srgbClr val="C0C0C0"/>
                  </a:outerShdw>
                </a:effectLst>
                <a:latin typeface="Times New Roman" pitchFamily="18" charset="0"/>
                <a:ea typeface="黑体" pitchFamily="2" charset="-122"/>
              </a:rPr>
              <a:t>&gt; [=&lt;</a:t>
            </a:r>
            <a:r>
              <a:rPr lang="zh-CN" altLang="en-US" sz="2800">
                <a:effectLst>
                  <a:outerShdw blurRad="38100" dist="38100" dir="2700000" algn="tl">
                    <a:srgbClr val="C0C0C0"/>
                  </a:outerShdw>
                </a:effectLst>
                <a:latin typeface="Times New Roman" pitchFamily="18" charset="0"/>
                <a:ea typeface="黑体" pitchFamily="2" charset="-122"/>
              </a:rPr>
              <a:t>初值表达式</a:t>
            </a:r>
            <a:r>
              <a:rPr lang="en-US" altLang="zh-CN" sz="2800">
                <a:effectLst>
                  <a:outerShdw blurRad="38100" dist="38100" dir="2700000" algn="tl">
                    <a:srgbClr val="C0C0C0"/>
                  </a:outerShdw>
                </a:effectLst>
                <a:latin typeface="Times New Roman" pitchFamily="18" charset="0"/>
                <a:ea typeface="黑体" pitchFamily="2" charset="-122"/>
              </a:rPr>
              <a:t>&gt;]</a:t>
            </a:r>
          </a:p>
          <a:p>
            <a:pPr>
              <a:spcBef>
                <a:spcPct val="50000"/>
              </a:spcBef>
              <a:defRPr/>
            </a:pPr>
            <a:r>
              <a:rPr lang="zh-CN" altLang="en-US" sz="2800">
                <a:effectLst>
                  <a:outerShdw blurRad="38100" dist="38100" dir="2700000" algn="tl">
                    <a:srgbClr val="C0C0C0"/>
                  </a:outerShdw>
                </a:effectLst>
                <a:latin typeface="Times New Roman" pitchFamily="18" charset="0"/>
                <a:ea typeface="黑体" pitchFamily="2" charset="-122"/>
              </a:rPr>
              <a:t>        例如：</a:t>
            </a:r>
            <a:r>
              <a:rPr lang="en-US" altLang="zh-CN" sz="2800">
                <a:effectLst>
                  <a:outerShdw blurRad="38100" dist="38100" dir="2700000" algn="tl">
                    <a:srgbClr val="C0C0C0"/>
                  </a:outerShdw>
                </a:effectLst>
                <a:latin typeface="Times New Roman" pitchFamily="18" charset="0"/>
                <a:ea typeface="黑体" pitchFamily="2" charset="-122"/>
              </a:rPr>
              <a:t>int  **fa=NULL;   </a:t>
            </a:r>
            <a:r>
              <a:rPr lang="zh-CN" altLang="en-US" sz="2800">
                <a:effectLst>
                  <a:outerShdw blurRad="38100" dist="38100" dir="2700000" algn="tl">
                    <a:srgbClr val="C0C0C0"/>
                  </a:outerShdw>
                </a:effectLst>
                <a:latin typeface="Times New Roman" pitchFamily="18" charset="0"/>
                <a:ea typeface="黑体" pitchFamily="2" charset="-122"/>
              </a:rPr>
              <a:t>更为灵活！</a:t>
            </a:r>
          </a:p>
          <a:p>
            <a:pPr>
              <a:spcBef>
                <a:spcPct val="50000"/>
              </a:spcBef>
              <a:defRPr/>
            </a:pPr>
            <a:r>
              <a:rPr lang="en-US" altLang="zh-CN" sz="2800">
                <a:effectLst>
                  <a:outerShdw blurRad="38100" dist="38100" dir="2700000" algn="tl">
                    <a:srgbClr val="C0C0C0"/>
                  </a:outerShdw>
                </a:effectLst>
                <a:latin typeface="Times New Roman" pitchFamily="18" charset="0"/>
                <a:ea typeface="黑体" pitchFamily="2" charset="-122"/>
              </a:rPr>
              <a:t>【</a:t>
            </a:r>
            <a:r>
              <a:rPr lang="zh-CN" altLang="en-US" sz="2800">
                <a:effectLst>
                  <a:outerShdw blurRad="38100" dist="38100" dir="2700000" algn="tl">
                    <a:srgbClr val="C0C0C0"/>
                  </a:outerShdw>
                </a:effectLst>
                <a:latin typeface="Times New Roman" pitchFamily="18" charset="0"/>
                <a:ea typeface="黑体" pitchFamily="2" charset="-122"/>
              </a:rPr>
              <a:t>形式</a:t>
            </a:r>
            <a:r>
              <a:rPr lang="en-US" altLang="zh-CN" sz="2800">
                <a:effectLst>
                  <a:outerShdw blurRad="38100" dist="38100" dir="2700000" algn="tl">
                    <a:srgbClr val="C0C0C0"/>
                  </a:outerShdw>
                </a:effectLst>
                <a:latin typeface="Times New Roman" pitchFamily="18" charset="0"/>
                <a:ea typeface="黑体" pitchFamily="2" charset="-122"/>
              </a:rPr>
              <a:t>2】&lt;</a:t>
            </a:r>
            <a:r>
              <a:rPr lang="zh-CN" altLang="en-US" sz="2800">
                <a:effectLst>
                  <a:outerShdw blurRad="38100" dist="38100" dir="2700000" algn="tl">
                    <a:srgbClr val="C0C0C0"/>
                  </a:outerShdw>
                </a:effectLst>
                <a:latin typeface="Times New Roman" pitchFamily="18" charset="0"/>
                <a:ea typeface="黑体" pitchFamily="2" charset="-122"/>
              </a:rPr>
              <a:t>数据类型</a:t>
            </a:r>
            <a:r>
              <a:rPr lang="en-US" altLang="zh-CN" sz="2800">
                <a:effectLst>
                  <a:outerShdw blurRad="38100" dist="38100" dir="2700000" algn="tl">
                    <a:srgbClr val="C0C0C0"/>
                  </a:outerShdw>
                </a:effectLst>
                <a:latin typeface="Times New Roman" pitchFamily="18" charset="0"/>
                <a:ea typeface="黑体" pitchFamily="2" charset="-122"/>
              </a:rPr>
              <a:t>&gt; (*</a:t>
            </a:r>
            <a:r>
              <a:rPr lang="zh-CN" altLang="en-US" sz="2800">
                <a:effectLst>
                  <a:outerShdw blurRad="38100" dist="38100" dir="2700000" algn="tl">
                    <a:srgbClr val="C0C0C0"/>
                  </a:outerShdw>
                </a:effectLst>
                <a:latin typeface="Times New Roman" pitchFamily="18" charset="0"/>
                <a:ea typeface="黑体" pitchFamily="2" charset="-122"/>
              </a:rPr>
              <a:t>标识符</a:t>
            </a:r>
            <a:r>
              <a:rPr lang="en-US" altLang="zh-CN" sz="2800">
                <a:effectLst>
                  <a:outerShdw blurRad="38100" dist="38100" dir="2700000" algn="tl">
                    <a:srgbClr val="C0C0C0"/>
                  </a:outerShdw>
                </a:effectLst>
                <a:latin typeface="Times New Roman" pitchFamily="18" charset="0"/>
                <a:ea typeface="黑体" pitchFamily="2" charset="-122"/>
              </a:rPr>
              <a:t>) [</a:t>
            </a:r>
            <a:r>
              <a:rPr lang="zh-CN" altLang="en-US" sz="2800">
                <a:effectLst>
                  <a:outerShdw blurRad="38100" dist="38100" dir="2700000" algn="tl">
                    <a:srgbClr val="C0C0C0"/>
                  </a:outerShdw>
                </a:effectLst>
                <a:latin typeface="Times New Roman" pitchFamily="18" charset="0"/>
                <a:ea typeface="黑体" pitchFamily="2" charset="-122"/>
              </a:rPr>
              <a:t>表达式</a:t>
            </a:r>
            <a:r>
              <a:rPr lang="en-US" altLang="zh-CN" sz="2800">
                <a:effectLst>
                  <a:outerShdw blurRad="38100" dist="38100" dir="2700000" algn="tl">
                    <a:srgbClr val="C0C0C0"/>
                  </a:outerShdw>
                </a:effectLst>
                <a:latin typeface="Times New Roman" pitchFamily="18" charset="0"/>
                <a:ea typeface="黑体" pitchFamily="2" charset="-122"/>
              </a:rPr>
              <a:t>];</a:t>
            </a:r>
          </a:p>
          <a:p>
            <a:pPr>
              <a:spcBef>
                <a:spcPct val="50000"/>
              </a:spcBef>
              <a:defRPr/>
            </a:pPr>
            <a:r>
              <a:rPr lang="zh-CN" altLang="en-US" sz="2800">
                <a:effectLst>
                  <a:outerShdw blurRad="38100" dist="38100" dir="2700000" algn="tl">
                    <a:srgbClr val="C0C0C0"/>
                  </a:outerShdw>
                </a:effectLst>
                <a:latin typeface="Times New Roman" pitchFamily="18" charset="0"/>
                <a:ea typeface="黑体" pitchFamily="2" charset="-122"/>
              </a:rPr>
              <a:t>        例如：</a:t>
            </a:r>
            <a:r>
              <a:rPr lang="en-US" altLang="zh-CN" sz="2800">
                <a:effectLst>
                  <a:outerShdw blurRad="38100" dist="38100" dir="2700000" algn="tl">
                    <a:srgbClr val="C0C0C0"/>
                  </a:outerShdw>
                </a:effectLst>
                <a:latin typeface="Times New Roman" pitchFamily="18" charset="0"/>
                <a:ea typeface="黑体" pitchFamily="2" charset="-122"/>
              </a:rPr>
              <a:t>int (*fa)[20]=NULL;</a:t>
            </a:r>
            <a:endParaRPr lang="zh-CN" altLang="en-US" sz="2800">
              <a:effectLst>
                <a:outerShdw blurRad="38100" dist="38100" dir="2700000" algn="tl">
                  <a:srgbClr val="C0C0C0"/>
                </a:outerShdw>
              </a:effectLst>
              <a:latin typeface="Times New Roman" pitchFamily="18" charset="0"/>
              <a:ea typeface="黑体" pitchFamily="2" charset="-122"/>
            </a:endParaRPr>
          </a:p>
          <a:p>
            <a:pPr>
              <a:spcBef>
                <a:spcPct val="50000"/>
              </a:spcBef>
              <a:defRPr/>
            </a:pPr>
            <a:r>
              <a:rPr lang="zh-CN" altLang="en-US" sz="2800">
                <a:effectLst>
                  <a:outerShdw blurRad="38100" dist="38100" dir="2700000" algn="tl">
                    <a:srgbClr val="C0C0C0"/>
                  </a:outerShdw>
                </a:effectLst>
                <a:latin typeface="Times New Roman" pitchFamily="18" charset="0"/>
                <a:ea typeface="黑体" pitchFamily="2" charset="-122"/>
              </a:rPr>
              <a:t>使用指向一维数组的指针，第二维的容量固定！</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dirty="0">
                <a:effectLst>
                  <a:outerShdw blurRad="38100" dist="38100" dir="2700000" algn="tl">
                    <a:srgbClr val="C0C0C0"/>
                  </a:outerShdw>
                </a:effectLst>
              </a:rPr>
              <a:t>二维数组：申请内存空间</a:t>
            </a:r>
            <a:endParaRPr lang="en-US" altLang="zh-CN" sz="3200" dirty="0">
              <a:effectLst>
                <a:outerShdw blurRad="38100" dist="38100" dir="2700000" algn="tl">
                  <a:srgbClr val="C0C0C0"/>
                </a:outerShdw>
              </a:effectLst>
            </a:endParaRPr>
          </a:p>
        </p:txBody>
      </p:sp>
      <p:sp>
        <p:nvSpPr>
          <p:cNvPr id="257027" name="Rectangle 3"/>
          <p:cNvSpPr>
            <a:spLocks noGrp="1" noChangeArrowheads="1"/>
          </p:cNvSpPr>
          <p:nvPr>
            <p:ph type="body" idx="1"/>
          </p:nvPr>
        </p:nvSpPr>
        <p:spPr>
          <a:xfrm>
            <a:off x="468315" y="1196975"/>
            <a:ext cx="7993063" cy="4941888"/>
          </a:xfrm>
        </p:spPr>
        <p:txBody>
          <a:bodyPr/>
          <a:lstStyle/>
          <a:p>
            <a:pPr eaLnBrk="1" hangingPunct="1">
              <a:lnSpc>
                <a:spcPct val="90000"/>
              </a:lnSpc>
              <a:buFont typeface="Wingdings" panose="05000000000000000000" pitchFamily="2" charset="2"/>
              <a:buNone/>
              <a:defRPr/>
            </a:pPr>
            <a:r>
              <a:rPr lang="en-US" altLang="zh-CN" sz="2400" b="1">
                <a:latin typeface="Times New Roman" pitchFamily="18" charset="0"/>
              </a:rPr>
              <a:t>template &lt;class T&gt;</a:t>
            </a:r>
          </a:p>
          <a:p>
            <a:pPr eaLnBrk="1" hangingPunct="1">
              <a:lnSpc>
                <a:spcPct val="90000"/>
              </a:lnSpc>
              <a:buFont typeface="Wingdings" panose="05000000000000000000" pitchFamily="2" charset="2"/>
              <a:buNone/>
              <a:defRPr/>
            </a:pPr>
            <a:r>
              <a:rPr lang="en-US" altLang="zh-CN" sz="2400" b="1">
                <a:latin typeface="Times New Roman" pitchFamily="18" charset="0"/>
              </a:rPr>
              <a:t>bool Make2DArray(T ** &amp;x, int rows, int cols)</a:t>
            </a:r>
          </a:p>
          <a:p>
            <a:pPr eaLnBrk="1" hangingPunct="1">
              <a:lnSpc>
                <a:spcPct val="90000"/>
              </a:lnSpc>
              <a:buFont typeface="Wingdings" panose="05000000000000000000" pitchFamily="2" charset="2"/>
              <a:buNone/>
              <a:defRPr/>
            </a:pPr>
            <a:r>
              <a:rPr lang="en-US" altLang="zh-CN" sz="2400" b="1">
                <a:latin typeface="Times New Roman" pitchFamily="18" charset="0"/>
              </a:rPr>
              <a:t>{  //</a:t>
            </a:r>
            <a:r>
              <a:rPr lang="zh-CN" altLang="en-US" sz="2400" b="1">
                <a:latin typeface="Times New Roman" pitchFamily="18" charset="0"/>
              </a:rPr>
              <a:t>创建一个二维数组</a:t>
            </a:r>
          </a:p>
          <a:p>
            <a:pPr eaLnBrk="1" hangingPunct="1">
              <a:lnSpc>
                <a:spcPct val="90000"/>
              </a:lnSpc>
              <a:buFont typeface="Wingdings" panose="05000000000000000000" pitchFamily="2" charset="2"/>
              <a:buNone/>
              <a:defRPr/>
            </a:pPr>
            <a:r>
              <a:rPr lang="en-US" altLang="zh-CN" sz="2400" b="1">
                <a:latin typeface="Times New Roman" pitchFamily="18" charset="0"/>
              </a:rPr>
              <a:t>   try  {  //</a:t>
            </a:r>
            <a:r>
              <a:rPr lang="zh-CN" altLang="en-US" sz="2400" b="1">
                <a:latin typeface="Times New Roman" pitchFamily="18" charset="0"/>
              </a:rPr>
              <a:t>创建行指针</a:t>
            </a:r>
          </a:p>
          <a:p>
            <a:pPr eaLnBrk="1" hangingPunct="1">
              <a:lnSpc>
                <a:spcPct val="90000"/>
              </a:lnSpc>
              <a:buFont typeface="Wingdings" panose="05000000000000000000" pitchFamily="2" charset="2"/>
              <a:buNone/>
              <a:defRPr/>
            </a:pPr>
            <a:r>
              <a:rPr lang="en-US" altLang="zh-CN" sz="2400" b="1">
                <a:latin typeface="Times New Roman" pitchFamily="18" charset="0"/>
              </a:rPr>
              <a:t>      x = new T * [rows];</a:t>
            </a:r>
          </a:p>
          <a:p>
            <a:pPr eaLnBrk="1" hangingPunct="1">
              <a:lnSpc>
                <a:spcPct val="90000"/>
              </a:lnSpc>
              <a:buFont typeface="Wingdings" panose="05000000000000000000" pitchFamily="2" charset="2"/>
              <a:buNone/>
              <a:defRPr/>
            </a:pPr>
            <a:r>
              <a:rPr lang="en-US" altLang="zh-CN" sz="2400" b="1">
                <a:latin typeface="Times New Roman" pitchFamily="18" charset="0"/>
              </a:rPr>
              <a:t>     //</a:t>
            </a:r>
            <a:r>
              <a:rPr lang="zh-CN" altLang="en-US" sz="2400" b="1">
                <a:latin typeface="Times New Roman" pitchFamily="18" charset="0"/>
              </a:rPr>
              <a:t>为每一行分配空间</a:t>
            </a:r>
          </a:p>
          <a:p>
            <a:pPr eaLnBrk="1" hangingPunct="1">
              <a:lnSpc>
                <a:spcPct val="90000"/>
              </a:lnSpc>
              <a:buFont typeface="Wingdings" panose="05000000000000000000" pitchFamily="2" charset="2"/>
              <a:buNone/>
              <a:defRPr/>
            </a:pPr>
            <a:r>
              <a:rPr lang="en-US" altLang="zh-CN" sz="2400" b="1">
                <a:latin typeface="Times New Roman" pitchFamily="18" charset="0"/>
              </a:rPr>
              <a:t>      for (int i = 0; i &lt; rows; i++) </a:t>
            </a:r>
          </a:p>
          <a:p>
            <a:pPr eaLnBrk="1" hangingPunct="1">
              <a:lnSpc>
                <a:spcPct val="90000"/>
              </a:lnSpc>
              <a:buFont typeface="Wingdings" panose="05000000000000000000" pitchFamily="2" charset="2"/>
              <a:buNone/>
              <a:defRPr/>
            </a:pPr>
            <a:r>
              <a:rPr lang="en-US" altLang="zh-CN" sz="2400" b="1">
                <a:latin typeface="Times New Roman" pitchFamily="18" charset="0"/>
              </a:rPr>
              <a:t>             x[i] = new T [cols];</a:t>
            </a:r>
          </a:p>
          <a:p>
            <a:pPr eaLnBrk="1" hangingPunct="1">
              <a:lnSpc>
                <a:spcPct val="90000"/>
              </a:lnSpc>
              <a:buFont typeface="Wingdings" panose="05000000000000000000" pitchFamily="2" charset="2"/>
              <a:buNone/>
              <a:defRPr/>
            </a:pPr>
            <a:r>
              <a:rPr lang="en-US" altLang="zh-CN" sz="2400" b="1">
                <a:latin typeface="Times New Roman" pitchFamily="18" charset="0"/>
              </a:rPr>
              <a:t>       return true;</a:t>
            </a:r>
          </a:p>
          <a:p>
            <a:pPr eaLnBrk="1" hangingPunct="1">
              <a:lnSpc>
                <a:spcPct val="90000"/>
              </a:lnSpc>
              <a:buFont typeface="Wingdings" panose="05000000000000000000" pitchFamily="2" charset="2"/>
              <a:buNone/>
              <a:defRPr/>
            </a:pPr>
            <a:r>
              <a:rPr lang="en-US" altLang="zh-CN" sz="2400" b="1">
                <a:latin typeface="Times New Roman" pitchFamily="18" charset="0"/>
              </a:rPr>
              <a:t>   }</a:t>
            </a:r>
          </a:p>
          <a:p>
            <a:pPr eaLnBrk="1" hangingPunct="1">
              <a:lnSpc>
                <a:spcPct val="90000"/>
              </a:lnSpc>
              <a:buFont typeface="Wingdings" panose="05000000000000000000" pitchFamily="2" charset="2"/>
              <a:buNone/>
              <a:defRPr/>
            </a:pPr>
            <a:r>
              <a:rPr lang="en-US" altLang="zh-CN" sz="2400" b="1">
                <a:latin typeface="Times New Roman" pitchFamily="18" charset="0"/>
              </a:rPr>
              <a:t>   catch (bad_alloc) { return false; }</a:t>
            </a:r>
          </a:p>
          <a:p>
            <a:pPr eaLnBrk="1" hangingPunct="1">
              <a:lnSpc>
                <a:spcPct val="90000"/>
              </a:lnSpc>
              <a:buFont typeface="Wingdings" panose="05000000000000000000" pitchFamily="2" charset="2"/>
              <a:buNone/>
              <a:defRPr/>
            </a:pPr>
            <a:r>
              <a:rPr lang="en-US" altLang="zh-CN" sz="2400" b="1">
                <a:latin typeface="Times New Roman" pitchFamily="18" charset="0"/>
              </a:rPr>
              <a:t>}</a:t>
            </a:r>
            <a:endParaRPr lang="zh-CN" altLang="en-US" sz="2400" b="1">
              <a:latin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107951" y="115888"/>
            <a:ext cx="7543800" cy="671512"/>
          </a:xfrm>
        </p:spPr>
        <p:txBody>
          <a:bodyPr/>
          <a:lstStyle/>
          <a:p>
            <a:r>
              <a:rPr lang="en-US" altLang="zh-CN" smtClean="0"/>
              <a:t>In the beginning of this course</a:t>
            </a:r>
            <a:endParaRPr lang="zh-CN" altLang="en-US" smtClean="0"/>
          </a:p>
        </p:txBody>
      </p:sp>
      <p:pic>
        <p:nvPicPr>
          <p:cNvPr id="1741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251" y="1268414"/>
            <a:ext cx="601980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75402" y="4000501"/>
            <a:ext cx="2724151"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971600" y="5673726"/>
            <a:ext cx="5185320" cy="707886"/>
          </a:xfrm>
          <a:prstGeom prst="rect">
            <a:avLst/>
          </a:prstGeom>
          <a:noFill/>
        </p:spPr>
        <p:txBody>
          <a:bodyPr wrap="square">
            <a:spAutoFit/>
          </a:bodyPr>
          <a:lstStyle/>
          <a:p>
            <a:pPr>
              <a:defRPr/>
            </a:pPr>
            <a:r>
              <a:rPr lang="en-US" altLang="zh-CN" sz="2000" dirty="0">
                <a:solidFill>
                  <a:srgbClr val="FF0000"/>
                </a:solidFill>
              </a:rPr>
              <a:t>Saying ‘I don’t know!’ is not enough! Please do searching and thinking!  </a:t>
            </a:r>
            <a:endParaRPr lang="zh-CN" altLang="en-US" sz="2000" dirty="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dirty="0">
                <a:effectLst>
                  <a:outerShdw blurRad="38100" dist="38100" dir="2700000" algn="tl">
                    <a:srgbClr val="C0C0C0"/>
                  </a:outerShdw>
                </a:effectLst>
              </a:rPr>
              <a:t>二维数组：释放内存空间</a:t>
            </a:r>
          </a:p>
        </p:txBody>
      </p:sp>
      <p:sp>
        <p:nvSpPr>
          <p:cNvPr id="258051" name="Rectangle 3"/>
          <p:cNvSpPr>
            <a:spLocks noGrp="1" noChangeArrowheads="1"/>
          </p:cNvSpPr>
          <p:nvPr>
            <p:ph type="body" idx="1"/>
          </p:nvPr>
        </p:nvSpPr>
        <p:spPr>
          <a:xfrm>
            <a:off x="611188" y="1484313"/>
            <a:ext cx="7772400" cy="4724400"/>
          </a:xfrm>
        </p:spPr>
        <p:txBody>
          <a:bodyPr vert="horz" wrap="square" lIns="92075" tIns="46039" rIns="92075" bIns="46039" numCol="1" rtlCol="0" anchor="t" anchorCtr="0" compatLnSpc="1">
            <a:prstTxWarp prst="textNoShape">
              <a:avLst/>
            </a:prstTxWarp>
            <a:normAutofit/>
          </a:bodyPr>
          <a:lstStyle/>
          <a:p>
            <a:pPr eaLnBrk="1" hangingPunct="1">
              <a:lnSpc>
                <a:spcPct val="90000"/>
              </a:lnSpc>
              <a:buFont typeface="Wingdings" panose="05000000000000000000" pitchFamily="2" charset="2"/>
              <a:buNone/>
              <a:defRPr/>
            </a:pPr>
            <a:r>
              <a:rPr lang="en-US" altLang="en-US" sz="2400" b="1">
                <a:latin typeface="Times New Roman" pitchFamily="18" charset="0"/>
              </a:rPr>
              <a:t>template &lt;class T&gt;</a:t>
            </a:r>
          </a:p>
          <a:p>
            <a:pPr eaLnBrk="1" hangingPunct="1">
              <a:lnSpc>
                <a:spcPct val="90000"/>
              </a:lnSpc>
              <a:buFont typeface="Wingdings" panose="05000000000000000000" pitchFamily="2" charset="2"/>
              <a:buNone/>
              <a:defRPr/>
            </a:pPr>
            <a:r>
              <a:rPr lang="en-US" altLang="en-US" sz="2400" b="1">
                <a:latin typeface="Times New Roman" pitchFamily="18" charset="0"/>
              </a:rPr>
              <a:t>void Delete2DArray(T ** &amp;x, int rows)</a:t>
            </a:r>
          </a:p>
          <a:p>
            <a:pPr eaLnBrk="1" hangingPunct="1">
              <a:lnSpc>
                <a:spcPct val="90000"/>
              </a:lnSpc>
              <a:buFont typeface="Wingdings" panose="05000000000000000000" pitchFamily="2" charset="2"/>
              <a:buNone/>
              <a:defRPr/>
            </a:pPr>
            <a:r>
              <a:rPr lang="en-US" altLang="en-US" sz="2400" b="1">
                <a:latin typeface="Times New Roman" pitchFamily="18" charset="0"/>
              </a:rPr>
              <a:t>{</a:t>
            </a:r>
            <a:r>
              <a:rPr lang="en-US" altLang="zh-CN" sz="2400" b="1">
                <a:latin typeface="Times New Roman" pitchFamily="18" charset="0"/>
              </a:rPr>
              <a:t>   //</a:t>
            </a:r>
            <a:r>
              <a:rPr lang="zh-CN" altLang="en-US" sz="2400" b="1">
                <a:latin typeface="Times New Roman" pitchFamily="18" charset="0"/>
              </a:rPr>
              <a:t>删除二维数组</a:t>
            </a:r>
            <a:r>
              <a:rPr lang="en-US" altLang="zh-CN" sz="2400" b="1">
                <a:latin typeface="Times New Roman" pitchFamily="18" charset="0"/>
              </a:rPr>
              <a:t>x</a:t>
            </a:r>
          </a:p>
          <a:p>
            <a:pPr eaLnBrk="1" hangingPunct="1">
              <a:lnSpc>
                <a:spcPct val="90000"/>
              </a:lnSpc>
              <a:buFont typeface="Wingdings" panose="05000000000000000000" pitchFamily="2" charset="2"/>
              <a:buNone/>
              <a:defRPr/>
            </a:pPr>
            <a:r>
              <a:rPr lang="en-US" altLang="zh-CN" sz="2400" b="1">
                <a:latin typeface="Times New Roman" pitchFamily="18" charset="0"/>
              </a:rPr>
              <a:t>    //</a:t>
            </a:r>
            <a:r>
              <a:rPr lang="zh-CN" altLang="en-US" sz="2400" b="1">
                <a:latin typeface="Times New Roman" pitchFamily="18" charset="0"/>
              </a:rPr>
              <a:t>释放为每一行所分配的空间</a:t>
            </a:r>
          </a:p>
          <a:p>
            <a:pPr eaLnBrk="1" hangingPunct="1">
              <a:lnSpc>
                <a:spcPct val="90000"/>
              </a:lnSpc>
              <a:buFont typeface="Wingdings" panose="05000000000000000000" pitchFamily="2" charset="2"/>
              <a:buNone/>
              <a:defRPr/>
            </a:pPr>
            <a:r>
              <a:rPr lang="en-US" altLang="zh-CN" sz="2400" b="1">
                <a:latin typeface="Times New Roman" pitchFamily="18" charset="0"/>
              </a:rPr>
              <a:t>    </a:t>
            </a:r>
            <a:r>
              <a:rPr lang="en-US" altLang="en-US" sz="2400" b="1">
                <a:latin typeface="Times New Roman" pitchFamily="18" charset="0"/>
              </a:rPr>
              <a:t>for (int i = 0; i &lt; rows; i++) </a:t>
            </a:r>
            <a:endParaRPr lang="en-US" altLang="zh-CN" sz="2400" b="1">
              <a:latin typeface="Times New Roman" pitchFamily="18" charset="0"/>
            </a:endParaRPr>
          </a:p>
          <a:p>
            <a:pPr eaLnBrk="1" hangingPunct="1">
              <a:lnSpc>
                <a:spcPct val="90000"/>
              </a:lnSpc>
              <a:buFont typeface="Wingdings" panose="05000000000000000000" pitchFamily="2" charset="2"/>
              <a:buNone/>
              <a:defRPr/>
            </a:pPr>
            <a:r>
              <a:rPr lang="en-US" altLang="zh-CN" sz="2400" b="1">
                <a:latin typeface="Times New Roman" pitchFamily="18" charset="0"/>
              </a:rPr>
              <a:t>           </a:t>
            </a:r>
            <a:r>
              <a:rPr lang="en-US" altLang="en-US" sz="2400" b="1">
                <a:latin typeface="Times New Roman" pitchFamily="18" charset="0"/>
              </a:rPr>
              <a:t>delete [</a:t>
            </a:r>
            <a:r>
              <a:rPr lang="en-US" altLang="zh-CN" sz="2400" b="1">
                <a:latin typeface="Times New Roman" pitchFamily="18" charset="0"/>
              </a:rPr>
              <a:t> </a:t>
            </a:r>
            <a:r>
              <a:rPr lang="en-US" altLang="en-US" sz="2400" b="1">
                <a:latin typeface="Times New Roman" pitchFamily="18" charset="0"/>
              </a:rPr>
              <a:t>]x[i];</a:t>
            </a:r>
          </a:p>
          <a:p>
            <a:pPr eaLnBrk="1" hangingPunct="1">
              <a:lnSpc>
                <a:spcPct val="90000"/>
              </a:lnSpc>
              <a:buFont typeface="Wingdings" panose="05000000000000000000" pitchFamily="2" charset="2"/>
              <a:buNone/>
              <a:defRPr/>
            </a:pPr>
            <a:r>
              <a:rPr lang="en-US" altLang="en-US" sz="2400" b="1">
                <a:latin typeface="Times New Roman" pitchFamily="18" charset="0"/>
              </a:rPr>
              <a:t>   </a:t>
            </a:r>
            <a:r>
              <a:rPr lang="en-US" altLang="zh-CN" sz="2400" b="1">
                <a:latin typeface="Times New Roman" pitchFamily="18" charset="0"/>
              </a:rPr>
              <a:t>//</a:t>
            </a:r>
            <a:r>
              <a:rPr lang="zh-CN" altLang="en-US" sz="2400" b="1">
                <a:latin typeface="Times New Roman" pitchFamily="18" charset="0"/>
              </a:rPr>
              <a:t>删除行指针数组</a:t>
            </a:r>
            <a:endParaRPr lang="en-US" altLang="zh-CN" sz="2400" b="1">
              <a:latin typeface="Times New Roman" pitchFamily="18" charset="0"/>
            </a:endParaRPr>
          </a:p>
          <a:p>
            <a:pPr eaLnBrk="1" hangingPunct="1">
              <a:lnSpc>
                <a:spcPct val="90000"/>
              </a:lnSpc>
              <a:buFont typeface="Wingdings" panose="05000000000000000000" pitchFamily="2" charset="2"/>
              <a:buNone/>
              <a:defRPr/>
            </a:pPr>
            <a:r>
              <a:rPr lang="en-US" altLang="zh-CN" sz="2400" b="1">
                <a:latin typeface="Times New Roman" pitchFamily="18" charset="0"/>
              </a:rPr>
              <a:t>   </a:t>
            </a:r>
            <a:r>
              <a:rPr lang="en-US" altLang="en-US" sz="2400" b="1">
                <a:latin typeface="Times New Roman" pitchFamily="18" charset="0"/>
              </a:rPr>
              <a:t>delete [</a:t>
            </a:r>
            <a:r>
              <a:rPr lang="en-US" altLang="zh-CN" sz="2400" b="1">
                <a:latin typeface="Times New Roman" pitchFamily="18" charset="0"/>
              </a:rPr>
              <a:t> </a:t>
            </a:r>
            <a:r>
              <a:rPr lang="en-US" altLang="en-US" sz="2400" b="1">
                <a:latin typeface="Times New Roman" pitchFamily="18" charset="0"/>
              </a:rPr>
              <a:t>] x;</a:t>
            </a:r>
          </a:p>
          <a:p>
            <a:pPr eaLnBrk="1" hangingPunct="1">
              <a:lnSpc>
                <a:spcPct val="90000"/>
              </a:lnSpc>
              <a:buFont typeface="Wingdings" panose="05000000000000000000" pitchFamily="2" charset="2"/>
              <a:buNone/>
              <a:defRPr/>
            </a:pPr>
            <a:r>
              <a:rPr lang="en-US" altLang="en-US" sz="2400" b="1">
                <a:latin typeface="Times New Roman" pitchFamily="18" charset="0"/>
              </a:rPr>
              <a:t>   x = 0;</a:t>
            </a:r>
          </a:p>
          <a:p>
            <a:pPr eaLnBrk="1" hangingPunct="1">
              <a:lnSpc>
                <a:spcPct val="90000"/>
              </a:lnSpc>
              <a:buFont typeface="Wingdings" panose="05000000000000000000" pitchFamily="2" charset="2"/>
              <a:buNone/>
              <a:defRPr/>
            </a:pPr>
            <a:r>
              <a:rPr lang="en-US" altLang="en-US" sz="2400" b="1">
                <a:latin typeface="Times New Roman" pitchFamily="18" charset="0"/>
              </a:rPr>
              <a:t>}</a:t>
            </a:r>
            <a:endParaRPr lang="zh-CN" altLang="en-US" sz="2400" b="1">
              <a:latin typeface="Times New Roman" pitchFamily="18" charset="0"/>
            </a:endParaRPr>
          </a:p>
        </p:txBody>
      </p:sp>
      <p:sp>
        <p:nvSpPr>
          <p:cNvPr id="258052" name="AutoShape 4"/>
          <p:cNvSpPr>
            <a:spLocks noChangeArrowheads="1"/>
          </p:cNvSpPr>
          <p:nvPr/>
        </p:nvSpPr>
        <p:spPr bwMode="auto">
          <a:xfrm>
            <a:off x="4859339" y="2708275"/>
            <a:ext cx="3960812" cy="1296988"/>
          </a:xfrm>
          <a:prstGeom prst="cloudCallout">
            <a:avLst>
              <a:gd name="adj1" fmla="val -121583"/>
              <a:gd name="adj2" fmla="val 114139"/>
            </a:avLst>
          </a:prstGeom>
          <a:solidFill>
            <a:srgbClr val="993366"/>
          </a:solidFill>
          <a:ln w="12700">
            <a:solidFill>
              <a:schemeClr val="tx1"/>
            </a:solidFill>
            <a:round/>
            <a:headEnd type="none" w="sm" len="sm"/>
            <a:tailEnd type="none" w="sm" len="sm"/>
          </a:ln>
          <a:effectLst/>
        </p:spPr>
        <p:txBody>
          <a:bodyPr/>
          <a:lstStyle/>
          <a:p>
            <a:pPr algn="ctr">
              <a:defRPr/>
            </a:pPr>
            <a:r>
              <a:rPr lang="zh-CN" altLang="en-US" sz="2400">
                <a:solidFill>
                  <a:schemeClr val="bg1"/>
                </a:solidFill>
                <a:effectLst>
                  <a:outerShdw blurRad="38100" dist="38100" dir="2700000" algn="tl">
                    <a:srgbClr val="000000"/>
                  </a:outerShdw>
                </a:effectLst>
                <a:latin typeface="Times New Roman" pitchFamily="18" charset="0"/>
                <a:ea typeface="楷体_GB2312" pitchFamily="49" charset="-122"/>
              </a:rPr>
              <a:t>阻止用户继续访问已被释放的空间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58052"/>
                                        </p:tgtEl>
                                        <p:attrNameLst>
                                          <p:attrName>style.visibility</p:attrName>
                                        </p:attrNameLst>
                                      </p:cBhvr>
                                      <p:to>
                                        <p:strVal val="visible"/>
                                      </p:to>
                                    </p:set>
                                    <p:animEffect transition="in" filter="blinds(vertical)">
                                      <p:cBhvr>
                                        <p:cTn id="7" dur="500"/>
                                        <p:tgtEl>
                                          <p:spTgt spid="258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6" name="Rectangle 6"/>
          <p:cNvSpPr>
            <a:spLocks noGrp="1" noChangeArrowheads="1"/>
          </p:cNvSpPr>
          <p:nvPr>
            <p:ph type="title"/>
          </p:nvPr>
        </p:nvSpPr>
        <p:spPr/>
        <p:txBody>
          <a:bodyPr/>
          <a:lstStyle/>
          <a:p>
            <a:pPr eaLnBrk="1" hangingPunct="1">
              <a:defRPr/>
            </a:pPr>
            <a:r>
              <a:rPr lang="en-US" altLang="zh-CN" sz="3200">
                <a:effectLst>
                  <a:outerShdw blurRad="38100" dist="38100" dir="2700000" algn="tl">
                    <a:srgbClr val="C0C0C0"/>
                  </a:outerShdw>
                </a:effectLst>
                <a:latin typeface="Times New Roman" pitchFamily="18" charset="0"/>
              </a:rPr>
              <a:t>Q9</a:t>
            </a:r>
            <a:r>
              <a:rPr lang="zh-CN" altLang="en-US" sz="3200">
                <a:effectLst>
                  <a:outerShdw blurRad="38100" dist="38100" dir="2700000" algn="tl">
                    <a:srgbClr val="C0C0C0"/>
                  </a:outerShdw>
                </a:effectLst>
                <a:latin typeface="Times New Roman" pitchFamily="18" charset="0"/>
              </a:rPr>
              <a:t>：预编译指令的作用</a:t>
            </a:r>
          </a:p>
        </p:txBody>
      </p:sp>
      <p:sp>
        <p:nvSpPr>
          <p:cNvPr id="240647" name="Rectangle 7"/>
          <p:cNvSpPr>
            <a:spLocks noChangeArrowheads="1"/>
          </p:cNvSpPr>
          <p:nvPr/>
        </p:nvSpPr>
        <p:spPr bwMode="auto">
          <a:xfrm>
            <a:off x="1763713" y="1557339"/>
            <a:ext cx="5472112" cy="2089151"/>
          </a:xfrm>
          <a:prstGeom prst="rect">
            <a:avLst/>
          </a:prstGeom>
          <a:solidFill>
            <a:srgbClr val="993366"/>
          </a:solidFill>
          <a:ln w="28575">
            <a:solidFill>
              <a:srgbClr val="FFFFFF"/>
            </a:solidFill>
            <a:miter lim="800000"/>
            <a:headEnd/>
            <a:tailEnd/>
          </a:ln>
          <a:effectLst/>
        </p:spPr>
        <p:txBody>
          <a:bodyPr lIns="92075" tIns="46039" rIns="92075" bIns="46039"/>
          <a:lstStyle/>
          <a:p>
            <a:pPr marL="342891" indent="-342891">
              <a:spcBef>
                <a:spcPct val="20000"/>
              </a:spcBef>
              <a:buClr>
                <a:schemeClr val="hlink"/>
              </a:buClr>
              <a:defRPr/>
            </a:pPr>
            <a:r>
              <a:rPr lang="zh-CN" altLang="en-US" sz="2800">
                <a:solidFill>
                  <a:srgbClr val="FFFFFF"/>
                </a:solidFill>
                <a:effectLst>
                  <a:outerShdw blurRad="38100" dist="38100" dir="2700000" algn="tl">
                    <a:srgbClr val="000000"/>
                  </a:outerShdw>
                </a:effectLst>
                <a:latin typeface="Times New Roman" pitchFamily="18" charset="0"/>
                <a:ea typeface="黑体" pitchFamily="2" charset="-122"/>
              </a:rPr>
              <a:t>#</a:t>
            </a: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ifndef Currency_</a:t>
            </a:r>
          </a:p>
          <a:p>
            <a:pPr marL="342891" indent="-342891">
              <a:spcBef>
                <a:spcPct val="20000"/>
              </a:spcBef>
              <a:buClr>
                <a:schemeClr val="hlink"/>
              </a:buClr>
              <a:defRPr/>
            </a:pP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#define Currency_ </a:t>
            </a:r>
          </a:p>
          <a:p>
            <a:pPr marL="342891" indent="-342891">
              <a:spcBef>
                <a:spcPct val="20000"/>
              </a:spcBef>
              <a:buClr>
                <a:schemeClr val="hlink"/>
              </a:buClr>
              <a:defRPr/>
            </a:pP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a:t>
            </a:r>
          </a:p>
          <a:p>
            <a:pPr marL="342891" indent="-342891">
              <a:spcBef>
                <a:spcPct val="20000"/>
              </a:spcBef>
              <a:buClr>
                <a:schemeClr val="hlink"/>
              </a:buClr>
              <a:defRPr/>
            </a:pPr>
            <a:r>
              <a:rPr lang="zh-CN" altLang="en-US" sz="2800">
                <a:solidFill>
                  <a:srgbClr val="FFFFFF"/>
                </a:solidFill>
                <a:effectLst>
                  <a:outerShdw blurRad="38100" dist="38100" dir="2700000" algn="tl">
                    <a:srgbClr val="000000"/>
                  </a:outerShdw>
                </a:effectLst>
                <a:latin typeface="Times New Roman" pitchFamily="18" charset="0"/>
                <a:ea typeface="黑体" pitchFamily="2" charset="-122"/>
              </a:rPr>
              <a:t>#</a:t>
            </a: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endif</a:t>
            </a:r>
            <a:endParaRPr lang="zh-CN" altLang="en-US" sz="2800">
              <a:solidFill>
                <a:srgbClr val="FFFFFF"/>
              </a:solidFill>
              <a:effectLst>
                <a:outerShdw blurRad="38100" dist="38100" dir="2700000" algn="tl">
                  <a:srgbClr val="000000"/>
                </a:outerShdw>
              </a:effectLst>
              <a:latin typeface="Times New Roman" pitchFamily="18" charset="0"/>
              <a:ea typeface="黑体" pitchFamily="2" charset="-122"/>
            </a:endParaRPr>
          </a:p>
        </p:txBody>
      </p:sp>
      <p:sp>
        <p:nvSpPr>
          <p:cNvPr id="240648" name="Rectangle 8"/>
          <p:cNvSpPr>
            <a:spLocks noChangeArrowheads="1"/>
          </p:cNvSpPr>
          <p:nvPr/>
        </p:nvSpPr>
        <p:spPr bwMode="auto">
          <a:xfrm>
            <a:off x="611190" y="4292600"/>
            <a:ext cx="8134351" cy="1081088"/>
          </a:xfrm>
          <a:prstGeom prst="rect">
            <a:avLst/>
          </a:prstGeom>
          <a:noFill/>
          <a:ln w="9525" algn="ctr">
            <a:noFill/>
            <a:miter lim="800000"/>
            <a:headEnd type="none" w="sm" len="sm"/>
            <a:tailEnd type="none" w="sm" len="sm"/>
          </a:ln>
          <a:effectLst/>
        </p:spPr>
        <p:txBody>
          <a:bodyPr lIns="92075" tIns="46039" rIns="92075" bIns="46039"/>
          <a:lstStyle/>
          <a:p>
            <a:pPr>
              <a:lnSpc>
                <a:spcPct val="120000"/>
              </a:lnSpc>
              <a:buClr>
                <a:schemeClr val="tx2"/>
              </a:buClr>
              <a:buFontTx/>
              <a:buChar char="•"/>
              <a:defRPr/>
            </a:pPr>
            <a:r>
              <a:rPr lang="zh-CN" altLang="en-US" sz="2800">
                <a:effectLst>
                  <a:outerShdw blurRad="38100" dist="38100" dir="2700000" algn="tl">
                    <a:srgbClr val="C0C0C0"/>
                  </a:outerShdw>
                </a:effectLst>
                <a:latin typeface="Times New Roman" pitchFamily="18" charset="0"/>
                <a:ea typeface="黑体" pitchFamily="2" charset="-122"/>
              </a:rPr>
              <a:t>  预编译指令：确保</a:t>
            </a:r>
            <a:r>
              <a:rPr lang="en-US" altLang="zh-CN" sz="2800">
                <a:effectLst>
                  <a:outerShdw blurRad="38100" dist="38100" dir="2700000" algn="tl">
                    <a:srgbClr val="C0C0C0"/>
                  </a:outerShdw>
                </a:effectLst>
                <a:latin typeface="Times New Roman" pitchFamily="18" charset="0"/>
                <a:ea typeface="黑体" pitchFamily="2" charset="-122"/>
              </a:rPr>
              <a:t>Currency</a:t>
            </a:r>
            <a:r>
              <a:rPr lang="zh-CN" altLang="en-US" sz="2800">
                <a:effectLst>
                  <a:outerShdw blurRad="38100" dist="38100" dir="2700000" algn="tl">
                    <a:srgbClr val="C0C0C0"/>
                  </a:outerShdw>
                </a:effectLst>
                <a:latin typeface="Times New Roman" pitchFamily="18" charset="0"/>
                <a:ea typeface="黑体" pitchFamily="2" charset="-122"/>
              </a:rPr>
              <a:t>的代码</a:t>
            </a:r>
            <a:r>
              <a:rPr lang="zh-CN" altLang="en-US" sz="2800">
                <a:solidFill>
                  <a:srgbClr val="FF0000"/>
                </a:solidFill>
                <a:effectLst>
                  <a:outerShdw blurRad="38100" dist="38100" dir="2700000" algn="tl">
                    <a:srgbClr val="C0C0C0"/>
                  </a:outerShdw>
                </a:effectLst>
                <a:latin typeface="Times New Roman" pitchFamily="18" charset="0"/>
                <a:ea typeface="黑体" pitchFamily="2" charset="-122"/>
              </a:rPr>
              <a:t>仅被程序包含（</a:t>
            </a:r>
            <a:r>
              <a:rPr lang="en-US" altLang="zh-CN" sz="2800">
                <a:solidFill>
                  <a:srgbClr val="FF0000"/>
                </a:solidFill>
                <a:effectLst>
                  <a:outerShdw blurRad="38100" dist="38100" dir="2700000" algn="tl">
                    <a:srgbClr val="C0C0C0"/>
                  </a:outerShdw>
                </a:effectLst>
                <a:latin typeface="Times New Roman" pitchFamily="18" charset="0"/>
                <a:ea typeface="黑体" pitchFamily="2" charset="-122"/>
              </a:rPr>
              <a:t>include）</a:t>
            </a:r>
            <a:r>
              <a:rPr lang="zh-CN" altLang="en-US" sz="2800">
                <a:solidFill>
                  <a:srgbClr val="FF0000"/>
                </a:solidFill>
                <a:effectLst>
                  <a:outerShdw blurRad="38100" dist="38100" dir="2700000" algn="tl">
                    <a:srgbClr val="C0C0C0"/>
                  </a:outerShdw>
                </a:effectLst>
                <a:latin typeface="Times New Roman" pitchFamily="18" charset="0"/>
                <a:ea typeface="黑体" pitchFamily="2" charset="-122"/>
              </a:rPr>
              <a:t>和编译一次</a:t>
            </a:r>
            <a:r>
              <a:rPr lang="zh-CN" altLang="en-US" sz="2800">
                <a:effectLst>
                  <a:outerShdw blurRad="38100" dist="38100" dir="2700000" algn="tl">
                    <a:srgbClr val="C0C0C0"/>
                  </a:outerShdw>
                </a:effectLst>
                <a:latin typeface="Times New Roman" pitchFamily="18" charset="0"/>
                <a:ea typeface="黑体" pitchFamily="2" charset="-122"/>
              </a:rPr>
              <a:t>。</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r>
              <a:rPr lang="en-US" altLang="zh-CN" sz="3200">
                <a:latin typeface="Times New Roman" panose="02020603050405020304" pitchFamily="18" charset="0"/>
              </a:rPr>
              <a:t>Q10</a:t>
            </a:r>
            <a:r>
              <a:rPr lang="zh-CN" altLang="en-US" sz="3200">
                <a:latin typeface="Times New Roman" panose="02020603050405020304" pitchFamily="18" charset="0"/>
              </a:rPr>
              <a:t>：</a:t>
            </a:r>
            <a:r>
              <a:rPr lang="en-US" altLang="zh-CN" sz="3200">
                <a:latin typeface="Times New Roman" panose="02020603050405020304" pitchFamily="18" charset="0"/>
              </a:rPr>
              <a:t>VC</a:t>
            </a:r>
            <a:r>
              <a:rPr lang="zh-CN" altLang="en-US" sz="3200">
                <a:latin typeface="Times New Roman" panose="02020603050405020304" pitchFamily="18" charset="0"/>
              </a:rPr>
              <a:t>调试快捷键</a:t>
            </a:r>
          </a:p>
        </p:txBody>
      </p:sp>
      <p:sp>
        <p:nvSpPr>
          <p:cNvPr id="249861" name="AutoShape 5"/>
          <p:cNvSpPr>
            <a:spLocks noChangeArrowheads="1"/>
          </p:cNvSpPr>
          <p:nvPr/>
        </p:nvSpPr>
        <p:spPr bwMode="auto">
          <a:xfrm>
            <a:off x="395291" y="1196755"/>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F5</a:t>
            </a:r>
          </a:p>
        </p:txBody>
      </p:sp>
      <p:sp>
        <p:nvSpPr>
          <p:cNvPr id="249862" name="AutoShape 6"/>
          <p:cNvSpPr>
            <a:spLocks noChangeArrowheads="1"/>
          </p:cNvSpPr>
          <p:nvPr/>
        </p:nvSpPr>
        <p:spPr bwMode="auto">
          <a:xfrm>
            <a:off x="395291" y="2131793"/>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F9</a:t>
            </a:r>
          </a:p>
        </p:txBody>
      </p:sp>
      <p:sp>
        <p:nvSpPr>
          <p:cNvPr id="249863" name="AutoShape 7"/>
          <p:cNvSpPr>
            <a:spLocks noChangeArrowheads="1"/>
          </p:cNvSpPr>
          <p:nvPr/>
        </p:nvSpPr>
        <p:spPr bwMode="auto">
          <a:xfrm>
            <a:off x="395291" y="3170018"/>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F10</a:t>
            </a:r>
          </a:p>
        </p:txBody>
      </p:sp>
      <p:sp>
        <p:nvSpPr>
          <p:cNvPr id="249864" name="AutoShape 8"/>
          <p:cNvSpPr>
            <a:spLocks noChangeArrowheads="1"/>
          </p:cNvSpPr>
          <p:nvPr/>
        </p:nvSpPr>
        <p:spPr bwMode="auto">
          <a:xfrm>
            <a:off x="395291" y="4033618"/>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F11</a:t>
            </a:r>
          </a:p>
        </p:txBody>
      </p:sp>
      <p:sp>
        <p:nvSpPr>
          <p:cNvPr id="249865" name="AutoShape 9"/>
          <p:cNvSpPr>
            <a:spLocks noChangeArrowheads="1"/>
          </p:cNvSpPr>
          <p:nvPr/>
        </p:nvSpPr>
        <p:spPr bwMode="auto">
          <a:xfrm>
            <a:off x="395291" y="5041681"/>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Ctrl+F10</a:t>
            </a:r>
          </a:p>
        </p:txBody>
      </p:sp>
      <p:sp>
        <p:nvSpPr>
          <p:cNvPr id="249867" name="Rectangle 11"/>
          <p:cNvSpPr>
            <a:spLocks noChangeArrowheads="1"/>
          </p:cNvSpPr>
          <p:nvPr/>
        </p:nvSpPr>
        <p:spPr bwMode="auto">
          <a:xfrm>
            <a:off x="2698753" y="4868642"/>
            <a:ext cx="6359525" cy="830997"/>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Insert/Remove Breakpoint</a:t>
            </a:r>
            <a:r>
              <a:rPr lang="zh-CN" altLang="en-US" sz="2400">
                <a:effectLst>
                  <a:outerShdw blurRad="38100" dist="38100" dir="2700000" algn="tl">
                    <a:srgbClr val="FFFFFF"/>
                  </a:outerShdw>
                </a:effectLst>
                <a:latin typeface="Times New Roman" pitchFamily="18" charset="0"/>
                <a:ea typeface="楷体_GB2312" pitchFamily="49" charset="-122"/>
              </a:rPr>
              <a:t>）设置</a:t>
            </a:r>
            <a:r>
              <a:rPr lang="en-US" altLang="zh-CN" sz="2400">
                <a:effectLst>
                  <a:outerShdw blurRad="38100" dist="38100" dir="2700000" algn="tl">
                    <a:srgbClr val="FFFFFF"/>
                  </a:outerShdw>
                </a:effectLst>
                <a:latin typeface="Times New Roman" pitchFamily="18" charset="0"/>
                <a:ea typeface="楷体_GB2312" pitchFamily="49" charset="-122"/>
              </a:rPr>
              <a:t>/</a:t>
            </a:r>
            <a:r>
              <a:rPr lang="zh-CN" altLang="en-US" sz="2400">
                <a:effectLst>
                  <a:outerShdw blurRad="38100" dist="38100" dir="2700000" algn="tl">
                    <a:srgbClr val="FFFFFF"/>
                  </a:outerShdw>
                </a:effectLst>
                <a:latin typeface="Times New Roman" pitchFamily="18" charset="0"/>
                <a:ea typeface="楷体_GB2312" pitchFamily="49" charset="-122"/>
              </a:rPr>
              <a:t>删除断点</a:t>
            </a:r>
          </a:p>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（当程序运行到断点时，程序中断执行）</a:t>
            </a:r>
          </a:p>
        </p:txBody>
      </p:sp>
      <p:sp>
        <p:nvSpPr>
          <p:cNvPr id="249868" name="Rectangle 12"/>
          <p:cNvSpPr>
            <a:spLocks noChangeArrowheads="1"/>
          </p:cNvSpPr>
          <p:nvPr/>
        </p:nvSpPr>
        <p:spPr bwMode="auto">
          <a:xfrm>
            <a:off x="2698753" y="4076479"/>
            <a:ext cx="5724525" cy="461665"/>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Go</a:t>
            </a:r>
            <a:r>
              <a:rPr lang="zh-CN" altLang="en-US" sz="2400">
                <a:effectLst>
                  <a:outerShdw blurRad="38100" dist="38100" dir="2700000" algn="tl">
                    <a:srgbClr val="FFFFFF"/>
                  </a:outerShdw>
                </a:effectLst>
                <a:latin typeface="Times New Roman" pitchFamily="18" charset="0"/>
                <a:ea typeface="楷体_GB2312" pitchFamily="49" charset="-122"/>
              </a:rPr>
              <a:t>）继续运行</a:t>
            </a:r>
          </a:p>
        </p:txBody>
      </p:sp>
      <p:sp>
        <p:nvSpPr>
          <p:cNvPr id="249869" name="Rectangle 13"/>
          <p:cNvSpPr>
            <a:spLocks noChangeArrowheads="1"/>
          </p:cNvSpPr>
          <p:nvPr/>
        </p:nvSpPr>
        <p:spPr bwMode="auto">
          <a:xfrm>
            <a:off x="2698753" y="2017492"/>
            <a:ext cx="5832475" cy="830997"/>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Step Over</a:t>
            </a:r>
            <a:r>
              <a:rPr lang="zh-CN" altLang="en-US" sz="2400">
                <a:effectLst>
                  <a:outerShdw blurRad="38100" dist="38100" dir="2700000" algn="tl">
                    <a:srgbClr val="FFFFFF"/>
                  </a:outerShdw>
                </a:effectLst>
                <a:latin typeface="Times New Roman" pitchFamily="18" charset="0"/>
                <a:ea typeface="楷体_GB2312" pitchFamily="49" charset="-122"/>
              </a:rPr>
              <a:t>）单步，</a:t>
            </a:r>
          </a:p>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如果涉及到子函数，不进入子函数内部</a:t>
            </a:r>
          </a:p>
        </p:txBody>
      </p:sp>
      <p:sp>
        <p:nvSpPr>
          <p:cNvPr id="249870" name="Rectangle 14"/>
          <p:cNvSpPr>
            <a:spLocks noChangeArrowheads="1"/>
          </p:cNvSpPr>
          <p:nvPr/>
        </p:nvSpPr>
        <p:spPr bwMode="auto">
          <a:xfrm>
            <a:off x="2698751" y="3098580"/>
            <a:ext cx="5856288" cy="830997"/>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Step Into</a:t>
            </a:r>
            <a:r>
              <a:rPr lang="zh-CN" altLang="en-US" sz="2400">
                <a:effectLst>
                  <a:outerShdw blurRad="38100" dist="38100" dir="2700000" algn="tl">
                    <a:srgbClr val="FFFFFF"/>
                  </a:outerShdw>
                </a:effectLst>
                <a:latin typeface="Times New Roman" pitchFamily="18" charset="0"/>
                <a:ea typeface="楷体_GB2312" pitchFamily="49" charset="-122"/>
              </a:rPr>
              <a:t>）单步，</a:t>
            </a:r>
          </a:p>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如果涉及到子函数，进入子函数内部</a:t>
            </a:r>
          </a:p>
        </p:txBody>
      </p:sp>
      <p:sp>
        <p:nvSpPr>
          <p:cNvPr id="249871" name="Rectangle 15"/>
          <p:cNvSpPr>
            <a:spLocks noChangeArrowheads="1"/>
          </p:cNvSpPr>
          <p:nvPr/>
        </p:nvSpPr>
        <p:spPr bwMode="auto">
          <a:xfrm>
            <a:off x="2698753" y="1196754"/>
            <a:ext cx="5942013" cy="461665"/>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Run to Cursor</a:t>
            </a:r>
            <a:r>
              <a:rPr lang="zh-CN" altLang="en-US" sz="2400">
                <a:effectLst>
                  <a:outerShdw blurRad="38100" dist="38100" dir="2700000" algn="tl">
                    <a:srgbClr val="FFFFFF"/>
                  </a:outerShdw>
                </a:effectLst>
                <a:latin typeface="Times New Roman" pitchFamily="18" charset="0"/>
                <a:ea typeface="楷体_GB2312" pitchFamily="49" charset="-122"/>
              </a:rPr>
              <a:t>）运行到当前光标处。</a:t>
            </a:r>
          </a:p>
        </p:txBody>
      </p:sp>
      <p:sp>
        <p:nvSpPr>
          <p:cNvPr id="249872" name="Line 16"/>
          <p:cNvSpPr>
            <a:spLocks noChangeShapeType="1"/>
          </p:cNvSpPr>
          <p:nvPr/>
        </p:nvSpPr>
        <p:spPr bwMode="auto">
          <a:xfrm>
            <a:off x="1979615" y="1441231"/>
            <a:ext cx="576263" cy="2808287"/>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3" name="Line 17"/>
          <p:cNvSpPr>
            <a:spLocks noChangeShapeType="1"/>
          </p:cNvSpPr>
          <p:nvPr/>
        </p:nvSpPr>
        <p:spPr bwMode="auto">
          <a:xfrm>
            <a:off x="1908176" y="2593754"/>
            <a:ext cx="719139" cy="2520951"/>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4" name="Line 18"/>
          <p:cNvSpPr>
            <a:spLocks noChangeShapeType="1"/>
          </p:cNvSpPr>
          <p:nvPr/>
        </p:nvSpPr>
        <p:spPr bwMode="auto">
          <a:xfrm flipV="1">
            <a:off x="1979614" y="2377854"/>
            <a:ext cx="647700" cy="1008063"/>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5" name="Line 19"/>
          <p:cNvSpPr>
            <a:spLocks noChangeShapeType="1"/>
          </p:cNvSpPr>
          <p:nvPr/>
        </p:nvSpPr>
        <p:spPr bwMode="auto">
          <a:xfrm flipV="1">
            <a:off x="1979614" y="3530377"/>
            <a:ext cx="647700" cy="8636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6" name="Line 20"/>
          <p:cNvSpPr>
            <a:spLocks noChangeShapeType="1"/>
          </p:cNvSpPr>
          <p:nvPr/>
        </p:nvSpPr>
        <p:spPr bwMode="auto">
          <a:xfrm flipV="1">
            <a:off x="1979615" y="1369792"/>
            <a:ext cx="576263" cy="3960813"/>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5742384"/>
            <a:ext cx="1115616"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3" y="260353"/>
            <a:ext cx="6443663" cy="487363"/>
          </a:xfrm>
        </p:spPr>
        <p:txBody>
          <a:bodyPr vert="horz" wrap="square" lIns="92075" tIns="46038" rIns="92075" bIns="46038" numCol="1" anchor="b" anchorCtr="0" compatLnSpc="1">
            <a:prstTxWarp prst="textNoShape">
              <a:avLst/>
            </a:prstTxWarp>
          </a:bodyPr>
          <a:lstStyle/>
          <a:p>
            <a:pPr algn="ctr" eaLnBrk="1" hangingPunct="1">
              <a:defRPr/>
            </a:pPr>
            <a:r>
              <a:rPr lang="zh-CN" altLang="en-US" sz="3200" dirty="0">
                <a:effectLst>
                  <a:outerShdw blurRad="38100" dist="38100" dir="2700000" algn="tl">
                    <a:srgbClr val="C0C0C0"/>
                  </a:outerShdw>
                </a:effectLst>
              </a:rPr>
              <a:t>观察值</a:t>
            </a:r>
          </a:p>
        </p:txBody>
      </p:sp>
      <p:sp>
        <p:nvSpPr>
          <p:cNvPr id="246787" name="Rectangle 3"/>
          <p:cNvSpPr>
            <a:spLocks noChangeArrowheads="1"/>
          </p:cNvSpPr>
          <p:nvPr/>
        </p:nvSpPr>
        <p:spPr bwMode="auto">
          <a:xfrm>
            <a:off x="323851" y="1268414"/>
            <a:ext cx="8496300" cy="5084763"/>
          </a:xfrm>
          <a:prstGeom prst="rect">
            <a:avLst/>
          </a:prstGeom>
          <a:noFill/>
          <a:ln w="9525" algn="ctr">
            <a:noFill/>
            <a:miter lim="800000"/>
            <a:headEnd type="none" w="sm" len="sm"/>
            <a:tailEnd type="none" w="sm" len="sm"/>
          </a:ln>
          <a:effectLst/>
        </p:spPr>
        <p:txBody>
          <a:bodyPr lIns="92075" tIns="46039" rIns="92075" bIns="46039"/>
          <a:lstStyle/>
          <a:p>
            <a:pPr>
              <a:lnSpc>
                <a:spcPct val="90000"/>
              </a:lnSpc>
              <a:spcBef>
                <a:spcPct val="40000"/>
              </a:spcBef>
              <a:buClr>
                <a:schemeClr val="tx2"/>
              </a:buClr>
              <a:buFontTx/>
              <a:buChar char="•"/>
              <a:defRPr/>
            </a:pPr>
            <a:r>
              <a:rPr lang="en-US" altLang="zh-CN" sz="2200">
                <a:effectLst>
                  <a:outerShdw blurRad="38100" dist="38100" dir="2700000" algn="tl">
                    <a:srgbClr val="C0C0C0"/>
                  </a:outerShdw>
                </a:effectLst>
                <a:latin typeface="Times New Roman" pitchFamily="18" charset="0"/>
                <a:ea typeface="楷体_GB2312" pitchFamily="49" charset="-122"/>
              </a:rPr>
              <a:t> Watch </a:t>
            </a:r>
          </a:p>
          <a:p>
            <a:pPr marL="742932" lvl="1" indent="-285744">
              <a:lnSpc>
                <a:spcPct val="90000"/>
              </a:lnSpc>
              <a:spcBef>
                <a:spcPct val="40000"/>
              </a:spcBef>
              <a:buClr>
                <a:schemeClr val="tx2"/>
              </a:buClr>
              <a:buFontTx/>
              <a:buChar char="•"/>
              <a:defRPr/>
            </a:pPr>
            <a:r>
              <a:rPr lang="en-US" altLang="zh-CN" sz="2200">
                <a:effectLst>
                  <a:outerShdw blurRad="38100" dist="38100" dir="2700000" algn="tl">
                    <a:srgbClr val="C0C0C0"/>
                  </a:outerShdw>
                </a:effectLst>
                <a:latin typeface="Times New Roman" pitchFamily="18" charset="0"/>
                <a:ea typeface="楷体_GB2312" pitchFamily="49" charset="-122"/>
              </a:rPr>
              <a:t>VC</a:t>
            </a:r>
            <a:r>
              <a:rPr lang="zh-CN" altLang="en-US" sz="2200">
                <a:effectLst>
                  <a:outerShdw blurRad="38100" dist="38100" dir="2700000" algn="tl">
                    <a:srgbClr val="C0C0C0"/>
                  </a:outerShdw>
                </a:effectLst>
                <a:latin typeface="Times New Roman" pitchFamily="18" charset="0"/>
                <a:ea typeface="楷体_GB2312" pitchFamily="49" charset="-122"/>
              </a:rPr>
              <a:t>支持查看变量、表达式和内存的值。所有这些观察都必须是在断点中断的情况下进行。</a:t>
            </a:r>
          </a:p>
          <a:p>
            <a:pPr marL="742932" lvl="1" indent="-285744">
              <a:lnSpc>
                <a:spcPct val="90000"/>
              </a:lnSpc>
              <a:spcBef>
                <a:spcPct val="40000"/>
              </a:spcBef>
              <a:buClr>
                <a:schemeClr val="tx2"/>
              </a:buClr>
              <a:buFontTx/>
              <a:buChar char="•"/>
              <a:defRPr/>
            </a:pPr>
            <a:r>
              <a:rPr lang="zh-CN" altLang="en-US" sz="2200">
                <a:effectLst>
                  <a:outerShdw blurRad="38100" dist="38100" dir="2700000" algn="tl">
                    <a:srgbClr val="C0C0C0"/>
                  </a:outerShdw>
                </a:effectLst>
                <a:latin typeface="Times New Roman" pitchFamily="18" charset="0"/>
                <a:ea typeface="楷体_GB2312" pitchFamily="49" charset="-122"/>
              </a:rPr>
              <a:t> 观看变量的值最简单，当断点到达时，把光标移动到这个变量上，停留一会就可以看到变量的值。</a:t>
            </a:r>
          </a:p>
          <a:p>
            <a:pPr marL="742932" lvl="1" indent="-285744">
              <a:lnSpc>
                <a:spcPct val="90000"/>
              </a:lnSpc>
              <a:spcBef>
                <a:spcPct val="40000"/>
              </a:spcBef>
              <a:buClr>
                <a:schemeClr val="tx2"/>
              </a:buClr>
              <a:buFontTx/>
              <a:buChar char="•"/>
              <a:defRPr/>
            </a:pPr>
            <a:r>
              <a:rPr lang="en-US" altLang="zh-CN" sz="2200">
                <a:effectLst>
                  <a:outerShdw blurRad="38100" dist="38100" dir="2700000" algn="tl">
                    <a:srgbClr val="C0C0C0"/>
                  </a:outerShdw>
                </a:effectLst>
                <a:latin typeface="Times New Roman" pitchFamily="18" charset="0"/>
                <a:ea typeface="楷体_GB2312" pitchFamily="49" charset="-122"/>
              </a:rPr>
              <a:t>VC</a:t>
            </a:r>
            <a:r>
              <a:rPr lang="zh-CN" altLang="en-US" sz="2200">
                <a:effectLst>
                  <a:outerShdw blurRad="38100" dist="38100" dir="2700000" algn="tl">
                    <a:srgbClr val="C0C0C0"/>
                  </a:outerShdw>
                </a:effectLst>
                <a:latin typeface="Times New Roman" pitchFamily="18" charset="0"/>
                <a:ea typeface="楷体_GB2312" pitchFamily="49" charset="-122"/>
              </a:rPr>
              <a:t>提供一种被称为</a:t>
            </a:r>
            <a:r>
              <a:rPr lang="en-US" altLang="zh-CN" sz="2200">
                <a:effectLst>
                  <a:outerShdw blurRad="38100" dist="38100" dir="2700000" algn="tl">
                    <a:srgbClr val="C0C0C0"/>
                  </a:outerShdw>
                </a:effectLst>
                <a:latin typeface="Times New Roman" pitchFamily="18" charset="0"/>
                <a:ea typeface="楷体_GB2312" pitchFamily="49" charset="-122"/>
              </a:rPr>
              <a:t>Watch</a:t>
            </a:r>
            <a:r>
              <a:rPr lang="zh-CN" altLang="en-US" sz="2200">
                <a:effectLst>
                  <a:outerShdw blurRad="38100" dist="38100" dir="2700000" algn="tl">
                    <a:srgbClr val="C0C0C0"/>
                  </a:outerShdw>
                </a:effectLst>
                <a:latin typeface="Times New Roman" pitchFamily="18" charset="0"/>
                <a:ea typeface="楷体_GB2312" pitchFamily="49" charset="-122"/>
              </a:rPr>
              <a:t>的机制来观看变量和表达式的值。在断点状态下，在变量上单击右键，选择</a:t>
            </a:r>
            <a:r>
              <a:rPr lang="en-US" altLang="zh-CN" sz="2200">
                <a:effectLst>
                  <a:outerShdw blurRad="38100" dist="38100" dir="2700000" algn="tl">
                    <a:srgbClr val="C0C0C0"/>
                  </a:outerShdw>
                </a:effectLst>
                <a:latin typeface="Times New Roman" pitchFamily="18" charset="0"/>
                <a:ea typeface="楷体_GB2312" pitchFamily="49" charset="-122"/>
              </a:rPr>
              <a:t>Quick Watch</a:t>
            </a:r>
            <a:r>
              <a:rPr lang="zh-CN" altLang="en-US" sz="2200">
                <a:effectLst>
                  <a:outerShdw blurRad="38100" dist="38100" dir="2700000" algn="tl">
                    <a:srgbClr val="C0C0C0"/>
                  </a:outerShdw>
                </a:effectLst>
                <a:latin typeface="Times New Roman" pitchFamily="18" charset="0"/>
                <a:ea typeface="楷体_GB2312" pitchFamily="49" charset="-122"/>
              </a:rPr>
              <a:t>， 就弹出一个对话框，显示这个变量的值。</a:t>
            </a:r>
          </a:p>
          <a:p>
            <a:pPr marL="742932" lvl="1" indent="-285744">
              <a:lnSpc>
                <a:spcPct val="90000"/>
              </a:lnSpc>
              <a:spcBef>
                <a:spcPct val="40000"/>
              </a:spcBef>
              <a:buClr>
                <a:schemeClr val="tx2"/>
              </a:buClr>
              <a:buFontTx/>
              <a:buChar char="•"/>
              <a:defRPr/>
            </a:pPr>
            <a:r>
              <a:rPr lang="zh-CN" altLang="en-US" sz="2200">
                <a:effectLst>
                  <a:outerShdw blurRad="38100" dist="38100" dir="2700000" algn="tl">
                    <a:srgbClr val="C0C0C0"/>
                  </a:outerShdw>
                </a:effectLst>
                <a:latin typeface="Times New Roman" pitchFamily="18" charset="0"/>
                <a:ea typeface="楷体_GB2312" pitchFamily="49" charset="-122"/>
              </a:rPr>
              <a:t>单击</a:t>
            </a:r>
            <a:r>
              <a:rPr lang="en-US" altLang="zh-CN" sz="2200">
                <a:effectLst>
                  <a:outerShdw blurRad="38100" dist="38100" dir="2700000" algn="tl">
                    <a:srgbClr val="C0C0C0"/>
                  </a:outerShdw>
                </a:effectLst>
                <a:latin typeface="Times New Roman" pitchFamily="18" charset="0"/>
                <a:ea typeface="楷体_GB2312" pitchFamily="49" charset="-122"/>
              </a:rPr>
              <a:t>Debug</a:t>
            </a:r>
            <a:r>
              <a:rPr lang="zh-CN" altLang="en-US" sz="2200">
                <a:effectLst>
                  <a:outerShdw blurRad="38100" dist="38100" dir="2700000" algn="tl">
                    <a:srgbClr val="C0C0C0"/>
                  </a:outerShdw>
                </a:effectLst>
                <a:latin typeface="Times New Roman" pitchFamily="18" charset="0"/>
                <a:ea typeface="楷体_GB2312" pitchFamily="49" charset="-122"/>
              </a:rPr>
              <a:t>工具条上的</a:t>
            </a:r>
            <a:r>
              <a:rPr lang="en-US" altLang="zh-CN" sz="2200">
                <a:effectLst>
                  <a:outerShdw blurRad="38100" dist="38100" dir="2700000" algn="tl">
                    <a:srgbClr val="C0C0C0"/>
                  </a:outerShdw>
                </a:effectLst>
                <a:latin typeface="Times New Roman" pitchFamily="18" charset="0"/>
                <a:ea typeface="楷体_GB2312" pitchFamily="49" charset="-122"/>
              </a:rPr>
              <a:t>Watch</a:t>
            </a:r>
            <a:r>
              <a:rPr lang="zh-CN" altLang="en-US" sz="2200">
                <a:effectLst>
                  <a:outerShdw blurRad="38100" dist="38100" dir="2700000" algn="tl">
                    <a:srgbClr val="C0C0C0"/>
                  </a:outerShdw>
                </a:effectLst>
                <a:latin typeface="Times New Roman" pitchFamily="18" charset="0"/>
                <a:ea typeface="楷体_GB2312" pitchFamily="49" charset="-122"/>
              </a:rPr>
              <a:t>按钮，就出现一个</a:t>
            </a:r>
            <a:r>
              <a:rPr lang="en-US" altLang="zh-CN" sz="2200">
                <a:effectLst>
                  <a:outerShdw blurRad="38100" dist="38100" dir="2700000" algn="tl">
                    <a:srgbClr val="C0C0C0"/>
                  </a:outerShdw>
                </a:effectLst>
                <a:latin typeface="Times New Roman" pitchFamily="18" charset="0"/>
                <a:ea typeface="楷体_GB2312" pitchFamily="49" charset="-122"/>
              </a:rPr>
              <a:t>Watch</a:t>
            </a:r>
            <a:r>
              <a:rPr lang="zh-CN" altLang="en-US" sz="2200">
                <a:effectLst>
                  <a:outerShdw blurRad="38100" dist="38100" dir="2700000" algn="tl">
                    <a:srgbClr val="C0C0C0"/>
                  </a:outerShdw>
                </a:effectLst>
                <a:latin typeface="Times New Roman" pitchFamily="18" charset="0"/>
                <a:ea typeface="楷体_GB2312" pitchFamily="49" charset="-122"/>
              </a:rPr>
              <a:t>视图（</a:t>
            </a:r>
            <a:r>
              <a:rPr lang="en-US" altLang="zh-CN" sz="2200">
                <a:effectLst>
                  <a:outerShdw blurRad="38100" dist="38100" dir="2700000" algn="tl">
                    <a:srgbClr val="C0C0C0"/>
                  </a:outerShdw>
                </a:effectLst>
                <a:latin typeface="Times New Roman" pitchFamily="18" charset="0"/>
                <a:ea typeface="楷体_GB2312" pitchFamily="49" charset="-122"/>
              </a:rPr>
              <a:t>Watch1,Watch2,Watch3,Watch4</a:t>
            </a:r>
            <a:r>
              <a:rPr lang="zh-CN" altLang="en-US" sz="2200">
                <a:effectLst>
                  <a:outerShdw blurRad="38100" dist="38100" dir="2700000" algn="tl">
                    <a:srgbClr val="C0C0C0"/>
                  </a:outerShdw>
                </a:effectLst>
                <a:latin typeface="Times New Roman" pitchFamily="18" charset="0"/>
                <a:ea typeface="楷体_GB2312" pitchFamily="49" charset="-122"/>
              </a:rPr>
              <a:t>），在该视图中输入变量或者表达式，就可以观察 变量或者表达式的值。</a:t>
            </a:r>
          </a:p>
          <a:p>
            <a:pPr marL="742932" lvl="1" indent="-285744">
              <a:lnSpc>
                <a:spcPct val="90000"/>
              </a:lnSpc>
              <a:spcBef>
                <a:spcPct val="40000"/>
              </a:spcBef>
              <a:buClr>
                <a:schemeClr val="tx2"/>
              </a:buClr>
              <a:defRPr/>
            </a:pPr>
            <a:r>
              <a:rPr lang="en-US" altLang="zh-CN" sz="2200">
                <a:effectLst>
                  <a:outerShdw blurRad="38100" dist="38100" dir="2700000" algn="tl">
                    <a:srgbClr val="C0C0C0"/>
                  </a:outerShdw>
                </a:effectLst>
                <a:latin typeface="Times New Roman" pitchFamily="18" charset="0"/>
                <a:ea typeface="楷体_GB2312" pitchFamily="49" charset="-122"/>
              </a:rPr>
              <a:t>    【</a:t>
            </a:r>
            <a:r>
              <a:rPr lang="zh-CN" altLang="en-US" sz="2200">
                <a:effectLst>
                  <a:outerShdw blurRad="38100" dist="38100" dir="2700000" algn="tl">
                    <a:srgbClr val="C0C0C0"/>
                  </a:outerShdw>
                </a:effectLst>
                <a:latin typeface="Times New Roman" pitchFamily="18" charset="0"/>
                <a:ea typeface="楷体_GB2312" pitchFamily="49" charset="-122"/>
              </a:rPr>
              <a:t>注意</a:t>
            </a:r>
            <a:r>
              <a:rPr lang="en-US" altLang="zh-CN" sz="2200">
                <a:effectLst>
                  <a:outerShdw blurRad="38100" dist="38100" dir="2700000" algn="tl">
                    <a:srgbClr val="C0C0C0"/>
                  </a:outerShdw>
                </a:effectLst>
                <a:latin typeface="Times New Roman" pitchFamily="18" charset="0"/>
                <a:ea typeface="楷体_GB2312" pitchFamily="49" charset="-122"/>
              </a:rPr>
              <a:t>】</a:t>
            </a:r>
            <a:r>
              <a:rPr lang="zh-CN" altLang="en-US" sz="2200">
                <a:effectLst>
                  <a:outerShdw blurRad="38100" dist="38100" dir="2700000" algn="tl">
                    <a:srgbClr val="C0C0C0"/>
                  </a:outerShdw>
                </a:effectLst>
                <a:latin typeface="Times New Roman" pitchFamily="18" charset="0"/>
                <a:ea typeface="楷体_GB2312" pitchFamily="49" charset="-122"/>
              </a:rPr>
              <a:t>这个表达式不能有副作用，例如</a:t>
            </a:r>
            <a:r>
              <a:rPr lang="en-US" altLang="zh-CN" sz="2200">
                <a:effectLst>
                  <a:outerShdw blurRad="38100" dist="38100" dir="2700000" algn="tl">
                    <a:srgbClr val="C0C0C0"/>
                  </a:outerShdw>
                </a:effectLst>
                <a:latin typeface="Times New Roman" pitchFamily="18" charset="0"/>
                <a:ea typeface="楷体_GB2312" pitchFamily="49" charset="-122"/>
              </a:rPr>
              <a:t>++</a:t>
            </a:r>
            <a:r>
              <a:rPr lang="zh-CN" altLang="en-US" sz="2200">
                <a:effectLst>
                  <a:outerShdw blurRad="38100" dist="38100" dir="2700000" algn="tl">
                    <a:srgbClr val="C0C0C0"/>
                  </a:outerShdw>
                </a:effectLst>
                <a:latin typeface="Times New Roman" pitchFamily="18" charset="0"/>
                <a:ea typeface="楷体_GB2312" pitchFamily="49" charset="-122"/>
              </a:rPr>
              <a:t>运算符绝对禁止用于这个表达式中，因为这个运算符将修改变量的值，导致 软件的逻辑被破坏。</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7810" name="Rectangle 2"/>
          <p:cNvSpPr>
            <a:spLocks noChangeArrowheads="1"/>
          </p:cNvSpPr>
          <p:nvPr/>
        </p:nvSpPr>
        <p:spPr bwMode="auto">
          <a:xfrm>
            <a:off x="323853" y="1125539"/>
            <a:ext cx="8640763" cy="4102100"/>
          </a:xfrm>
          <a:prstGeom prst="rect">
            <a:avLst/>
          </a:prstGeom>
          <a:noFill/>
          <a:ln w="9525" algn="ctr">
            <a:noFill/>
            <a:miter lim="800000"/>
            <a:headEnd type="none" w="sm" len="sm"/>
            <a:tailEnd type="none" w="sm" len="sm"/>
          </a:ln>
          <a:effectLst/>
        </p:spPr>
        <p:txBody>
          <a:bodyPr lIns="92075" tIns="46039" rIns="92075" bIns="46039"/>
          <a:lstStyle/>
          <a:p>
            <a:pPr>
              <a:lnSpc>
                <a:spcPct val="90000"/>
              </a:lnSpc>
              <a:spcBef>
                <a:spcPct val="40000"/>
              </a:spcBef>
              <a:buClr>
                <a:schemeClr val="tx2"/>
              </a:buClr>
              <a:buFontTx/>
              <a:buChar char="•"/>
              <a:defRPr/>
            </a:pP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a:solidFill>
                  <a:schemeClr val="accent1"/>
                </a:solidFill>
                <a:effectLst>
                  <a:outerShdw blurRad="38100" dist="38100" dir="2700000" algn="tl">
                    <a:srgbClr val="C0C0C0"/>
                  </a:outerShdw>
                </a:effectLst>
                <a:latin typeface="Times New Roman" pitchFamily="18" charset="0"/>
                <a:ea typeface="楷体_GB2312" pitchFamily="49" charset="-122"/>
              </a:rPr>
              <a:t>Memory</a:t>
            </a: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r>
            <a:b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b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zh-CN" altLang="en-US" sz="2200" dirty="0">
                <a:effectLst>
                  <a:outerShdw blurRad="38100" dist="38100" dir="2700000" algn="tl">
                    <a:srgbClr val="C0C0C0"/>
                  </a:outerShdw>
                </a:effectLst>
                <a:latin typeface="Times New Roman" pitchFamily="18" charset="0"/>
                <a:ea typeface="楷体_GB2312" pitchFamily="49" charset="-122"/>
              </a:rPr>
              <a:t>由于指针指向的数组，</a:t>
            </a:r>
            <a:r>
              <a:rPr lang="en-US" altLang="zh-CN" sz="2200" dirty="0">
                <a:effectLst>
                  <a:outerShdw blurRad="38100" dist="38100" dir="2700000" algn="tl">
                    <a:srgbClr val="C0C0C0"/>
                  </a:outerShdw>
                </a:effectLst>
                <a:latin typeface="Times New Roman" pitchFamily="18" charset="0"/>
                <a:ea typeface="楷体_GB2312" pitchFamily="49" charset="-122"/>
              </a:rPr>
              <a:t>Watch</a:t>
            </a:r>
            <a:r>
              <a:rPr lang="zh-CN" altLang="en-US" sz="2200" dirty="0">
                <a:effectLst>
                  <a:outerShdw blurRad="38100" dist="38100" dir="2700000" algn="tl">
                    <a:srgbClr val="C0C0C0"/>
                  </a:outerShdw>
                </a:effectLst>
                <a:latin typeface="Times New Roman" pitchFamily="18" charset="0"/>
                <a:ea typeface="楷体_GB2312" pitchFamily="49" charset="-122"/>
              </a:rPr>
              <a:t>只能显示第一个元素的值。为了显示数组的后续内容，或者要显示一片内存的内容，可以使用</a:t>
            </a:r>
            <a:r>
              <a:rPr lang="en-US" altLang="zh-CN" sz="2200" dirty="0">
                <a:effectLst>
                  <a:outerShdw blurRad="38100" dist="38100" dir="2700000" algn="tl">
                    <a:srgbClr val="C0C0C0"/>
                  </a:outerShdw>
                </a:effectLst>
                <a:latin typeface="Times New Roman" pitchFamily="18" charset="0"/>
                <a:ea typeface="楷体_GB2312" pitchFamily="49" charset="-122"/>
              </a:rPr>
              <a:t>memory</a:t>
            </a:r>
            <a:r>
              <a:rPr lang="zh-CN" altLang="en-US" sz="2200" dirty="0">
                <a:effectLst>
                  <a:outerShdw blurRad="38100" dist="38100" dir="2700000" algn="tl">
                    <a:srgbClr val="C0C0C0"/>
                  </a:outerShdw>
                </a:effectLst>
                <a:latin typeface="Times New Roman" pitchFamily="18" charset="0"/>
                <a:ea typeface="楷体_GB2312" pitchFamily="49" charset="-122"/>
              </a:rPr>
              <a:t>功能。在 </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工具条上点</a:t>
            </a:r>
            <a:r>
              <a:rPr lang="en-US" altLang="zh-CN" sz="2200" dirty="0">
                <a:effectLst>
                  <a:outerShdw blurRad="38100" dist="38100" dir="2700000" algn="tl">
                    <a:srgbClr val="C0C0C0"/>
                  </a:outerShdw>
                </a:effectLst>
                <a:latin typeface="Times New Roman" pitchFamily="18" charset="0"/>
                <a:ea typeface="楷体_GB2312" pitchFamily="49" charset="-122"/>
              </a:rPr>
              <a:t>memory</a:t>
            </a:r>
            <a:r>
              <a:rPr lang="zh-CN" altLang="en-US" sz="2200" dirty="0">
                <a:effectLst>
                  <a:outerShdw blurRad="38100" dist="38100" dir="2700000" algn="tl">
                    <a:srgbClr val="C0C0C0"/>
                  </a:outerShdw>
                </a:effectLst>
                <a:latin typeface="Times New Roman" pitchFamily="18" charset="0"/>
                <a:ea typeface="楷体_GB2312" pitchFamily="49" charset="-122"/>
              </a:rPr>
              <a:t>按钮，就弹出一个对话框，在其中输入地址，就可以显示该地址指向的内存的内容。</a:t>
            </a:r>
          </a:p>
          <a:p>
            <a:pPr>
              <a:lnSpc>
                <a:spcPct val="90000"/>
              </a:lnSpc>
              <a:spcBef>
                <a:spcPct val="40000"/>
              </a:spcBef>
              <a:buClr>
                <a:schemeClr val="tx2"/>
              </a:buClr>
              <a:buFontTx/>
              <a:buChar char="•"/>
              <a:defRPr/>
            </a:pPr>
            <a:r>
              <a:rPr lang="zh-CN" altLang="en-US"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err="1">
                <a:solidFill>
                  <a:schemeClr val="accent1"/>
                </a:solidFill>
                <a:effectLst>
                  <a:outerShdw blurRad="38100" dist="38100" dir="2700000" algn="tl">
                    <a:srgbClr val="C0C0C0"/>
                  </a:outerShdw>
                </a:effectLst>
                <a:latin typeface="Times New Roman" pitchFamily="18" charset="0"/>
                <a:ea typeface="楷体_GB2312" pitchFamily="49" charset="-122"/>
              </a:rPr>
              <a:t>Varibles</a:t>
            </a:r>
            <a:r>
              <a:rPr lang="en-US" altLang="zh-CN" sz="2200" dirty="0">
                <a:solidFill>
                  <a:schemeClr val="accent1"/>
                </a:solidFill>
                <a:effectLst>
                  <a:outerShdw blurRad="38100" dist="38100" dir="2700000" algn="tl">
                    <a:srgbClr val="C0C0C0"/>
                  </a:outerShdw>
                </a:effectLst>
                <a:latin typeface="Times New Roman" pitchFamily="18" charset="0"/>
                <a:ea typeface="楷体_GB2312" pitchFamily="49" charset="-122"/>
              </a:rPr>
              <a:t/>
            </a:r>
            <a:br>
              <a:rPr lang="en-US" altLang="zh-CN" sz="2200" dirty="0">
                <a:solidFill>
                  <a:schemeClr val="accent1"/>
                </a:solidFill>
                <a:effectLst>
                  <a:outerShdw blurRad="38100" dist="38100" dir="2700000" algn="tl">
                    <a:srgbClr val="C0C0C0"/>
                  </a:outerShdw>
                </a:effectLst>
                <a:latin typeface="Times New Roman" pitchFamily="18" charset="0"/>
                <a:ea typeface="楷体_GB2312" pitchFamily="49" charset="-122"/>
              </a:rPr>
            </a:b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工具条上的</a:t>
            </a:r>
            <a:r>
              <a:rPr lang="en-US" altLang="zh-CN" sz="2200" dirty="0" err="1">
                <a:effectLst>
                  <a:outerShdw blurRad="38100" dist="38100" dir="2700000" algn="tl">
                    <a:srgbClr val="C0C0C0"/>
                  </a:outerShdw>
                </a:effectLst>
                <a:latin typeface="Times New Roman" pitchFamily="18" charset="0"/>
                <a:ea typeface="楷体_GB2312" pitchFamily="49" charset="-122"/>
              </a:rPr>
              <a:t>Varibles</a:t>
            </a:r>
            <a:r>
              <a:rPr lang="zh-CN" altLang="en-US" sz="2200" dirty="0">
                <a:effectLst>
                  <a:outerShdw blurRad="38100" dist="38100" dir="2700000" algn="tl">
                    <a:srgbClr val="C0C0C0"/>
                  </a:outerShdw>
                </a:effectLst>
                <a:latin typeface="Times New Roman" pitchFamily="18" charset="0"/>
                <a:ea typeface="楷体_GB2312" pitchFamily="49" charset="-122"/>
              </a:rPr>
              <a:t>按钮弹出一个框，显示所有当前执行上下文中可见的变量的值。特别是当前指令涉及的变量，以红色显示。</a:t>
            </a:r>
          </a:p>
          <a:p>
            <a:pPr>
              <a:lnSpc>
                <a:spcPct val="90000"/>
              </a:lnSpc>
              <a:spcBef>
                <a:spcPct val="40000"/>
              </a:spcBef>
              <a:buClr>
                <a:schemeClr val="tx2"/>
              </a:buClr>
              <a:buFontTx/>
              <a:buChar char="•"/>
              <a:defRPr/>
            </a:pPr>
            <a:r>
              <a:rPr lang="zh-CN" altLang="en-US"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zh-CN" altLang="en-US" sz="2200" dirty="0">
                <a:solidFill>
                  <a:schemeClr val="accent1"/>
                </a:solidFill>
                <a:effectLst>
                  <a:outerShdw blurRad="38100" dist="38100" dir="2700000" algn="tl">
                    <a:srgbClr val="C0C0C0"/>
                  </a:outerShdw>
                </a:effectLst>
                <a:latin typeface="Times New Roman" pitchFamily="18" charset="0"/>
                <a:ea typeface="楷体_GB2312" pitchFamily="49" charset="-122"/>
              </a:rPr>
              <a:t>寄存器</a:t>
            </a:r>
            <a:br>
              <a:rPr lang="zh-CN" altLang="en-US" sz="2200" dirty="0">
                <a:solidFill>
                  <a:schemeClr val="accent1"/>
                </a:solidFill>
                <a:effectLst>
                  <a:outerShdw blurRad="38100" dist="38100" dir="2700000" algn="tl">
                    <a:srgbClr val="C0C0C0"/>
                  </a:outerShdw>
                </a:effectLst>
                <a:latin typeface="Times New Roman" pitchFamily="18" charset="0"/>
                <a:ea typeface="楷体_GB2312" pitchFamily="49" charset="-122"/>
              </a:rPr>
            </a:br>
            <a:r>
              <a:rPr lang="zh-CN" altLang="en-US"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工具条上的</a:t>
            </a:r>
            <a:r>
              <a:rPr lang="en-US" altLang="zh-CN" sz="2200" dirty="0" err="1">
                <a:effectLst>
                  <a:outerShdw blurRad="38100" dist="38100" dir="2700000" algn="tl">
                    <a:srgbClr val="C0C0C0"/>
                  </a:outerShdw>
                </a:effectLst>
                <a:latin typeface="Times New Roman" pitchFamily="18" charset="0"/>
                <a:ea typeface="楷体_GB2312" pitchFamily="49" charset="-122"/>
              </a:rPr>
              <a:t>Reigsters</a:t>
            </a:r>
            <a:r>
              <a:rPr lang="zh-CN" altLang="en-US" sz="2200" dirty="0">
                <a:effectLst>
                  <a:outerShdw blurRad="38100" dist="38100" dir="2700000" algn="tl">
                    <a:srgbClr val="C0C0C0"/>
                  </a:outerShdw>
                </a:effectLst>
                <a:latin typeface="Times New Roman" pitchFamily="18" charset="0"/>
                <a:ea typeface="楷体_GB2312" pitchFamily="49" charset="-122"/>
              </a:rPr>
              <a:t>按钮弹出一个框，显示当前的所有寄存器的值。</a:t>
            </a:r>
            <a:endParaRPr lang="en-US" altLang="zh-CN" sz="2200" dirty="0">
              <a:effectLst>
                <a:outerShdw blurRad="38100" dist="38100" dir="2700000" algn="tl">
                  <a:srgbClr val="C0C0C0"/>
                </a:outerShdw>
              </a:effectLst>
              <a:latin typeface="Times New Roman" pitchFamily="18" charset="0"/>
              <a:ea typeface="楷体_GB2312" pitchFamily="49" charset="-122"/>
            </a:endParaRPr>
          </a:p>
          <a:p>
            <a:pPr marL="342891" indent="-342891">
              <a:spcBef>
                <a:spcPct val="50000"/>
              </a:spcBef>
              <a:buClr>
                <a:schemeClr val="tx2"/>
              </a:buClr>
              <a:buFontTx/>
              <a:buChar char="•"/>
              <a:defRPr/>
            </a:pPr>
            <a:r>
              <a:rPr lang="en-US" altLang="zh-CN" sz="2400" dirty="0">
                <a:solidFill>
                  <a:schemeClr val="accent1"/>
                </a:solidFill>
                <a:effectLst>
                  <a:outerShdw blurRad="38100" dist="38100" dir="2700000" algn="tl">
                    <a:srgbClr val="C0C0C0"/>
                  </a:outerShdw>
                </a:effectLst>
                <a:latin typeface="Times New Roman" pitchFamily="18" charset="0"/>
                <a:ea typeface="黑体" pitchFamily="2" charset="-122"/>
              </a:rPr>
              <a:t>Call Stack</a:t>
            </a:r>
            <a:br>
              <a:rPr lang="en-US" altLang="zh-CN" sz="2400" dirty="0">
                <a:solidFill>
                  <a:schemeClr val="accent1"/>
                </a:solidFill>
                <a:effectLst>
                  <a:outerShdw blurRad="38100" dist="38100" dir="2700000" algn="tl">
                    <a:srgbClr val="C0C0C0"/>
                  </a:outerShdw>
                </a:effectLst>
                <a:latin typeface="Times New Roman" pitchFamily="18" charset="0"/>
                <a:ea typeface="黑体" pitchFamily="2" charset="-122"/>
              </a:rPr>
            </a:br>
            <a:r>
              <a:rPr lang="zh-CN" altLang="en-US" sz="2000" dirty="0">
                <a:effectLst>
                  <a:outerShdw blurRad="38100" dist="38100" dir="2700000" algn="tl">
                    <a:srgbClr val="C0C0C0"/>
                  </a:outerShdw>
                </a:effectLst>
                <a:latin typeface="Times New Roman" pitchFamily="18" charset="0"/>
                <a:ea typeface="楷体_GB2312" pitchFamily="49" charset="-122"/>
              </a:rPr>
              <a:t>调用堆栈反映了当前断点处函数是被那些函数按照什么顺序调用的。单击</a:t>
            </a:r>
            <a:r>
              <a:rPr lang="en-US" altLang="zh-CN" sz="2000" dirty="0">
                <a:effectLst>
                  <a:outerShdw blurRad="38100" dist="38100" dir="2700000" algn="tl">
                    <a:srgbClr val="C0C0C0"/>
                  </a:outerShdw>
                </a:effectLst>
                <a:latin typeface="Times New Roman" pitchFamily="18" charset="0"/>
                <a:ea typeface="楷体_GB2312" pitchFamily="49" charset="-122"/>
              </a:rPr>
              <a:t>Debug</a:t>
            </a:r>
            <a:r>
              <a:rPr lang="zh-CN" altLang="en-US" sz="2000" dirty="0">
                <a:effectLst>
                  <a:outerShdw blurRad="38100" dist="38100" dir="2700000" algn="tl">
                    <a:srgbClr val="C0C0C0"/>
                  </a:outerShdw>
                </a:effectLst>
                <a:latin typeface="Times New Roman" pitchFamily="18" charset="0"/>
                <a:ea typeface="楷体_GB2312" pitchFamily="49" charset="-122"/>
              </a:rPr>
              <a:t>工具条上的</a:t>
            </a:r>
            <a:r>
              <a:rPr lang="en-US" altLang="zh-CN" sz="2000" dirty="0">
                <a:effectLst>
                  <a:outerShdw blurRad="38100" dist="38100" dir="2700000" algn="tl">
                    <a:srgbClr val="C0C0C0"/>
                  </a:outerShdw>
                </a:effectLst>
                <a:latin typeface="Times New Roman" pitchFamily="18" charset="0"/>
                <a:ea typeface="楷体_GB2312" pitchFamily="49" charset="-122"/>
              </a:rPr>
              <a:t>Call stack</a:t>
            </a:r>
            <a:r>
              <a:rPr lang="zh-CN" altLang="en-US" sz="2000" dirty="0">
                <a:effectLst>
                  <a:outerShdw blurRad="38100" dist="38100" dir="2700000" algn="tl">
                    <a:srgbClr val="C0C0C0"/>
                  </a:outerShdw>
                </a:effectLst>
                <a:latin typeface="Times New Roman" pitchFamily="18" charset="0"/>
                <a:ea typeface="楷体_GB2312" pitchFamily="49" charset="-122"/>
              </a:rPr>
              <a:t>就显示</a:t>
            </a:r>
            <a:r>
              <a:rPr lang="en-US" altLang="zh-CN" sz="2000" dirty="0">
                <a:effectLst>
                  <a:outerShdw blurRad="38100" dist="38100" dir="2700000" algn="tl">
                    <a:srgbClr val="C0C0C0"/>
                  </a:outerShdw>
                </a:effectLst>
                <a:latin typeface="Times New Roman" pitchFamily="18" charset="0"/>
                <a:ea typeface="楷体_GB2312" pitchFamily="49" charset="-122"/>
              </a:rPr>
              <a:t>Call Stack</a:t>
            </a:r>
            <a:r>
              <a:rPr lang="zh-CN" altLang="en-US" sz="2000" dirty="0">
                <a:effectLst>
                  <a:outerShdw blurRad="38100" dist="38100" dir="2700000" algn="tl">
                    <a:srgbClr val="C0C0C0"/>
                  </a:outerShdw>
                </a:effectLst>
                <a:latin typeface="Times New Roman" pitchFamily="18" charset="0"/>
                <a:ea typeface="楷体_GB2312" pitchFamily="49" charset="-122"/>
              </a:rPr>
              <a:t>对话框。在</a:t>
            </a:r>
            <a:r>
              <a:rPr lang="en-US" altLang="zh-CN" sz="2000" dirty="0" err="1">
                <a:effectLst>
                  <a:outerShdw blurRad="38100" dist="38100" dir="2700000" algn="tl">
                    <a:srgbClr val="C0C0C0"/>
                  </a:outerShdw>
                </a:effectLst>
                <a:latin typeface="Times New Roman" pitchFamily="18" charset="0"/>
                <a:ea typeface="楷体_GB2312" pitchFamily="49" charset="-122"/>
              </a:rPr>
              <a:t>CallStack</a:t>
            </a:r>
            <a:r>
              <a:rPr lang="zh-CN" altLang="en-US" sz="2000" dirty="0">
                <a:effectLst>
                  <a:outerShdw blurRad="38100" dist="38100" dir="2700000" algn="tl">
                    <a:srgbClr val="C0C0C0"/>
                  </a:outerShdw>
                </a:effectLst>
                <a:latin typeface="Times New Roman" pitchFamily="18" charset="0"/>
                <a:ea typeface="楷体_GB2312" pitchFamily="49" charset="-122"/>
              </a:rPr>
              <a:t>对话框中显示了一个调用系列，最上面的是当前函数，往下依次是调用函数的上级函数。单击这些函数名可以跳到对应的函数中去。</a:t>
            </a:r>
            <a:endParaRPr lang="zh-CN" altLang="en-US" sz="2400" dirty="0">
              <a:effectLst>
                <a:outerShdw blurRad="38100" dist="38100" dir="2700000" algn="tl">
                  <a:srgbClr val="C0C0C0"/>
                </a:outerShdw>
              </a:effectLst>
              <a:latin typeface="Times New Roman" pitchFamily="18" charset="0"/>
              <a:ea typeface="黑体" pitchFamily="2" charset="-122"/>
            </a:endParaRPr>
          </a:p>
          <a:p>
            <a:pPr>
              <a:lnSpc>
                <a:spcPct val="90000"/>
              </a:lnSpc>
              <a:spcBef>
                <a:spcPct val="40000"/>
              </a:spcBef>
              <a:buClr>
                <a:schemeClr val="tx2"/>
              </a:buClr>
              <a:buFontTx/>
              <a:buChar char="•"/>
              <a:defRPr/>
            </a:pPr>
            <a:endParaRPr lang="zh-CN" altLang="en-US" sz="2200" dirty="0">
              <a:effectLst>
                <a:outerShdw blurRad="38100" dist="38100" dir="2700000" algn="tl">
                  <a:srgbClr val="C0C0C0"/>
                </a:outerShdw>
              </a:effectLst>
              <a:latin typeface="Times New Roman" pitchFamily="18" charset="0"/>
              <a:ea typeface="楷体_GB2312" pitchFamily="49" charset="-122"/>
            </a:endParaRPr>
          </a:p>
        </p:txBody>
      </p:sp>
      <p:sp>
        <p:nvSpPr>
          <p:cNvPr id="5" name="Rectangle 2"/>
          <p:cNvSpPr>
            <a:spLocks noGrp="1" noChangeArrowheads="1"/>
          </p:cNvSpPr>
          <p:nvPr>
            <p:ph type="title"/>
          </p:nvPr>
        </p:nvSpPr>
        <p:spPr>
          <a:xfrm>
            <a:off x="3" y="260353"/>
            <a:ext cx="6443663" cy="487363"/>
          </a:xfrm>
        </p:spPr>
        <p:txBody>
          <a:bodyPr vert="horz" wrap="square" lIns="92075" tIns="46038" rIns="92075" bIns="46038" numCol="1" anchor="b" anchorCtr="0" compatLnSpc="1">
            <a:prstTxWarp prst="textNoShape">
              <a:avLst/>
            </a:prstTxWarp>
          </a:bodyPr>
          <a:lstStyle/>
          <a:p>
            <a:pPr algn="ctr" eaLnBrk="1" hangingPunct="1">
              <a:defRPr/>
            </a:pPr>
            <a:r>
              <a:rPr lang="zh-CN" altLang="en-US" sz="3200" dirty="0">
                <a:effectLst>
                  <a:outerShdw blurRad="38100" dist="38100" dir="2700000" algn="tl">
                    <a:srgbClr val="C0C0C0"/>
                  </a:outerShdw>
                </a:effectLst>
              </a:rPr>
              <a:t>观察值</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2"/>
          <p:cNvSpPr>
            <a:spLocks noChangeArrowheads="1"/>
          </p:cNvSpPr>
          <p:nvPr/>
        </p:nvSpPr>
        <p:spPr bwMode="auto">
          <a:xfrm>
            <a:off x="3" y="3"/>
            <a:ext cx="9153525" cy="6092825"/>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3731" name="Rectangle 4"/>
          <p:cNvSpPr>
            <a:spLocks noGrp="1" noChangeArrowheads="1"/>
          </p:cNvSpPr>
          <p:nvPr>
            <p:ph type="ctrTitle" idx="4294967295"/>
          </p:nvPr>
        </p:nvSpPr>
        <p:spPr>
          <a:xfrm>
            <a:off x="250825" y="431802"/>
            <a:ext cx="7772400" cy="1470025"/>
          </a:xfrm>
        </p:spPr>
        <p:txBody>
          <a:bodyPr/>
          <a:lstStyle/>
          <a:p>
            <a:pPr eaLnBrk="1" hangingPunct="1"/>
            <a:r>
              <a:rPr lang="zh-CN" altLang="en-US" sz="5400" b="1">
                <a:solidFill>
                  <a:srgbClr val="C62400"/>
                </a:solidFill>
              </a:rPr>
              <a:t>第</a:t>
            </a:r>
            <a:r>
              <a:rPr lang="en-US" altLang="zh-CN" sz="5400" b="1">
                <a:solidFill>
                  <a:srgbClr val="C62400"/>
                </a:solidFill>
                <a:latin typeface="Times New Roman" panose="02020603050405020304" pitchFamily="18" charset="0"/>
              </a:rPr>
              <a:t>1</a:t>
            </a:r>
            <a:r>
              <a:rPr lang="zh-CN" altLang="en-US" sz="5400" b="1">
                <a:solidFill>
                  <a:srgbClr val="C62400"/>
                </a:solidFill>
              </a:rPr>
              <a:t>章  绪论</a:t>
            </a:r>
          </a:p>
        </p:txBody>
      </p:sp>
      <p:sp>
        <p:nvSpPr>
          <p:cNvPr id="4101" name="Rectangle 5"/>
          <p:cNvSpPr>
            <a:spLocks noGrp="1" noChangeArrowheads="1"/>
          </p:cNvSpPr>
          <p:nvPr>
            <p:ph type="subTitle" idx="4294967295"/>
          </p:nvPr>
        </p:nvSpPr>
        <p:spPr>
          <a:xfrm>
            <a:off x="250825" y="1989138"/>
            <a:ext cx="7772400" cy="3384550"/>
          </a:xfrm>
        </p:spPr>
        <p:txBody>
          <a:bodyPr/>
          <a:lstStyle/>
          <a:p>
            <a:pPr marL="0" indent="0">
              <a:buNone/>
              <a:defRPr/>
            </a:pPr>
            <a:r>
              <a:rPr lang="en-US" altLang="zh-CN" sz="3800">
                <a:solidFill>
                  <a:srgbClr val="00A0C4"/>
                </a:solidFill>
                <a:latin typeface="方正综艺简体" pitchFamily="65" charset="-122"/>
                <a:ea typeface="方正综艺简体" pitchFamily="65" charset="-122"/>
              </a:rPr>
              <a:t>		</a:t>
            </a:r>
            <a:r>
              <a:rPr lang="en-US" altLang="zh-CN" sz="3800">
                <a:solidFill>
                  <a:srgbClr val="00A0C4"/>
                </a:solidFill>
              </a:rPr>
              <a:t>   </a:t>
            </a:r>
            <a:r>
              <a:rPr lang="zh-CN" altLang="en-US" sz="3800">
                <a:solidFill>
                  <a:srgbClr val="00A0C4"/>
                </a:solidFill>
              </a:rPr>
              <a:t> </a:t>
            </a:r>
            <a:endParaRPr lang="en-US" altLang="zh-CN" sz="3800">
              <a:solidFill>
                <a:srgbClr val="00A0C4"/>
              </a:solidFill>
            </a:endParaRPr>
          </a:p>
          <a:p>
            <a:pPr marL="0" indent="0">
              <a:buNone/>
              <a:defRPr/>
            </a:pPr>
            <a:r>
              <a:rPr lang="en-US" altLang="zh-CN" sz="4000">
                <a:latin typeface="华文楷体" panose="02010600040101010101" pitchFamily="2" charset="-122"/>
                <a:ea typeface="华文楷体" panose="02010600040101010101" pitchFamily="2" charset="-122"/>
              </a:rPr>
              <a:t>        </a:t>
            </a:r>
            <a:r>
              <a:rPr lang="zh-CN" altLang="zh-CN" sz="3800" b="1">
                <a:solidFill>
                  <a:srgbClr val="0000CC"/>
                </a:solidFill>
                <a:latin typeface="华文仿宋" panose="02010600040101010101" pitchFamily="2" charset="-122"/>
                <a:ea typeface="华文仿宋" panose="02010600040101010101" pitchFamily="2" charset="-122"/>
              </a:rPr>
              <a:t>◇</a:t>
            </a:r>
            <a:r>
              <a:rPr lang="en-US" altLang="zh-CN" sz="3800" b="1">
                <a:solidFill>
                  <a:srgbClr val="0000CC"/>
                </a:solidFill>
                <a:latin typeface="Times New Roman" panose="02020603050405020304" pitchFamily="18" charset="0"/>
                <a:ea typeface="华文仿宋" panose="02010600040101010101" pitchFamily="2" charset="-122"/>
                <a:cs typeface="Times New Roman" panose="02020603050405020304" pitchFamily="18" charset="0"/>
              </a:rPr>
              <a:t>1.1</a:t>
            </a:r>
            <a:r>
              <a:rPr lang="en-US" altLang="zh-CN" sz="3800" b="1">
                <a:solidFill>
                  <a:srgbClr val="0000CC"/>
                </a:solidFill>
                <a:latin typeface="华文仿宋" panose="02010600040101010101" pitchFamily="2" charset="-122"/>
                <a:ea typeface="华文仿宋" panose="02010600040101010101" pitchFamily="2" charset="-122"/>
              </a:rPr>
              <a:t> </a:t>
            </a:r>
            <a:r>
              <a:rPr lang="zh-CN" altLang="en-US" sz="3800" b="1">
                <a:solidFill>
                  <a:srgbClr val="0000CC"/>
                </a:solidFill>
                <a:latin typeface="华文仿宋" panose="02010600040101010101" pitchFamily="2" charset="-122"/>
                <a:ea typeface="华文仿宋" panose="02010600040101010101" pitchFamily="2" charset="-122"/>
              </a:rPr>
              <a:t>数据结构的概念</a:t>
            </a:r>
            <a:endParaRPr lang="en-US" altLang="zh-CN" sz="3800" b="1">
              <a:solidFill>
                <a:srgbClr val="0000CC"/>
              </a:solidFill>
              <a:latin typeface="华文仿宋" panose="02010600040101010101" pitchFamily="2" charset="-122"/>
              <a:ea typeface="华文仿宋" panose="02010600040101010101" pitchFamily="2" charset="-122"/>
            </a:endParaRPr>
          </a:p>
          <a:p>
            <a:pPr marL="0" indent="0">
              <a:buNone/>
              <a:defRPr/>
            </a:pPr>
            <a:r>
              <a:rPr lang="en-US" altLang="zh-CN" sz="3800" b="1">
                <a:solidFill>
                  <a:srgbClr val="0000CC"/>
                </a:solidFill>
                <a:latin typeface="华文仿宋" panose="02010600040101010101" pitchFamily="2" charset="-122"/>
                <a:ea typeface="华文仿宋" panose="02010600040101010101" pitchFamily="2" charset="-122"/>
              </a:rPr>
              <a:t>	 </a:t>
            </a:r>
            <a:r>
              <a:rPr lang="zh-CN" altLang="zh-CN" sz="3800" b="1">
                <a:solidFill>
                  <a:srgbClr val="0000CC"/>
                </a:solidFill>
                <a:latin typeface="华文仿宋" panose="02010600040101010101" pitchFamily="2" charset="-122"/>
                <a:ea typeface="华文仿宋" panose="02010600040101010101" pitchFamily="2" charset="-122"/>
              </a:rPr>
              <a:t>◇</a:t>
            </a:r>
            <a:r>
              <a:rPr lang="en-US" altLang="zh-CN" sz="3800" b="1">
                <a:solidFill>
                  <a:srgbClr val="0000CC"/>
                </a:solidFill>
                <a:latin typeface="Times New Roman" panose="02020603050405020304" pitchFamily="18" charset="0"/>
                <a:ea typeface="华文仿宋" panose="02010600040101010101" pitchFamily="2" charset="-122"/>
              </a:rPr>
              <a:t>1.2</a:t>
            </a:r>
            <a:r>
              <a:rPr lang="en-US" altLang="zh-CN" sz="3800" b="1">
                <a:solidFill>
                  <a:srgbClr val="0000CC"/>
                </a:solidFill>
                <a:latin typeface="华文仿宋" panose="02010600040101010101" pitchFamily="2" charset="-122"/>
                <a:ea typeface="华文仿宋" panose="02010600040101010101" pitchFamily="2" charset="-122"/>
              </a:rPr>
              <a:t> </a:t>
            </a:r>
            <a:r>
              <a:rPr lang="zh-CN" altLang="en-US" sz="3800" b="1">
                <a:solidFill>
                  <a:srgbClr val="0000CC"/>
                </a:solidFill>
                <a:latin typeface="华文仿宋" panose="02010600040101010101" pitchFamily="2" charset="-122"/>
                <a:ea typeface="华文仿宋" panose="02010600040101010101" pitchFamily="2" charset="-122"/>
              </a:rPr>
              <a:t>算法描述及算法分析</a:t>
            </a:r>
            <a:endParaRPr lang="en-US" altLang="zh-CN" sz="3800" b="1">
              <a:solidFill>
                <a:srgbClr val="0000CC"/>
              </a:solidFill>
              <a:latin typeface="华文仿宋" panose="02010600040101010101" pitchFamily="2" charset="-122"/>
              <a:ea typeface="华文仿宋" panose="02010600040101010101" pitchFamily="2" charset="-122"/>
            </a:endParaRPr>
          </a:p>
          <a:p>
            <a:pPr marL="0" indent="0">
              <a:buNone/>
              <a:defRPr/>
            </a:pPr>
            <a:r>
              <a:rPr lang="en-US" altLang="zh-CN" sz="3800" b="1">
                <a:solidFill>
                  <a:srgbClr val="0000CC"/>
                </a:solidFill>
                <a:latin typeface="华文仿宋" panose="02010600040101010101" pitchFamily="2" charset="-122"/>
                <a:ea typeface="华文仿宋" panose="02010600040101010101" pitchFamily="2" charset="-122"/>
              </a:rPr>
              <a:t>        </a:t>
            </a:r>
            <a:r>
              <a:rPr lang="zh-CN" altLang="zh-CN" sz="3800" b="1">
                <a:solidFill>
                  <a:srgbClr val="0000CC"/>
                </a:solidFill>
                <a:latin typeface="华文仿宋" panose="02010600040101010101" pitchFamily="2" charset="-122"/>
                <a:ea typeface="华文仿宋" panose="02010600040101010101" pitchFamily="2" charset="-122"/>
              </a:rPr>
              <a:t>◇</a:t>
            </a:r>
            <a:r>
              <a:rPr lang="en-US" altLang="zh-CN" sz="3800" b="1">
                <a:solidFill>
                  <a:srgbClr val="0000CC"/>
                </a:solidFill>
                <a:latin typeface="Times New Roman" panose="02020603050405020304" pitchFamily="18" charset="0"/>
                <a:ea typeface="华文仿宋" panose="02010600040101010101" pitchFamily="2" charset="-122"/>
              </a:rPr>
              <a:t>1.3</a:t>
            </a:r>
            <a:r>
              <a:rPr lang="en-US" altLang="zh-CN" sz="3800" b="1">
                <a:solidFill>
                  <a:srgbClr val="0000CC"/>
                </a:solidFill>
                <a:latin typeface="华文仿宋" panose="02010600040101010101" pitchFamily="2" charset="-122"/>
                <a:ea typeface="华文仿宋" panose="02010600040101010101" pitchFamily="2" charset="-122"/>
              </a:rPr>
              <a:t> </a:t>
            </a:r>
            <a:r>
              <a:rPr lang="zh-CN" altLang="en-US" sz="3800" b="1">
                <a:solidFill>
                  <a:srgbClr val="0000CC"/>
                </a:solidFill>
                <a:latin typeface="华文仿宋" panose="02010600040101010101" pitchFamily="2" charset="-122"/>
                <a:ea typeface="华文仿宋" panose="02010600040101010101" pitchFamily="2" charset="-122"/>
              </a:rPr>
              <a:t>作为</a:t>
            </a:r>
            <a:r>
              <a:rPr lang="en-US" altLang="zh-CN" sz="3800" b="1">
                <a:solidFill>
                  <a:srgbClr val="0000CC"/>
                </a:solidFill>
                <a:latin typeface="华文仿宋" panose="02010600040101010101" pitchFamily="2" charset="-122"/>
                <a:ea typeface="华文仿宋" panose="02010600040101010101" pitchFamily="2" charset="-122"/>
              </a:rPr>
              <a:t>ADT</a:t>
            </a:r>
            <a:r>
              <a:rPr lang="zh-CN" altLang="en-US" sz="3800" b="1">
                <a:solidFill>
                  <a:srgbClr val="0000CC"/>
                </a:solidFill>
                <a:latin typeface="华文仿宋" panose="02010600040101010101" pitchFamily="2" charset="-122"/>
                <a:ea typeface="华文仿宋" panose="02010600040101010101" pitchFamily="2" charset="-122"/>
              </a:rPr>
              <a:t>的</a:t>
            </a:r>
            <a:r>
              <a:rPr lang="en-US" altLang="zh-CN" sz="3800" b="1">
                <a:solidFill>
                  <a:srgbClr val="0000CC"/>
                </a:solidFill>
                <a:latin typeface="华文仿宋" panose="02010600040101010101" pitchFamily="2" charset="-122"/>
                <a:ea typeface="华文仿宋" panose="02010600040101010101" pitchFamily="2" charset="-122"/>
              </a:rPr>
              <a:t>C++</a:t>
            </a:r>
            <a:r>
              <a:rPr lang="zh-CN" altLang="en-US" sz="3800" b="1">
                <a:solidFill>
                  <a:srgbClr val="0000CC"/>
                </a:solidFill>
                <a:latin typeface="华文仿宋" panose="02010600040101010101" pitchFamily="2" charset="-122"/>
                <a:ea typeface="华文仿宋" panose="02010600040101010101" pitchFamily="2" charset="-122"/>
              </a:rPr>
              <a:t>类</a:t>
            </a:r>
          </a:p>
        </p:txBody>
      </p:sp>
      <p:sp>
        <p:nvSpPr>
          <p:cNvPr id="73733" name="Line 10"/>
          <p:cNvSpPr>
            <a:spLocks noChangeShapeType="1"/>
          </p:cNvSpPr>
          <p:nvPr/>
        </p:nvSpPr>
        <p:spPr bwMode="auto">
          <a:xfrm>
            <a:off x="323853" y="1844675"/>
            <a:ext cx="4105275" cy="0"/>
          </a:xfrm>
          <a:prstGeom prst="line">
            <a:avLst/>
          </a:prstGeom>
          <a:noFill/>
          <a:ln w="19050">
            <a:solidFill>
              <a:srgbClr val="0085A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3"/>
          <p:cNvSpPr>
            <a:spLocks noGrp="1" noChangeArrowheads="1"/>
          </p:cNvSpPr>
          <p:nvPr>
            <p:ph type="body" sz="half" idx="1"/>
          </p:nvPr>
        </p:nvSpPr>
        <p:spPr>
          <a:xfrm>
            <a:off x="323850" y="1484316"/>
            <a:ext cx="4392166" cy="4530725"/>
          </a:xfrm>
        </p:spPr>
        <p:txBody>
          <a:bodyPr/>
          <a:lstStyle/>
          <a:p>
            <a:pPr>
              <a:defRPr/>
            </a:pPr>
            <a:r>
              <a:rPr lang="zh-CN" altLang="en-US" sz="2800" b="1" dirty="0">
                <a:solidFill>
                  <a:srgbClr val="6600CC"/>
                </a:solidFill>
              </a:rPr>
              <a:t>数据结构与程序的关系</a:t>
            </a:r>
          </a:p>
          <a:p>
            <a:pPr>
              <a:defRPr/>
            </a:pPr>
            <a:endParaRPr lang="zh-CN" altLang="en-US" b="1" dirty="0">
              <a:solidFill>
                <a:srgbClr val="6600CC"/>
              </a:solidFill>
            </a:endParaRPr>
          </a:p>
          <a:p>
            <a:pPr>
              <a:defRPr/>
            </a:pPr>
            <a:r>
              <a:rPr lang="zh-CN" altLang="en-US" sz="2000" b="1" dirty="0">
                <a:solidFill>
                  <a:srgbClr val="000000"/>
                </a:solidFill>
              </a:rPr>
              <a:t>思考</a:t>
            </a:r>
            <a:r>
              <a:rPr lang="en-US" altLang="zh-CN" sz="2000" b="1" dirty="0">
                <a:solidFill>
                  <a:srgbClr val="000000"/>
                </a:solidFill>
              </a:rPr>
              <a:t>:</a:t>
            </a:r>
            <a:r>
              <a:rPr lang="zh-CN" altLang="en-US" sz="2000" b="1" dirty="0">
                <a:solidFill>
                  <a:srgbClr val="000000"/>
                </a:solidFill>
              </a:rPr>
              <a:t>下表是</a:t>
            </a:r>
            <a:r>
              <a:rPr lang="en-US" altLang="zh-CN" sz="2000" b="1" dirty="0">
                <a:solidFill>
                  <a:srgbClr val="000000"/>
                </a:solidFill>
              </a:rPr>
              <a:t>10</a:t>
            </a:r>
            <a:r>
              <a:rPr lang="zh-CN" altLang="en-US" sz="2000" b="1" dirty="0">
                <a:solidFill>
                  <a:srgbClr val="000000"/>
                </a:solidFill>
              </a:rPr>
              <a:t>次</a:t>
            </a:r>
            <a:r>
              <a:rPr lang="en-US" altLang="zh-CN" sz="2000" b="1" dirty="0">
                <a:solidFill>
                  <a:srgbClr val="000000"/>
                </a:solidFill>
              </a:rPr>
              <a:t>C</a:t>
            </a:r>
            <a:r>
              <a:rPr lang="zh-CN" altLang="en-US" sz="2000" b="1" dirty="0">
                <a:solidFill>
                  <a:srgbClr val="000000"/>
                </a:solidFill>
              </a:rPr>
              <a:t>语言课程的测验成绩，请设计一个小程序计算这</a:t>
            </a:r>
            <a:r>
              <a:rPr lang="en-US" altLang="zh-CN" sz="2000" b="1" dirty="0">
                <a:solidFill>
                  <a:srgbClr val="000000"/>
                </a:solidFill>
              </a:rPr>
              <a:t>10</a:t>
            </a:r>
            <a:r>
              <a:rPr lang="zh-CN" altLang="en-US" sz="2000" b="1" dirty="0">
                <a:solidFill>
                  <a:srgbClr val="000000"/>
                </a:solidFill>
              </a:rPr>
              <a:t>次测验的总分和平均分。</a:t>
            </a:r>
          </a:p>
          <a:p>
            <a:pPr>
              <a:defRPr/>
            </a:pPr>
            <a:endParaRPr lang="en-US" altLang="zh-CN" sz="1700" b="1" dirty="0">
              <a:solidFill>
                <a:srgbClr val="000000"/>
              </a:solidFill>
            </a:endParaRPr>
          </a:p>
        </p:txBody>
      </p:sp>
      <p:graphicFrame>
        <p:nvGraphicFramePr>
          <p:cNvPr id="187396" name="Group 4"/>
          <p:cNvGraphicFramePr>
            <a:graphicFrameLocks noGrp="1"/>
          </p:cNvGraphicFramePr>
          <p:nvPr>
            <p:ph sz="half" idx="2"/>
          </p:nvPr>
        </p:nvGraphicFramePr>
        <p:xfrm>
          <a:off x="4859339" y="1628779"/>
          <a:ext cx="3810000" cy="4054479"/>
        </p:xfrm>
        <a:graphic>
          <a:graphicData uri="http://schemas.openxmlformats.org/drawingml/2006/table">
            <a:tbl>
              <a:tblPr/>
              <a:tblGrid>
                <a:gridCol w="1905000"/>
                <a:gridCol w="1905000"/>
              </a:tblGrid>
              <a:tr h="36036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altLang="en-US"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测验</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altLang="en-US"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成绩</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76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68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94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51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73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4793" name="Rectangle 43"/>
          <p:cNvSpPr>
            <a:spLocks noGrp="1" noChangeArrowheads="1"/>
          </p:cNvSpPr>
          <p:nvPr>
            <p:ph type="title"/>
          </p:nvPr>
        </p:nvSpPr>
        <p:spPr>
          <a:xfrm>
            <a:off x="4763" y="115891"/>
            <a:ext cx="8229600" cy="725487"/>
          </a:xfrm>
        </p:spPr>
        <p:txBody>
          <a:bodyPr/>
          <a:lstStyle/>
          <a:p>
            <a:r>
              <a:rPr lang="zh-CN" altLang="en-US" smtClean="0"/>
              <a:t>什么是数据结构</a:t>
            </a:r>
          </a:p>
        </p:txBody>
      </p:sp>
    </p:spTree>
  </p:cSld>
  <p:clrMapOvr>
    <a:masterClrMapping/>
  </p:clrMapOvr>
  <p:transition>
    <p:cover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188419" name="Rectangle 3"/>
          <p:cNvSpPr>
            <a:spLocks noGrp="1" noChangeArrowheads="1"/>
          </p:cNvSpPr>
          <p:nvPr>
            <p:ph sz="half" idx="1"/>
          </p:nvPr>
        </p:nvSpPr>
        <p:spPr>
          <a:xfrm>
            <a:off x="323528" y="1412776"/>
            <a:ext cx="4392488" cy="4114800"/>
          </a:xfrm>
        </p:spPr>
        <p:txBody>
          <a:bodyPr/>
          <a:lstStyle/>
          <a:p>
            <a:pPr marL="0" indent="0">
              <a:lnSpc>
                <a:spcPct val="80000"/>
              </a:lnSpc>
              <a:buNone/>
              <a:defRPr/>
            </a:pPr>
            <a:r>
              <a:rPr lang="zh-CN" altLang="en-US" sz="1800" dirty="0">
                <a:solidFill>
                  <a:srgbClr val="000000"/>
                </a:solidFill>
              </a:rPr>
              <a:t>方法一</a:t>
            </a:r>
            <a:r>
              <a:rPr lang="en-US" altLang="zh-CN" sz="1800" dirty="0">
                <a:solidFill>
                  <a:srgbClr val="000000"/>
                </a:solidFill>
              </a:rPr>
              <a:t>:</a:t>
            </a:r>
          </a:p>
          <a:p>
            <a:pPr marL="0" indent="0">
              <a:lnSpc>
                <a:spcPct val="80000"/>
              </a:lnSpc>
              <a:buNone/>
              <a:defRPr/>
            </a:pPr>
            <a:endParaRPr lang="en-US" altLang="zh-CN" sz="1800" dirty="0">
              <a:solidFill>
                <a:srgbClr val="000000"/>
              </a:solidFill>
            </a:endParaRPr>
          </a:p>
          <a:p>
            <a:pPr marL="0" indent="0">
              <a:lnSpc>
                <a:spcPct val="80000"/>
              </a:lnSpc>
              <a:buNone/>
              <a:defRPr/>
            </a:pPr>
            <a:r>
              <a:rPr lang="fr-FR" altLang="zh-CN" sz="1800" dirty="0">
                <a:solidFill>
                  <a:srgbClr val="000000"/>
                </a:solidFill>
              </a:rPr>
              <a:t>void main()</a:t>
            </a:r>
          </a:p>
          <a:p>
            <a:pPr marL="0" indent="0">
              <a:lnSpc>
                <a:spcPct val="80000"/>
              </a:lnSpc>
              <a:buNone/>
              <a:defRPr/>
            </a:pPr>
            <a:r>
              <a:rPr lang="fr-FR" altLang="zh-CN" sz="1800" dirty="0">
                <a:solidFill>
                  <a:srgbClr val="000000"/>
                </a:solidFill>
              </a:rPr>
              <a:t>{</a:t>
            </a:r>
          </a:p>
          <a:p>
            <a:pPr marL="0" indent="0">
              <a:lnSpc>
                <a:spcPct val="80000"/>
              </a:lnSpc>
              <a:buNone/>
              <a:defRPr/>
            </a:pPr>
            <a:r>
              <a:rPr lang="fr-FR" altLang="zh-CN" sz="1800" dirty="0">
                <a:solidFill>
                  <a:srgbClr val="000000"/>
                </a:solidFill>
              </a:rPr>
              <a:t>  int t1,t2,t3,t4,t5,t6,t7,t8,t9,t10;</a:t>
            </a:r>
          </a:p>
          <a:p>
            <a:pPr marL="0" indent="0">
              <a:lnSpc>
                <a:spcPct val="80000"/>
              </a:lnSpc>
              <a:buNone/>
              <a:defRPr/>
            </a:pPr>
            <a:r>
              <a:rPr lang="fr-FR" altLang="zh-CN" sz="1800" dirty="0">
                <a:solidFill>
                  <a:srgbClr val="000000"/>
                </a:solidFill>
              </a:rPr>
              <a:t>  int sum;</a:t>
            </a:r>
          </a:p>
          <a:p>
            <a:pPr marL="0" indent="0">
              <a:lnSpc>
                <a:spcPct val="80000"/>
              </a:lnSpc>
              <a:buNone/>
              <a:defRPr/>
            </a:pPr>
            <a:r>
              <a:rPr lang="fr-FR" altLang="zh-CN" sz="1800" dirty="0">
                <a:solidFill>
                  <a:srgbClr val="000000"/>
                </a:solidFill>
              </a:rPr>
              <a:t>  int average;</a:t>
            </a:r>
          </a:p>
          <a:p>
            <a:pPr marL="0" indent="0">
              <a:lnSpc>
                <a:spcPct val="80000"/>
              </a:lnSpc>
              <a:buNone/>
              <a:defRPr/>
            </a:pPr>
            <a:r>
              <a:rPr lang="fr-FR" altLang="zh-CN" sz="1800" dirty="0">
                <a:solidFill>
                  <a:srgbClr val="000000"/>
                </a:solidFill>
              </a:rPr>
              <a:t>  t1=;</a:t>
            </a:r>
          </a:p>
          <a:p>
            <a:pPr marL="0" indent="0">
              <a:lnSpc>
                <a:spcPct val="80000"/>
              </a:lnSpc>
              <a:buNone/>
              <a:defRPr/>
            </a:pPr>
            <a:r>
              <a:rPr lang="fr-FR" altLang="zh-CN" sz="1800" dirty="0">
                <a:solidFill>
                  <a:srgbClr val="000000"/>
                </a:solidFill>
              </a:rPr>
              <a:t>  t2=;</a:t>
            </a:r>
          </a:p>
          <a:p>
            <a:pPr marL="0" indent="0">
              <a:lnSpc>
                <a:spcPct val="80000"/>
              </a:lnSpc>
              <a:buNone/>
              <a:defRPr/>
            </a:pPr>
            <a:r>
              <a:rPr lang="fr-FR" altLang="zh-CN" sz="1800" dirty="0">
                <a:solidFill>
                  <a:srgbClr val="000000"/>
                </a:solidFill>
              </a:rPr>
              <a:t>  t3=;</a:t>
            </a:r>
          </a:p>
          <a:p>
            <a:pPr marL="0" indent="0">
              <a:lnSpc>
                <a:spcPct val="80000"/>
              </a:lnSpc>
              <a:buNone/>
              <a:defRPr/>
            </a:pPr>
            <a:r>
              <a:rPr lang="fr-FR" altLang="zh-CN" sz="1800" dirty="0">
                <a:solidFill>
                  <a:srgbClr val="000000"/>
                </a:solidFill>
              </a:rPr>
              <a:t>  t4=;</a:t>
            </a:r>
          </a:p>
          <a:p>
            <a:pPr marL="0" indent="0">
              <a:lnSpc>
                <a:spcPct val="80000"/>
              </a:lnSpc>
              <a:buNone/>
              <a:defRPr/>
            </a:pPr>
            <a:r>
              <a:rPr lang="fr-FR" altLang="zh-CN" sz="1800" dirty="0">
                <a:solidFill>
                  <a:srgbClr val="000000"/>
                </a:solidFill>
              </a:rPr>
              <a:t>  t5=;</a:t>
            </a:r>
          </a:p>
          <a:p>
            <a:pPr marL="0" indent="0">
              <a:lnSpc>
                <a:spcPct val="80000"/>
              </a:lnSpc>
              <a:buNone/>
              <a:defRPr/>
            </a:pPr>
            <a:r>
              <a:rPr lang="fr-FR" altLang="zh-CN" sz="1800" dirty="0">
                <a:solidFill>
                  <a:srgbClr val="000000"/>
                </a:solidFill>
              </a:rPr>
              <a:t>  t6=;</a:t>
            </a:r>
          </a:p>
          <a:p>
            <a:pPr marL="0" indent="0">
              <a:lnSpc>
                <a:spcPct val="80000"/>
              </a:lnSpc>
              <a:buNone/>
              <a:defRPr/>
            </a:pPr>
            <a:r>
              <a:rPr lang="fr-FR" altLang="zh-CN" sz="1800" dirty="0">
                <a:solidFill>
                  <a:srgbClr val="000000"/>
                </a:solidFill>
              </a:rPr>
              <a:t>  .....</a:t>
            </a:r>
          </a:p>
          <a:p>
            <a:pPr marL="0" indent="0">
              <a:lnSpc>
                <a:spcPct val="80000"/>
              </a:lnSpc>
              <a:buNone/>
              <a:defRPr/>
            </a:pPr>
            <a:r>
              <a:rPr lang="fr-FR" altLang="zh-CN" sz="1800" dirty="0">
                <a:solidFill>
                  <a:srgbClr val="000000"/>
                </a:solidFill>
              </a:rPr>
              <a:t>  sum=t1+.....t10;</a:t>
            </a:r>
          </a:p>
          <a:p>
            <a:pPr marL="0" indent="0">
              <a:lnSpc>
                <a:spcPct val="80000"/>
              </a:lnSpc>
              <a:buNone/>
              <a:defRPr/>
            </a:pPr>
            <a:r>
              <a:rPr lang="fr-FR" altLang="zh-CN" sz="1800" dirty="0">
                <a:solidFill>
                  <a:srgbClr val="000000"/>
                </a:solidFill>
              </a:rPr>
              <a:t>  average=sum/10;</a:t>
            </a:r>
          </a:p>
          <a:p>
            <a:pPr marL="0" indent="0">
              <a:lnSpc>
                <a:spcPct val="80000"/>
              </a:lnSpc>
              <a:buNone/>
              <a:defRPr/>
            </a:pPr>
            <a:r>
              <a:rPr lang="fr-FR" altLang="zh-CN" sz="1800" dirty="0">
                <a:solidFill>
                  <a:srgbClr val="000000"/>
                </a:solidFill>
              </a:rPr>
              <a:t>}</a:t>
            </a:r>
            <a:endParaRPr lang="en-US" altLang="zh-CN" sz="1800" dirty="0">
              <a:solidFill>
                <a:srgbClr val="000000"/>
              </a:solidFill>
            </a:endParaRPr>
          </a:p>
        </p:txBody>
      </p:sp>
      <p:sp>
        <p:nvSpPr>
          <p:cNvPr id="3" name="内容占位符 2"/>
          <p:cNvSpPr>
            <a:spLocks noGrp="1"/>
          </p:cNvSpPr>
          <p:nvPr>
            <p:ph sz="half" idx="2"/>
          </p:nvPr>
        </p:nvSpPr>
        <p:spPr>
          <a:xfrm>
            <a:off x="5082480" y="1412776"/>
            <a:ext cx="3810000" cy="4114800"/>
          </a:xfrm>
        </p:spPr>
        <p:txBody>
          <a:bodyPr/>
          <a:lstStyle/>
          <a:p>
            <a:pPr marL="0" indent="0">
              <a:buNone/>
              <a:defRPr/>
            </a:pPr>
            <a:r>
              <a:rPr lang="zh-CN" altLang="en-US" sz="1800" dirty="0">
                <a:solidFill>
                  <a:srgbClr val="000000"/>
                </a:solidFill>
              </a:rPr>
              <a:t>方法二</a:t>
            </a:r>
            <a:r>
              <a:rPr lang="en-US" altLang="zh-CN" sz="1800" dirty="0">
                <a:solidFill>
                  <a:srgbClr val="000000"/>
                </a:solidFill>
              </a:rPr>
              <a:t>:</a:t>
            </a:r>
          </a:p>
          <a:p>
            <a:pPr marL="0" indent="0">
              <a:buNone/>
              <a:defRPr/>
            </a:pPr>
            <a:endParaRPr lang="en-US" altLang="zh-CN" sz="1800" dirty="0">
              <a:solidFill>
                <a:srgbClr val="000000"/>
              </a:solidFill>
            </a:endParaRPr>
          </a:p>
          <a:p>
            <a:pPr marL="0" indent="0">
              <a:buNone/>
              <a:defRPr/>
            </a:pPr>
            <a:r>
              <a:rPr lang="en-US" altLang="zh-CN" sz="1800" dirty="0">
                <a:solidFill>
                  <a:srgbClr val="000000"/>
                </a:solidFill>
              </a:rPr>
              <a:t>void main()</a:t>
            </a:r>
          </a:p>
          <a:p>
            <a:pPr marL="0" indent="0">
              <a:buNone/>
              <a:defRPr/>
            </a:pPr>
            <a:r>
              <a:rPr lang="en-US" altLang="zh-CN" sz="1800" dirty="0">
                <a:solidFill>
                  <a:srgbClr val="000000"/>
                </a:solidFill>
              </a:rPr>
              <a:t>{</a:t>
            </a:r>
          </a:p>
          <a:p>
            <a:pPr marL="0" indent="0">
              <a:buNone/>
              <a:defRPr/>
            </a:pPr>
            <a:r>
              <a:rPr lang="en-US" altLang="zh-CN" sz="1800" dirty="0">
                <a:solidFill>
                  <a:srgbClr val="000000"/>
                </a:solidFill>
              </a:rPr>
              <a:t>  </a:t>
            </a:r>
            <a:r>
              <a:rPr lang="en-US" altLang="zh-CN" sz="1800" dirty="0" err="1">
                <a:solidFill>
                  <a:srgbClr val="000000"/>
                </a:solidFill>
              </a:rPr>
              <a:t>int</a:t>
            </a:r>
            <a:r>
              <a:rPr lang="en-US" altLang="zh-CN" sz="1800" dirty="0">
                <a:solidFill>
                  <a:srgbClr val="000000"/>
                </a:solidFill>
              </a:rPr>
              <a:t> t[10]={80,........};</a:t>
            </a:r>
          </a:p>
          <a:p>
            <a:pPr marL="0" indent="0">
              <a:buNone/>
              <a:defRPr/>
            </a:pPr>
            <a:r>
              <a:rPr lang="en-US" altLang="zh-CN" sz="1800" dirty="0">
                <a:solidFill>
                  <a:srgbClr val="000000"/>
                </a:solidFill>
              </a:rPr>
              <a:t>  </a:t>
            </a:r>
            <a:r>
              <a:rPr lang="en-US" altLang="zh-CN" sz="1800" dirty="0" err="1">
                <a:solidFill>
                  <a:srgbClr val="000000"/>
                </a:solidFill>
              </a:rPr>
              <a:t>int</a:t>
            </a:r>
            <a:r>
              <a:rPr lang="en-US" altLang="zh-CN" sz="1800" dirty="0">
                <a:solidFill>
                  <a:srgbClr val="000000"/>
                </a:solidFill>
              </a:rPr>
              <a:t> sum;</a:t>
            </a:r>
          </a:p>
          <a:p>
            <a:pPr marL="0" indent="0">
              <a:buNone/>
              <a:defRPr/>
            </a:pPr>
            <a:r>
              <a:rPr lang="en-US" altLang="zh-CN" sz="1800" dirty="0">
                <a:solidFill>
                  <a:srgbClr val="000000"/>
                </a:solidFill>
              </a:rPr>
              <a:t>  </a:t>
            </a:r>
            <a:r>
              <a:rPr lang="en-US" altLang="zh-CN" sz="1800" dirty="0" err="1">
                <a:solidFill>
                  <a:srgbClr val="000000"/>
                </a:solidFill>
              </a:rPr>
              <a:t>int</a:t>
            </a:r>
            <a:r>
              <a:rPr lang="en-US" altLang="zh-CN" sz="1800" dirty="0">
                <a:solidFill>
                  <a:srgbClr val="000000"/>
                </a:solidFill>
              </a:rPr>
              <a:t> average;</a:t>
            </a:r>
          </a:p>
          <a:p>
            <a:pPr marL="0" indent="0">
              <a:buNone/>
              <a:defRPr/>
            </a:pPr>
            <a:r>
              <a:rPr lang="en-US" altLang="zh-CN" sz="1800" dirty="0">
                <a:solidFill>
                  <a:srgbClr val="000000"/>
                </a:solidFill>
              </a:rPr>
              <a:t>  </a:t>
            </a:r>
            <a:r>
              <a:rPr lang="en-US" altLang="zh-CN" sz="1800" dirty="0" err="1">
                <a:solidFill>
                  <a:srgbClr val="000000"/>
                </a:solidFill>
              </a:rPr>
              <a:t>int</a:t>
            </a:r>
            <a:r>
              <a:rPr lang="en-US" altLang="zh-CN" sz="1800" dirty="0">
                <a:solidFill>
                  <a:srgbClr val="000000"/>
                </a:solidFill>
              </a:rPr>
              <a:t> </a:t>
            </a:r>
            <a:r>
              <a:rPr lang="en-US" altLang="zh-CN" sz="1800" dirty="0" err="1">
                <a:solidFill>
                  <a:srgbClr val="000000"/>
                </a:solidFill>
              </a:rPr>
              <a:t>i</a:t>
            </a:r>
            <a:r>
              <a:rPr lang="en-US" altLang="zh-CN" sz="1800" dirty="0">
                <a:solidFill>
                  <a:srgbClr val="000000"/>
                </a:solidFill>
              </a:rPr>
              <a:t>;</a:t>
            </a:r>
          </a:p>
          <a:p>
            <a:pPr marL="0" indent="0">
              <a:buNone/>
              <a:defRPr/>
            </a:pPr>
            <a:r>
              <a:rPr lang="en-US" altLang="zh-CN" sz="1800" dirty="0">
                <a:solidFill>
                  <a:srgbClr val="000000"/>
                </a:solidFill>
              </a:rPr>
              <a:t>  sum=0;</a:t>
            </a:r>
          </a:p>
          <a:p>
            <a:pPr marL="0" indent="0">
              <a:buNone/>
              <a:defRPr/>
            </a:pPr>
            <a:r>
              <a:rPr lang="en-US" altLang="zh-CN" sz="1800" dirty="0">
                <a:solidFill>
                  <a:srgbClr val="000000"/>
                </a:solidFill>
              </a:rPr>
              <a:t>  for (</a:t>
            </a:r>
            <a:r>
              <a:rPr lang="en-US" altLang="zh-CN" sz="1800" dirty="0" err="1">
                <a:solidFill>
                  <a:srgbClr val="000000"/>
                </a:solidFill>
              </a:rPr>
              <a:t>i</a:t>
            </a:r>
            <a:r>
              <a:rPr lang="en-US" altLang="zh-CN" sz="1800" dirty="0">
                <a:solidFill>
                  <a:srgbClr val="000000"/>
                </a:solidFill>
              </a:rPr>
              <a:t>=0;i&lt;10;i++)</a:t>
            </a:r>
          </a:p>
          <a:p>
            <a:pPr marL="0" indent="0">
              <a:buNone/>
              <a:defRPr/>
            </a:pPr>
            <a:r>
              <a:rPr lang="en-US" altLang="zh-CN" sz="1800" dirty="0">
                <a:solidFill>
                  <a:srgbClr val="000000"/>
                </a:solidFill>
              </a:rPr>
              <a:t>   sum+=t[</a:t>
            </a:r>
            <a:r>
              <a:rPr lang="en-US" altLang="zh-CN" sz="1800" dirty="0" err="1">
                <a:solidFill>
                  <a:srgbClr val="000000"/>
                </a:solidFill>
              </a:rPr>
              <a:t>i</a:t>
            </a:r>
            <a:r>
              <a:rPr lang="en-US" altLang="zh-CN" sz="1800" dirty="0">
                <a:solidFill>
                  <a:srgbClr val="000000"/>
                </a:solidFill>
              </a:rPr>
              <a:t>];</a:t>
            </a:r>
          </a:p>
          <a:p>
            <a:pPr marL="0" indent="0">
              <a:buNone/>
              <a:defRPr/>
            </a:pPr>
            <a:r>
              <a:rPr lang="en-US" altLang="zh-CN" sz="1800" dirty="0">
                <a:solidFill>
                  <a:srgbClr val="000000"/>
                </a:solidFill>
              </a:rPr>
              <a:t>  average=sum/10;</a:t>
            </a:r>
          </a:p>
          <a:p>
            <a:pPr marL="0" indent="0">
              <a:buNone/>
              <a:defRPr/>
            </a:pPr>
            <a:r>
              <a:rPr lang="en-US" altLang="zh-CN" sz="1800" dirty="0">
                <a:solidFill>
                  <a:srgbClr val="000000"/>
                </a:solidFill>
              </a:rPr>
              <a:t>}</a:t>
            </a:r>
          </a:p>
          <a:p>
            <a:pPr marL="0" indent="0">
              <a:buNone/>
            </a:pPr>
            <a:endParaRPr lang="zh-CN" altLang="en-US" sz="1800" dirty="0"/>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Rectangle 3"/>
          <p:cNvSpPr>
            <a:spLocks noGrp="1" noChangeArrowheads="1"/>
          </p:cNvSpPr>
          <p:nvPr>
            <p:ph type="body" idx="1"/>
          </p:nvPr>
        </p:nvSpPr>
        <p:spPr>
          <a:xfrm>
            <a:off x="685800" y="981078"/>
            <a:ext cx="7772400" cy="1223963"/>
          </a:xfrm>
        </p:spPr>
        <p:txBody>
          <a:bodyPr/>
          <a:lstStyle/>
          <a:p>
            <a:pPr>
              <a:defRPr/>
            </a:pPr>
            <a:r>
              <a:rPr lang="zh-CN" altLang="en-US" dirty="0">
                <a:latin typeface="+mn-ea"/>
                <a:cs typeface="+mn-cs"/>
              </a:rPr>
              <a:t>哪种方法好</a:t>
            </a:r>
            <a:r>
              <a:rPr lang="en-US" altLang="zh-CN" dirty="0">
                <a:latin typeface="+mn-ea"/>
                <a:cs typeface="+mn-cs"/>
              </a:rPr>
              <a:t>?</a:t>
            </a:r>
          </a:p>
          <a:p>
            <a:pPr>
              <a:defRPr/>
            </a:pPr>
            <a:r>
              <a:rPr lang="zh-CN" altLang="en-US" dirty="0">
                <a:latin typeface="+mn-ea"/>
                <a:cs typeface="+mn-cs"/>
              </a:rPr>
              <a:t>为什么</a:t>
            </a:r>
            <a:r>
              <a:rPr lang="en-US" altLang="zh-CN" dirty="0">
                <a:latin typeface="+mn-ea"/>
                <a:cs typeface="+mn-cs"/>
              </a:rPr>
              <a:t>?</a:t>
            </a:r>
          </a:p>
        </p:txBody>
      </p:sp>
      <p:sp>
        <p:nvSpPr>
          <p:cNvPr id="190468" name="Text Box 4"/>
          <p:cNvSpPr txBox="1">
            <a:spLocks noChangeArrowheads="1"/>
          </p:cNvSpPr>
          <p:nvPr/>
        </p:nvSpPr>
        <p:spPr bwMode="auto">
          <a:xfrm>
            <a:off x="652463" y="2492379"/>
            <a:ext cx="7632700" cy="2246769"/>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FF0066"/>
                </a:solidFill>
                <a:latin typeface="+mn-ea"/>
                <a:ea typeface="+mn-ea"/>
              </a:rPr>
              <a:t>如何选择最佳的数据结构来</a:t>
            </a:r>
            <a:r>
              <a:rPr lang="zh-CN" altLang="en-US" sz="2800" u="sng" dirty="0">
                <a:solidFill>
                  <a:srgbClr val="0000CC"/>
                </a:solidFill>
                <a:latin typeface="+mn-ea"/>
                <a:ea typeface="+mn-ea"/>
              </a:rPr>
              <a:t>解决程序问题</a:t>
            </a:r>
            <a:r>
              <a:rPr lang="zh-CN" altLang="en-US" sz="2800" dirty="0">
                <a:solidFill>
                  <a:srgbClr val="FF0066"/>
                </a:solidFill>
                <a:latin typeface="+mn-ea"/>
                <a:ea typeface="+mn-ea"/>
              </a:rPr>
              <a:t>是为什么需要学习数据结构的重要原因。</a:t>
            </a:r>
          </a:p>
          <a:p>
            <a:pPr>
              <a:spcBef>
                <a:spcPct val="0"/>
              </a:spcBef>
              <a:buClrTx/>
              <a:buSzTx/>
              <a:buFontTx/>
              <a:buNone/>
            </a:pPr>
            <a:r>
              <a:rPr lang="zh-CN" altLang="en-US" sz="2800" dirty="0">
                <a:solidFill>
                  <a:srgbClr val="FF0066"/>
                </a:solidFill>
                <a:latin typeface="+mn-ea"/>
                <a:ea typeface="+mn-ea"/>
              </a:rPr>
              <a:t>数据结构主要研究数据的</a:t>
            </a:r>
            <a:r>
              <a:rPr lang="zh-CN" altLang="en-US" sz="2800" u="sng" dirty="0">
                <a:solidFill>
                  <a:srgbClr val="0000CC"/>
                </a:solidFill>
                <a:latin typeface="+mn-ea"/>
                <a:ea typeface="+mn-ea"/>
              </a:rPr>
              <a:t>逻辑结构</a:t>
            </a:r>
            <a:r>
              <a:rPr lang="en-US" altLang="zh-CN" sz="2800" dirty="0">
                <a:solidFill>
                  <a:srgbClr val="FF0066"/>
                </a:solidFill>
                <a:latin typeface="+mn-ea"/>
                <a:ea typeface="+mn-ea"/>
              </a:rPr>
              <a:t>,</a:t>
            </a:r>
            <a:r>
              <a:rPr lang="zh-CN" altLang="en-US" sz="2800" dirty="0">
                <a:solidFill>
                  <a:srgbClr val="FF0066"/>
                </a:solidFill>
                <a:latin typeface="+mn-ea"/>
                <a:ea typeface="+mn-ea"/>
              </a:rPr>
              <a:t>在计算机中的</a:t>
            </a:r>
            <a:r>
              <a:rPr lang="zh-CN" altLang="en-US" sz="2800" dirty="0">
                <a:solidFill>
                  <a:srgbClr val="0000CC"/>
                </a:solidFill>
                <a:latin typeface="+mn-ea"/>
                <a:ea typeface="+mn-ea"/>
              </a:rPr>
              <a:t>存储结构</a:t>
            </a:r>
            <a:r>
              <a:rPr lang="zh-CN" altLang="en-US" sz="2800" dirty="0">
                <a:solidFill>
                  <a:srgbClr val="FF0066"/>
                </a:solidFill>
                <a:latin typeface="+mn-ea"/>
                <a:ea typeface="+mn-ea"/>
              </a:rPr>
              <a:t>以及对数据进行各种</a:t>
            </a:r>
            <a:r>
              <a:rPr lang="zh-CN" altLang="en-US" sz="2800" dirty="0">
                <a:solidFill>
                  <a:srgbClr val="0000CC"/>
                </a:solidFill>
                <a:latin typeface="+mn-ea"/>
                <a:ea typeface="+mn-ea"/>
              </a:rPr>
              <a:t>非数值运算的方法和算法</a:t>
            </a:r>
            <a:r>
              <a:rPr lang="zh-CN" altLang="en-US" sz="2800" dirty="0">
                <a:solidFill>
                  <a:srgbClr val="FF0066"/>
                </a:solidFill>
                <a:latin typeface="+mn-ea"/>
                <a:ea typeface="+mn-ea"/>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0468"/>
                                        </p:tgtEl>
                                        <p:attrNameLst>
                                          <p:attrName>style.visibility</p:attrName>
                                        </p:attrNameLst>
                                      </p:cBhvr>
                                      <p:to>
                                        <p:strVal val="visible"/>
                                      </p:to>
                                    </p:set>
                                    <p:anim calcmode="lin" valueType="num">
                                      <p:cBhvr additive="base">
                                        <p:cTn id="7" dur="500" fill="hold"/>
                                        <p:tgtEl>
                                          <p:spTgt spid="190468"/>
                                        </p:tgtEl>
                                        <p:attrNameLst>
                                          <p:attrName>ppt_x</p:attrName>
                                        </p:attrNameLst>
                                      </p:cBhvr>
                                      <p:tavLst>
                                        <p:tav tm="0">
                                          <p:val>
                                            <p:strVal val="#ppt_x"/>
                                          </p:val>
                                        </p:tav>
                                        <p:tav tm="100000">
                                          <p:val>
                                            <p:strVal val="#ppt_x"/>
                                          </p:val>
                                        </p:tav>
                                      </p:tavLst>
                                    </p:anim>
                                    <p:anim calcmode="lin" valueType="num">
                                      <p:cBhvr additive="base">
                                        <p:cTn id="8" dur="500" fill="hold"/>
                                        <p:tgtEl>
                                          <p:spTgt spid="1904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sz="half" idx="1"/>
          </p:nvPr>
        </p:nvSpPr>
        <p:spPr>
          <a:xfrm>
            <a:off x="533402" y="1981202"/>
            <a:ext cx="7269163" cy="538163"/>
          </a:xfrm>
        </p:spPr>
        <p:txBody>
          <a:bodyPr/>
          <a:lstStyle/>
          <a:p>
            <a:pPr>
              <a:lnSpc>
                <a:spcPct val="90000"/>
              </a:lnSpc>
              <a:buFont typeface="Wingdings" panose="05000000000000000000" pitchFamily="2" charset="2"/>
              <a:buNone/>
              <a:defRPr/>
            </a:pPr>
            <a:r>
              <a:rPr lang="zh-CN" altLang="en-US" sz="2600" b="1"/>
              <a:t>     </a:t>
            </a:r>
            <a:r>
              <a:rPr lang="zh-CN" b="1">
                <a:latin typeface="楷体" panose="02010609060101010101" pitchFamily="49" charset="-122"/>
                <a:ea typeface="楷体" panose="02010609060101010101" pitchFamily="49" charset="-122"/>
                <a:cs typeface="+mn-cs"/>
              </a:rPr>
              <a:t>数据结构示例</a:t>
            </a:r>
            <a:r>
              <a:rPr lang="en-US" altLang="zh-CN" b="1">
                <a:latin typeface="Times New Roman" panose="02020603050405020304" pitchFamily="18" charset="0"/>
                <a:ea typeface="楷体" panose="02010609060101010101" pitchFamily="49" charset="-122"/>
                <a:cs typeface="+mn-cs"/>
              </a:rPr>
              <a:t>A</a:t>
            </a:r>
            <a:r>
              <a:rPr lang="en-US" altLang="zh-CN" b="1">
                <a:latin typeface="楷体" panose="02010609060101010101" pitchFamily="49" charset="-122"/>
                <a:ea typeface="楷体" panose="02010609060101010101" pitchFamily="49" charset="-122"/>
                <a:cs typeface="+mn-cs"/>
              </a:rPr>
              <a:t>—— </a:t>
            </a:r>
            <a:r>
              <a:rPr lang="zh-CN" b="1">
                <a:latin typeface="楷体" panose="02010609060101010101" pitchFamily="49" charset="-122"/>
                <a:ea typeface="楷体" panose="02010609060101010101" pitchFamily="49" charset="-122"/>
                <a:cs typeface="+mn-cs"/>
              </a:rPr>
              <a:t>线性表</a:t>
            </a:r>
            <a:endParaRPr lang="zh-CN" altLang="en-US">
              <a:latin typeface="楷体" panose="02010609060101010101" pitchFamily="49" charset="-122"/>
              <a:ea typeface="楷体" panose="02010609060101010101" pitchFamily="49" charset="-122"/>
              <a:cs typeface="+mn-cs"/>
            </a:endParaRPr>
          </a:p>
        </p:txBody>
      </p:sp>
      <p:graphicFrame>
        <p:nvGraphicFramePr>
          <p:cNvPr id="202756" name="Group 4"/>
          <p:cNvGraphicFramePr>
            <a:graphicFrameLocks noGrp="1"/>
          </p:cNvGraphicFramePr>
          <p:nvPr/>
        </p:nvGraphicFramePr>
        <p:xfrm>
          <a:off x="1371603" y="3048003"/>
          <a:ext cx="6530976" cy="2590801"/>
        </p:xfrm>
        <a:graphic>
          <a:graphicData uri="http://schemas.openxmlformats.org/drawingml/2006/table">
            <a:tbl>
              <a:tblPr/>
              <a:tblGrid>
                <a:gridCol w="2587625"/>
                <a:gridCol w="1511300"/>
                <a:gridCol w="2432051"/>
              </a:tblGrid>
              <a:tr h="51752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学号</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姓名</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性别</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r h="51911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rPr>
                        <a:t>122512007001</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黄明</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男</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r h="51752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sym typeface="Arial" panose="020B0604020202020204" pitchFamily="34" charset="0"/>
                        </a:rPr>
                        <a:t>122512007009</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高鹏飞</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男</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r h="51911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sym typeface="Arial" panose="020B0604020202020204" pitchFamily="34" charset="0"/>
                        </a:rPr>
                        <a:t>122512007021</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方雪玉</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女</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r h="51752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sym typeface="Arial" panose="020B0604020202020204" pitchFamily="34" charset="0"/>
                        </a:rPr>
                        <a:t>122512007044</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朱晓霞</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女</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8877" name="Rectangle 33"/>
          <p:cNvSpPr>
            <a:spLocks noChangeArrowheads="1"/>
          </p:cNvSpPr>
          <p:nvPr/>
        </p:nvSpPr>
        <p:spPr bwMode="auto">
          <a:xfrm>
            <a:off x="125415" y="174629"/>
            <a:ext cx="6102351"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4200">
                <a:solidFill>
                  <a:schemeClr val="tx2"/>
                </a:solidFill>
                <a:latin typeface="Garamond" panose="02020404030301010803" pitchFamily="18" charset="0"/>
                <a:ea typeface="宋体" panose="02010600030101010101" pitchFamily="2" charset="-122"/>
              </a:rPr>
              <a:t>什么是数据结构</a:t>
            </a:r>
          </a:p>
        </p:txBody>
      </p:sp>
    </p:spTree>
  </p:cSld>
  <p:clrMapOvr>
    <a:masterClrMapping/>
  </p:clrMapOvr>
  <p:transition>
    <p:cover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txBox="1">
            <a:spLocks/>
          </p:cNvSpPr>
          <p:nvPr/>
        </p:nvSpPr>
        <p:spPr bwMode="auto">
          <a:xfrm>
            <a:off x="107951" y="115890"/>
            <a:ext cx="75438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dirty="0">
                <a:solidFill>
                  <a:srgbClr val="336699"/>
                </a:solidFill>
                <a:ea typeface="黑体" panose="02010609060101010101" pitchFamily="49" charset="-122"/>
              </a:rPr>
              <a:t>The Best Era</a:t>
            </a:r>
            <a:endParaRPr lang="zh-CN" altLang="en-US" b="0" dirty="0">
              <a:solidFill>
                <a:srgbClr val="336699"/>
              </a:solidFill>
              <a:ea typeface="黑体" panose="02010609060101010101" pitchFamily="49" charset="-122"/>
            </a:endParaRPr>
          </a:p>
        </p:txBody>
      </p:sp>
      <p:pic>
        <p:nvPicPr>
          <p:cNvPr id="14340" name="Picture 4" descr="http://5b0988e595225.cdn.sohucs.com/images/20190727/99fe6a84769d4ee7bac0d7401d9d7613.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6943" y="96184"/>
            <a:ext cx="3837991" cy="3620848"/>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5b0988e595225.cdn.sohucs.com/images/20190727/5d138642c8284c88b2f283261b810d0c.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7" y="2204864"/>
            <a:ext cx="4752528" cy="3155976"/>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2019äºèç½æ ¡æèªé¬æå çä½ è½æ¿å°å¤å°é±ï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7693" y="3717033"/>
            <a:ext cx="3815763" cy="312442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539552" y="5733259"/>
            <a:ext cx="4176464" cy="830997"/>
          </a:xfrm>
          <a:prstGeom prst="rect">
            <a:avLst/>
          </a:prstGeom>
          <a:noFill/>
        </p:spPr>
        <p:txBody>
          <a:bodyPr wrap="square" rtlCol="0">
            <a:spAutoFit/>
          </a:bodyPr>
          <a:lstStyle/>
          <a:p>
            <a:r>
              <a:rPr lang="zh-CN" altLang="en-US" sz="1600" dirty="0">
                <a:solidFill>
                  <a:srgbClr val="0033CC"/>
                </a:solidFill>
              </a:rPr>
              <a:t>越是看起来浪漫的职业</a:t>
            </a:r>
            <a:r>
              <a:rPr lang="en-US" altLang="zh-CN" sz="1600" dirty="0">
                <a:solidFill>
                  <a:srgbClr val="0033CC"/>
                </a:solidFill>
              </a:rPr>
              <a:t>,</a:t>
            </a:r>
            <a:r>
              <a:rPr lang="zh-CN" altLang="en-US" sz="1600" dirty="0">
                <a:solidFill>
                  <a:srgbClr val="0033CC"/>
                </a:solidFill>
              </a:rPr>
              <a:t>本质上越是残酷</a:t>
            </a:r>
            <a:r>
              <a:rPr lang="en-US" altLang="zh-CN" sz="1600" dirty="0">
                <a:solidFill>
                  <a:srgbClr val="0033CC"/>
                </a:solidFill>
              </a:rPr>
              <a:t>!</a:t>
            </a:r>
          </a:p>
          <a:p>
            <a:endParaRPr lang="en-US" altLang="zh-CN" sz="1600" dirty="0">
              <a:solidFill>
                <a:srgbClr val="0033CC"/>
              </a:solidFill>
            </a:endParaRPr>
          </a:p>
          <a:p>
            <a:r>
              <a:rPr lang="zh-CN" altLang="en-US" sz="1600" dirty="0">
                <a:solidFill>
                  <a:srgbClr val="0033CC"/>
                </a:solidFill>
              </a:rPr>
              <a:t>读书不是唯一出路，却是人生最容易走的路</a:t>
            </a:r>
            <a:r>
              <a:rPr lang="en-US" altLang="zh-CN" sz="1600" dirty="0">
                <a:solidFill>
                  <a:srgbClr val="0033CC"/>
                </a:solidFill>
              </a:rPr>
              <a:t>!</a:t>
            </a:r>
            <a:endParaRPr lang="zh-CN" altLang="en-US" sz="1600" b="0" dirty="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0575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wipe(down)">
                                      <p:cBhvr>
                                        <p:cTn id="7" dur="500"/>
                                        <p:tgtEl>
                                          <p:spTgt spid="14340"/>
                                        </p:tgtEl>
                                      </p:cBhvr>
                                    </p:animEffect>
                                  </p:childTnLst>
                                </p:cTn>
                              </p:par>
                              <p:par>
                                <p:cTn id="8" presetID="22" presetClass="entr" presetSubtype="4" fill="hold" nodeType="withEffect">
                                  <p:stCondLst>
                                    <p:cond delay="0"/>
                                  </p:stCondLst>
                                  <p:childTnLst>
                                    <p:set>
                                      <p:cBhvr>
                                        <p:cTn id="9" dur="1" fill="hold">
                                          <p:stCondLst>
                                            <p:cond delay="0"/>
                                          </p:stCondLst>
                                        </p:cTn>
                                        <p:tgtEl>
                                          <p:spTgt spid="14344"/>
                                        </p:tgtEl>
                                        <p:attrNameLst>
                                          <p:attrName>style.visibility</p:attrName>
                                        </p:attrNameLst>
                                      </p:cBhvr>
                                      <p:to>
                                        <p:strVal val="visible"/>
                                      </p:to>
                                    </p:set>
                                    <p:animEffect transition="in" filter="wipe(down)">
                                      <p:cBhvr>
                                        <p:cTn id="10" dur="500"/>
                                        <p:tgtEl>
                                          <p:spTgt spid="1434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xfrm>
            <a:off x="250826" y="1484317"/>
            <a:ext cx="5099051" cy="769937"/>
          </a:xfrm>
        </p:spPr>
        <p:txBody>
          <a:bodyPr/>
          <a:lstStyle/>
          <a:p>
            <a:r>
              <a:rPr lang="zh-CN" altLang="zh-CN" sz="3400" b="1">
                <a:latin typeface="楷体" panose="02010609060101010101" pitchFamily="49" charset="-122"/>
                <a:ea typeface="楷体" panose="02010609060101010101" pitchFamily="49" charset="-122"/>
              </a:rPr>
              <a:t>数据结构示例</a:t>
            </a:r>
            <a:r>
              <a:rPr lang="en-US" altLang="zh-CN" sz="3400" b="1">
                <a:latin typeface="Times New Roman" panose="02020603050405020304" pitchFamily="18" charset="0"/>
                <a:ea typeface="楷体" panose="02010609060101010101" pitchFamily="49" charset="-122"/>
              </a:rPr>
              <a:t>B</a:t>
            </a:r>
            <a:r>
              <a:rPr lang="en-US" altLang="zh-CN" sz="3400" b="1">
                <a:latin typeface="楷体" panose="02010609060101010101" pitchFamily="49" charset="-122"/>
                <a:ea typeface="楷体" panose="02010609060101010101" pitchFamily="49" charset="-122"/>
              </a:rPr>
              <a:t>——</a:t>
            </a:r>
            <a:r>
              <a:rPr lang="zh-CN" altLang="zh-CN" sz="3400" b="1">
                <a:latin typeface="楷体" panose="02010609060101010101" pitchFamily="49" charset="-122"/>
                <a:ea typeface="楷体" panose="02010609060101010101" pitchFamily="49" charset="-122"/>
              </a:rPr>
              <a:t>树</a:t>
            </a:r>
          </a:p>
        </p:txBody>
      </p:sp>
      <p:grpSp>
        <p:nvGrpSpPr>
          <p:cNvPr id="203779" name="Group 3"/>
          <p:cNvGrpSpPr>
            <a:grpSpLocks/>
          </p:cNvGrpSpPr>
          <p:nvPr/>
        </p:nvGrpSpPr>
        <p:grpSpPr bwMode="auto">
          <a:xfrm>
            <a:off x="2540002" y="2398716"/>
            <a:ext cx="1555751" cy="542037"/>
            <a:chOff x="0" y="0"/>
            <a:chExt cx="816" cy="277"/>
          </a:xfrm>
        </p:grpSpPr>
        <p:sp>
          <p:nvSpPr>
            <p:cNvPr id="79905" name="Rectangle 4"/>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6" name="Text Box 5"/>
            <p:cNvSpPr txBox="1">
              <a:spLocks noChangeArrowheads="1"/>
            </p:cNvSpPr>
            <p:nvPr/>
          </p:nvSpPr>
          <p:spPr bwMode="auto">
            <a:xfrm>
              <a:off x="0" y="0"/>
              <a:ext cx="816"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ea typeface="楷体" panose="02010609060101010101" pitchFamily="49" charset="-122"/>
                </a:rPr>
                <a:t>曾祖父</a:t>
              </a:r>
            </a:p>
          </p:txBody>
        </p:sp>
      </p:grpSp>
      <p:grpSp>
        <p:nvGrpSpPr>
          <p:cNvPr id="203782" name="Group 6"/>
          <p:cNvGrpSpPr>
            <a:grpSpLocks/>
          </p:cNvGrpSpPr>
          <p:nvPr/>
        </p:nvGrpSpPr>
        <p:grpSpPr bwMode="auto">
          <a:xfrm>
            <a:off x="1116016" y="2932114"/>
            <a:ext cx="4135437" cy="1061975"/>
            <a:chOff x="-81" y="0"/>
            <a:chExt cx="2411" cy="544"/>
          </a:xfrm>
        </p:grpSpPr>
        <p:sp>
          <p:nvSpPr>
            <p:cNvPr id="79893" name="Line 7"/>
            <p:cNvSpPr>
              <a:spLocks noChangeShapeType="1"/>
            </p:cNvSpPr>
            <p:nvPr/>
          </p:nvSpPr>
          <p:spPr bwMode="auto">
            <a:xfrm>
              <a:off x="1130" y="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4" name="Line 8"/>
            <p:cNvSpPr>
              <a:spLocks noChangeShapeType="1"/>
            </p:cNvSpPr>
            <p:nvPr/>
          </p:nvSpPr>
          <p:spPr bwMode="auto">
            <a:xfrm flipH="1">
              <a:off x="576" y="0"/>
              <a:ext cx="432"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5" name="Line 9"/>
            <p:cNvSpPr>
              <a:spLocks noChangeShapeType="1"/>
            </p:cNvSpPr>
            <p:nvPr/>
          </p:nvSpPr>
          <p:spPr bwMode="auto">
            <a:xfrm>
              <a:off x="1226" y="0"/>
              <a:ext cx="406"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96" name="Group 10"/>
            <p:cNvGrpSpPr>
              <a:grpSpLocks/>
            </p:cNvGrpSpPr>
            <p:nvPr/>
          </p:nvGrpSpPr>
          <p:grpSpPr bwMode="auto">
            <a:xfrm>
              <a:off x="-81" y="181"/>
              <a:ext cx="816" cy="363"/>
              <a:chOff x="-81" y="-59"/>
              <a:chExt cx="816" cy="363"/>
            </a:xfrm>
          </p:grpSpPr>
          <p:sp>
            <p:nvSpPr>
              <p:cNvPr id="79903" name="Rectangle 11"/>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4" name="Text Box 12"/>
              <p:cNvSpPr txBox="1">
                <a:spLocks noChangeArrowheads="1"/>
              </p:cNvSpPr>
              <p:nvPr/>
            </p:nvSpPr>
            <p:spPr bwMode="auto">
              <a:xfrm>
                <a:off x="-81" y="-59"/>
                <a:ext cx="816"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爷爷</a:t>
                </a:r>
              </a:p>
            </p:txBody>
          </p:sp>
        </p:grpSp>
        <p:grpSp>
          <p:nvGrpSpPr>
            <p:cNvPr id="79897" name="Group 13"/>
            <p:cNvGrpSpPr>
              <a:grpSpLocks/>
            </p:cNvGrpSpPr>
            <p:nvPr/>
          </p:nvGrpSpPr>
          <p:grpSpPr bwMode="auto">
            <a:xfrm>
              <a:off x="782" y="277"/>
              <a:ext cx="816" cy="250"/>
              <a:chOff x="14" y="37"/>
              <a:chExt cx="816" cy="250"/>
            </a:xfrm>
          </p:grpSpPr>
          <p:sp>
            <p:nvSpPr>
              <p:cNvPr id="79901" name="Rectangle 14"/>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2" name="Text Box 15"/>
              <p:cNvSpPr txBox="1">
                <a:spLocks noChangeArrowheads="1"/>
              </p:cNvSpPr>
              <p:nvPr/>
            </p:nvSpPr>
            <p:spPr bwMode="auto">
              <a:xfrm>
                <a:off x="14" y="51"/>
                <a:ext cx="816"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楷体" panose="02010609060101010101" pitchFamily="49" charset="-122"/>
                    <a:ea typeface="楷体" panose="02010609060101010101" pitchFamily="49" charset="-122"/>
                  </a:rPr>
                  <a:t> </a:t>
                </a:r>
                <a:r>
                  <a:rPr lang="zh-CN" altLang="en-US" sz="2400">
                    <a:latin typeface="楷体" panose="02010609060101010101" pitchFamily="49" charset="-122"/>
                    <a:ea typeface="楷体" panose="02010609060101010101" pitchFamily="49" charset="-122"/>
                  </a:rPr>
                  <a:t>二爷</a:t>
                </a:r>
              </a:p>
            </p:txBody>
          </p:sp>
        </p:grpSp>
        <p:grpSp>
          <p:nvGrpSpPr>
            <p:cNvPr id="79898" name="Group 16"/>
            <p:cNvGrpSpPr>
              <a:grpSpLocks/>
            </p:cNvGrpSpPr>
            <p:nvPr/>
          </p:nvGrpSpPr>
          <p:grpSpPr bwMode="auto">
            <a:xfrm>
              <a:off x="1514" y="181"/>
              <a:ext cx="816" cy="363"/>
              <a:chOff x="-22" y="-59"/>
              <a:chExt cx="816" cy="363"/>
            </a:xfrm>
          </p:grpSpPr>
          <p:sp>
            <p:nvSpPr>
              <p:cNvPr id="79899" name="Rectangle 17"/>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0" name="Text Box 18"/>
              <p:cNvSpPr txBox="1">
                <a:spLocks noChangeArrowheads="1"/>
              </p:cNvSpPr>
              <p:nvPr/>
            </p:nvSpPr>
            <p:spPr bwMode="auto">
              <a:xfrm>
                <a:off x="-22" y="-59"/>
                <a:ext cx="816"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三爷</a:t>
                </a:r>
              </a:p>
            </p:txBody>
          </p:sp>
        </p:grpSp>
      </p:grpSp>
      <p:grpSp>
        <p:nvGrpSpPr>
          <p:cNvPr id="203795" name="Group 19"/>
          <p:cNvGrpSpPr>
            <a:grpSpLocks/>
          </p:cNvGrpSpPr>
          <p:nvPr/>
        </p:nvGrpSpPr>
        <p:grpSpPr bwMode="auto">
          <a:xfrm>
            <a:off x="323854" y="3922714"/>
            <a:ext cx="2982913" cy="1149550"/>
            <a:chOff x="-93" y="0"/>
            <a:chExt cx="1739" cy="711"/>
          </a:xfrm>
        </p:grpSpPr>
        <p:sp>
          <p:nvSpPr>
            <p:cNvPr id="79885" name="Line 20"/>
            <p:cNvSpPr>
              <a:spLocks noChangeShapeType="1"/>
            </p:cNvSpPr>
            <p:nvPr/>
          </p:nvSpPr>
          <p:spPr bwMode="auto">
            <a:xfrm flipH="1">
              <a:off x="336" y="0"/>
              <a:ext cx="384"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6" name="Line 21"/>
            <p:cNvSpPr>
              <a:spLocks noChangeShapeType="1"/>
            </p:cNvSpPr>
            <p:nvPr/>
          </p:nvSpPr>
          <p:spPr bwMode="auto">
            <a:xfrm>
              <a:off x="864" y="0"/>
              <a:ext cx="336" cy="3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87" name="Group 22"/>
            <p:cNvGrpSpPr>
              <a:grpSpLocks/>
            </p:cNvGrpSpPr>
            <p:nvPr/>
          </p:nvGrpSpPr>
          <p:grpSpPr bwMode="auto">
            <a:xfrm>
              <a:off x="-93" y="273"/>
              <a:ext cx="816" cy="438"/>
              <a:chOff x="-93" y="-100"/>
              <a:chExt cx="816" cy="438"/>
            </a:xfrm>
          </p:grpSpPr>
          <p:sp>
            <p:nvSpPr>
              <p:cNvPr id="79891" name="Rectangle 23"/>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892" name="Text Box 24"/>
              <p:cNvSpPr txBox="1">
                <a:spLocks noChangeArrowheads="1"/>
              </p:cNvSpPr>
              <p:nvPr/>
            </p:nvSpPr>
            <p:spPr bwMode="auto">
              <a:xfrm>
                <a:off x="-93" y="-100"/>
                <a:ext cx="816"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父亲</a:t>
                </a:r>
              </a:p>
            </p:txBody>
          </p:sp>
        </p:grpSp>
        <p:grpSp>
          <p:nvGrpSpPr>
            <p:cNvPr id="79888" name="Group 25"/>
            <p:cNvGrpSpPr>
              <a:grpSpLocks/>
            </p:cNvGrpSpPr>
            <p:nvPr/>
          </p:nvGrpSpPr>
          <p:grpSpPr bwMode="auto">
            <a:xfrm>
              <a:off x="830" y="273"/>
              <a:ext cx="816" cy="438"/>
              <a:chOff x="-34" y="-100"/>
              <a:chExt cx="816" cy="438"/>
            </a:xfrm>
          </p:grpSpPr>
          <p:sp>
            <p:nvSpPr>
              <p:cNvPr id="79889" name="Rectangle 26"/>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890" name="Text Box 27"/>
              <p:cNvSpPr txBox="1">
                <a:spLocks noChangeArrowheads="1"/>
              </p:cNvSpPr>
              <p:nvPr/>
            </p:nvSpPr>
            <p:spPr bwMode="auto">
              <a:xfrm>
                <a:off x="-34" y="-100"/>
                <a:ext cx="816"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二叔</a:t>
                </a:r>
              </a:p>
            </p:txBody>
          </p:sp>
        </p:grpSp>
      </p:grpSp>
      <p:grpSp>
        <p:nvGrpSpPr>
          <p:cNvPr id="203804" name="Group 28"/>
          <p:cNvGrpSpPr>
            <a:grpSpLocks/>
          </p:cNvGrpSpPr>
          <p:nvPr/>
        </p:nvGrpSpPr>
        <p:grpSpPr bwMode="auto">
          <a:xfrm>
            <a:off x="179389" y="4989516"/>
            <a:ext cx="2132012" cy="1036967"/>
            <a:chOff x="0" y="0"/>
            <a:chExt cx="3358" cy="1634"/>
          </a:xfrm>
        </p:grpSpPr>
        <p:sp>
          <p:nvSpPr>
            <p:cNvPr id="79881" name="Line 29"/>
            <p:cNvSpPr>
              <a:spLocks noChangeShapeType="1"/>
            </p:cNvSpPr>
            <p:nvPr/>
          </p:nvSpPr>
          <p:spPr bwMode="auto">
            <a:xfrm>
              <a:off x="1329" y="0"/>
              <a:ext cx="0" cy="9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82" name="Group 30"/>
            <p:cNvGrpSpPr>
              <a:grpSpLocks/>
            </p:cNvGrpSpPr>
            <p:nvPr/>
          </p:nvGrpSpPr>
          <p:grpSpPr bwMode="auto">
            <a:xfrm>
              <a:off x="0" y="834"/>
              <a:ext cx="3358" cy="800"/>
              <a:chOff x="0" y="0"/>
              <a:chExt cx="816" cy="277"/>
            </a:xfrm>
          </p:grpSpPr>
          <p:sp>
            <p:nvSpPr>
              <p:cNvPr id="79883" name="Rectangle 31"/>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884" name="Text Box 32"/>
              <p:cNvSpPr txBox="1">
                <a:spLocks noChangeArrowheads="1"/>
              </p:cNvSpPr>
              <p:nvPr/>
            </p:nvSpPr>
            <p:spPr bwMode="auto">
              <a:xfrm>
                <a:off x="0" y="0"/>
                <a:ext cx="81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zh-CN" sz="2400">
                    <a:ea typeface="楷体" panose="02010609060101010101" pitchFamily="49" charset="-122"/>
                  </a:rPr>
                  <a:t>  独生子我</a:t>
                </a:r>
              </a:p>
            </p:txBody>
          </p:sp>
        </p:grpSp>
      </p:grpSp>
      <p:sp>
        <p:nvSpPr>
          <p:cNvPr id="79879" name="Rectangle 33"/>
          <p:cNvSpPr>
            <a:spLocks noChangeArrowheads="1"/>
          </p:cNvSpPr>
          <p:nvPr/>
        </p:nvSpPr>
        <p:spPr bwMode="auto">
          <a:xfrm>
            <a:off x="125415" y="174629"/>
            <a:ext cx="6102351"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4200">
                <a:solidFill>
                  <a:schemeClr val="tx2"/>
                </a:solidFill>
                <a:latin typeface="Garamond" panose="02020404030301010803" pitchFamily="18" charset="0"/>
                <a:ea typeface="宋体" panose="02010600030101010101" pitchFamily="2" charset="-122"/>
              </a:rPr>
              <a:t>什么是数据结构</a:t>
            </a:r>
          </a:p>
        </p:txBody>
      </p:sp>
      <p:pic>
        <p:nvPicPr>
          <p:cNvPr id="7988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92726" y="2132016"/>
            <a:ext cx="3817939"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body" idx="1"/>
          </p:nvPr>
        </p:nvSpPr>
        <p:spPr>
          <a:xfrm>
            <a:off x="395288" y="1268413"/>
            <a:ext cx="8382000" cy="4608512"/>
          </a:xfrm>
        </p:spPr>
        <p:txBody>
          <a:bodyPr/>
          <a:lstStyle/>
          <a:p>
            <a:pPr eaLnBrk="1" hangingPunct="1">
              <a:lnSpc>
                <a:spcPct val="130000"/>
              </a:lnSpc>
              <a:buClr>
                <a:schemeClr val="tx1"/>
              </a:buClr>
              <a:buFont typeface="Wingdings" panose="05000000000000000000" pitchFamily="2" charset="2"/>
              <a:buNone/>
            </a:pPr>
            <a:r>
              <a:rPr lang="zh-CN" altLang="en-US" sz="2800" dirty="0" smtClean="0">
                <a:solidFill>
                  <a:srgbClr val="0033CC"/>
                </a:solidFill>
                <a:latin typeface="Times New Roman" panose="02020603050405020304" pitchFamily="18" charset="0"/>
                <a:cs typeface="Times New Roman" panose="02020603050405020304" pitchFamily="18" charset="0"/>
              </a:rPr>
              <a:t> </a:t>
            </a:r>
          </a:p>
          <a:p>
            <a:pPr eaLnBrk="1" hangingPunct="1">
              <a:lnSpc>
                <a:spcPct val="130000"/>
              </a:lnSpc>
              <a:buClr>
                <a:schemeClr val="tx1"/>
              </a:buClr>
              <a:buFont typeface="Wingdings" panose="05000000000000000000" pitchFamily="2" charset="2"/>
              <a:buNone/>
            </a:pPr>
            <a:r>
              <a:rPr lang="en-US" altLang="zh-CN" sz="2800" dirty="0">
                <a:latin typeface="Times New Roman" panose="02020603050405020304" pitchFamily="18" charset="0"/>
                <a:cs typeface="Times New Roman" panose="02020603050405020304" pitchFamily="18" charset="0"/>
              </a:rPr>
              <a:t>1976</a:t>
            </a:r>
            <a:r>
              <a:rPr lang="zh-CN" altLang="en-US" sz="2800" dirty="0">
                <a:latin typeface="Times New Roman" panose="02020603050405020304" pitchFamily="18" charset="0"/>
                <a:cs typeface="Times New Roman" panose="02020603050405020304" pitchFamily="18" charset="0"/>
              </a:rPr>
              <a:t>年沃思（</a:t>
            </a:r>
            <a:r>
              <a:rPr lang="en-US" altLang="zh-CN" sz="2800" dirty="0">
                <a:latin typeface="Times New Roman" panose="02020603050405020304" pitchFamily="18" charset="0"/>
                <a:cs typeface="Times New Roman" panose="02020603050405020304" pitchFamily="18" charset="0"/>
              </a:rPr>
              <a:t>Nicklaus Wirth</a:t>
            </a:r>
            <a:r>
              <a:rPr lang="zh-CN" altLang="en-US"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教授提出</a:t>
            </a:r>
            <a:endParaRPr lang="en-US" altLang="zh-CN" sz="2800" dirty="0">
              <a:latin typeface="Times New Roman" panose="02020603050405020304" pitchFamily="18" charset="0"/>
              <a:cs typeface="Times New Roman" panose="02020603050405020304" pitchFamily="18" charset="0"/>
            </a:endParaRPr>
          </a:p>
          <a:p>
            <a:pPr eaLnBrk="1" hangingPunct="1">
              <a:lnSpc>
                <a:spcPct val="130000"/>
              </a:lnSpc>
              <a:buClr>
                <a:schemeClr val="tx1"/>
              </a:buClr>
              <a:buFont typeface="Wingdings" panose="05000000000000000000" pitchFamily="2" charset="2"/>
              <a:buNone/>
            </a:pPr>
            <a:endParaRPr lang="en-US" altLang="zh-CN" sz="2800" dirty="0">
              <a:solidFill>
                <a:srgbClr val="0000CC"/>
              </a:solidFill>
              <a:latin typeface="Times New Roman" panose="02020603050405020304" pitchFamily="18" charset="0"/>
              <a:cs typeface="Times New Roman" panose="02020603050405020304" pitchFamily="18" charset="0"/>
            </a:endParaRPr>
          </a:p>
          <a:p>
            <a:pPr eaLnBrk="1" hangingPunct="1">
              <a:lnSpc>
                <a:spcPct val="130000"/>
              </a:lnSpc>
              <a:buClr>
                <a:schemeClr val="tx1"/>
              </a:buClr>
              <a:buFont typeface="Wingdings" panose="05000000000000000000" pitchFamily="2" charset="2"/>
              <a:buNone/>
            </a:pPr>
            <a:r>
              <a:rPr lang="en-US" altLang="zh-CN" sz="2800" dirty="0">
                <a:solidFill>
                  <a:srgbClr val="0000CC"/>
                </a:solidFill>
                <a:latin typeface="Times New Roman" panose="02020603050405020304" pitchFamily="18" charset="0"/>
                <a:cs typeface="Times New Roman" panose="02020603050405020304" pitchFamily="18" charset="0"/>
              </a:rPr>
              <a:t>Data Structures + Algorithms = Programs</a:t>
            </a:r>
          </a:p>
          <a:p>
            <a:pPr eaLnBrk="1" hangingPunct="1">
              <a:lnSpc>
                <a:spcPct val="130000"/>
              </a:lnSpc>
              <a:buClr>
                <a:schemeClr val="tx1"/>
              </a:buClr>
              <a:buFont typeface="Wingdings" panose="05000000000000000000" pitchFamily="2" charset="2"/>
              <a:buNone/>
            </a:pPr>
            <a:endParaRPr lang="en-US" altLang="zh-CN" sz="2800" dirty="0">
              <a:solidFill>
                <a:srgbClr val="0000CC"/>
              </a:solidFill>
              <a:latin typeface="Times New Roman" panose="02020603050405020304" pitchFamily="18" charset="0"/>
              <a:cs typeface="Times New Roman" panose="02020603050405020304" pitchFamily="18" charset="0"/>
            </a:endParaRPr>
          </a:p>
          <a:p>
            <a:pPr eaLnBrk="1" hangingPunct="1">
              <a:lnSpc>
                <a:spcPct val="130000"/>
              </a:lnSpc>
              <a:buClr>
                <a:schemeClr val="tx1"/>
              </a:buClr>
              <a:buFont typeface="Wingdings" panose="05000000000000000000" pitchFamily="2" charset="2"/>
              <a:buNone/>
            </a:pPr>
            <a:r>
              <a:rPr lang="en-US" altLang="zh-CN" sz="2800" dirty="0">
                <a:solidFill>
                  <a:srgbClr val="0000CC"/>
                </a:solidFill>
                <a:latin typeface="Times New Roman" panose="02020603050405020304" pitchFamily="18" charset="0"/>
                <a:cs typeface="Times New Roman" panose="02020603050405020304" pitchFamily="18" charset="0"/>
              </a:rPr>
              <a:t>Programs </a:t>
            </a:r>
            <a:r>
              <a:rPr lang="zh-CN" altLang="en-US" sz="2800" dirty="0">
                <a:latin typeface="Times New Roman" panose="02020603050405020304" pitchFamily="18" charset="0"/>
                <a:cs typeface="Times New Roman" panose="02020603050405020304" pitchFamily="18" charset="0"/>
              </a:rPr>
              <a:t>：为计算机处理问题编制</a:t>
            </a:r>
            <a:r>
              <a:rPr lang="zh-CN" altLang="en-US" sz="2800" dirty="0">
                <a:solidFill>
                  <a:srgbClr val="0000CC"/>
                </a:solidFill>
                <a:latin typeface="Times New Roman" panose="02020603050405020304" pitchFamily="18" charset="0"/>
                <a:cs typeface="Times New Roman" panose="02020603050405020304" pitchFamily="18" charset="0"/>
              </a:rPr>
              <a:t>一组指令集</a:t>
            </a:r>
          </a:p>
          <a:p>
            <a:pPr eaLnBrk="1" hangingPunct="1">
              <a:lnSpc>
                <a:spcPct val="130000"/>
              </a:lnSpc>
              <a:buClr>
                <a:schemeClr val="tx1"/>
              </a:buClr>
              <a:buFont typeface="Wingdings" panose="05000000000000000000" pitchFamily="2" charset="2"/>
              <a:buNone/>
            </a:pPr>
            <a:r>
              <a:rPr lang="en-US" altLang="zh-CN" sz="2800" dirty="0">
                <a:solidFill>
                  <a:srgbClr val="0000CC"/>
                </a:solidFill>
                <a:latin typeface="Times New Roman" panose="02020603050405020304" pitchFamily="18" charset="0"/>
                <a:cs typeface="Times New Roman" panose="02020603050405020304" pitchFamily="18" charset="0"/>
              </a:rPr>
              <a:t>Data Structures</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：问题的</a:t>
            </a:r>
            <a:r>
              <a:rPr lang="zh-CN" altLang="en-US" sz="2800" dirty="0">
                <a:solidFill>
                  <a:srgbClr val="0000CC"/>
                </a:solidFill>
                <a:latin typeface="Times New Roman" panose="02020603050405020304" pitchFamily="18" charset="0"/>
                <a:cs typeface="Times New Roman" panose="02020603050405020304" pitchFamily="18" charset="0"/>
              </a:rPr>
              <a:t>数学模型（数据</a:t>
            </a:r>
            <a:r>
              <a:rPr lang="en-US" altLang="zh-CN" sz="2800" dirty="0">
                <a:solidFill>
                  <a:srgbClr val="0000CC"/>
                </a:solidFill>
                <a:latin typeface="Times New Roman" panose="02020603050405020304" pitchFamily="18" charset="0"/>
                <a:cs typeface="Times New Roman" panose="02020603050405020304" pitchFamily="18" charset="0"/>
              </a:rPr>
              <a:t>+</a:t>
            </a:r>
            <a:r>
              <a:rPr lang="zh-CN" altLang="en-US" sz="2800" dirty="0">
                <a:solidFill>
                  <a:srgbClr val="0000CC"/>
                </a:solidFill>
                <a:latin typeface="Times New Roman" panose="02020603050405020304" pitchFamily="18" charset="0"/>
                <a:cs typeface="Times New Roman" panose="02020603050405020304" pitchFamily="18" charset="0"/>
              </a:rPr>
              <a:t>关系）</a:t>
            </a:r>
            <a:endParaRPr lang="en-US" altLang="zh-CN" sz="2800" dirty="0">
              <a:solidFill>
                <a:srgbClr val="0000CC"/>
              </a:solidFill>
              <a:latin typeface="Times New Roman" panose="02020603050405020304" pitchFamily="18" charset="0"/>
              <a:cs typeface="Times New Roman" panose="02020603050405020304" pitchFamily="18" charset="0"/>
            </a:endParaRPr>
          </a:p>
          <a:p>
            <a:pPr eaLnBrk="1" hangingPunct="1">
              <a:lnSpc>
                <a:spcPct val="130000"/>
              </a:lnSpc>
              <a:buClr>
                <a:schemeClr val="tx1"/>
              </a:buClr>
              <a:buNone/>
            </a:pPr>
            <a:r>
              <a:rPr lang="en-US" altLang="zh-CN" sz="2800" dirty="0">
                <a:solidFill>
                  <a:srgbClr val="0000CC"/>
                </a:solidFill>
                <a:latin typeface="Times New Roman" panose="02020603050405020304" pitchFamily="18" charset="0"/>
                <a:cs typeface="Times New Roman" panose="02020603050405020304" pitchFamily="18" charset="0"/>
              </a:rPr>
              <a:t>Algorithms </a:t>
            </a:r>
            <a:r>
              <a:rPr lang="zh-CN" altLang="en-US" sz="2800" dirty="0">
                <a:latin typeface="Times New Roman" panose="02020603050405020304" pitchFamily="18" charset="0"/>
                <a:cs typeface="Times New Roman" panose="02020603050405020304" pitchFamily="18" charset="0"/>
              </a:rPr>
              <a:t>：处理问题的</a:t>
            </a:r>
            <a:r>
              <a:rPr lang="zh-CN" altLang="en-US" sz="2800" dirty="0">
                <a:solidFill>
                  <a:srgbClr val="0000CC"/>
                </a:solidFill>
                <a:latin typeface="Times New Roman" panose="02020603050405020304" pitchFamily="18" charset="0"/>
                <a:cs typeface="Times New Roman" panose="02020603050405020304" pitchFamily="18" charset="0"/>
              </a:rPr>
              <a:t>策略</a:t>
            </a:r>
          </a:p>
          <a:p>
            <a:pPr eaLnBrk="1" hangingPunct="1">
              <a:lnSpc>
                <a:spcPct val="130000"/>
              </a:lnSpc>
              <a:buClr>
                <a:schemeClr val="tx1"/>
              </a:buClr>
              <a:buFont typeface="Wingdings" panose="05000000000000000000" pitchFamily="2" charset="2"/>
              <a:buNone/>
            </a:pPr>
            <a:endParaRPr lang="zh-CN" altLang="en-US" sz="2800" dirty="0" smtClean="0">
              <a:latin typeface="Times New Roman" panose="02020603050405020304" pitchFamily="18" charset="0"/>
              <a:cs typeface="Times New Roman" panose="02020603050405020304" pitchFamily="18" charset="0"/>
            </a:endParaRPr>
          </a:p>
        </p:txBody>
      </p:sp>
      <p:sp>
        <p:nvSpPr>
          <p:cNvPr id="235523" name="Rectangle 3"/>
          <p:cNvSpPr>
            <a:spLocks noGrp="1" noRot="1" noChangeArrowheads="1"/>
          </p:cNvSpPr>
          <p:nvPr>
            <p:ph type="title"/>
          </p:nvPr>
        </p:nvSpPr>
        <p:spPr>
          <a:xfrm>
            <a:off x="2" y="260351"/>
            <a:ext cx="4643439" cy="674688"/>
          </a:xfrm>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1.1 </a:t>
            </a:r>
            <a:r>
              <a:rPr lang="zh-CN" altLang="en-US" sz="3600" dirty="0">
                <a:solidFill>
                  <a:schemeClr val="hlink"/>
                </a:solidFill>
                <a:latin typeface="黑体" panose="02010609060101010101" pitchFamily="49" charset="-122"/>
                <a:ea typeface="黑体" panose="02010609060101010101" pitchFamily="49" charset="-122"/>
              </a:rPr>
              <a:t>数据结构的概念</a:t>
            </a:r>
          </a:p>
        </p:txBody>
      </p:sp>
      <p:pic>
        <p:nvPicPr>
          <p:cNvPr id="80900" name="Picture 4" descr="Wir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029" y="836614"/>
            <a:ext cx="144462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Line 4"/>
          <p:cNvSpPr>
            <a:spLocks noChangeShapeType="1"/>
          </p:cNvSpPr>
          <p:nvPr/>
        </p:nvSpPr>
        <p:spPr bwMode="auto">
          <a:xfrm>
            <a:off x="7885113" y="2679703"/>
            <a:ext cx="0" cy="288925"/>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9" rIns="92075" bIns="46039" anchor="ctr"/>
          <a:lstStyle/>
          <a:p>
            <a:endParaRPr lang="zh-CN" altLang="en-US"/>
          </a:p>
        </p:txBody>
      </p:sp>
      <p:sp>
        <p:nvSpPr>
          <p:cNvPr id="134149" name="Line 5"/>
          <p:cNvSpPr>
            <a:spLocks noChangeShapeType="1"/>
          </p:cNvSpPr>
          <p:nvPr/>
        </p:nvSpPr>
        <p:spPr bwMode="auto">
          <a:xfrm flipH="1">
            <a:off x="2411414" y="2982913"/>
            <a:ext cx="5473700"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9" rIns="92075" bIns="46039" anchor="ctr"/>
          <a:lstStyle/>
          <a:p>
            <a:endParaRPr lang="zh-CN" altLang="en-US"/>
          </a:p>
        </p:txBody>
      </p:sp>
      <p:sp>
        <p:nvSpPr>
          <p:cNvPr id="134150" name="Line 6"/>
          <p:cNvSpPr>
            <a:spLocks noChangeShapeType="1"/>
          </p:cNvSpPr>
          <p:nvPr/>
        </p:nvSpPr>
        <p:spPr bwMode="auto">
          <a:xfrm flipV="1">
            <a:off x="2411413" y="2478091"/>
            <a:ext cx="0" cy="503237"/>
          </a:xfrm>
          <a:prstGeom prst="line">
            <a:avLst/>
          </a:prstGeom>
          <a:noFill/>
          <a:ln w="12700">
            <a:solidFill>
              <a:schemeClr val="tx1"/>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9" rIns="92075" bIns="46039" anchor="ctr"/>
          <a:lstStyle/>
          <a:p>
            <a:endParaRPr lang="zh-CN" altLang="en-US"/>
          </a:p>
        </p:txBody>
      </p:sp>
      <p:grpSp>
        <p:nvGrpSpPr>
          <p:cNvPr id="134151" name="Group 7"/>
          <p:cNvGrpSpPr>
            <a:grpSpLocks/>
          </p:cNvGrpSpPr>
          <p:nvPr/>
        </p:nvGrpSpPr>
        <p:grpSpPr bwMode="auto">
          <a:xfrm>
            <a:off x="612776" y="2060576"/>
            <a:ext cx="7704139" cy="719139"/>
            <a:chOff x="658" y="1589"/>
            <a:chExt cx="4853" cy="453"/>
          </a:xfrm>
        </p:grpSpPr>
        <p:sp>
          <p:nvSpPr>
            <p:cNvPr id="81933" name="Text Box 8"/>
            <p:cNvSpPr txBox="1">
              <a:spLocks noChangeArrowheads="1"/>
            </p:cNvSpPr>
            <p:nvPr/>
          </p:nvSpPr>
          <p:spPr bwMode="auto">
            <a:xfrm>
              <a:off x="658" y="1589"/>
              <a:ext cx="1043"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（具体问题）</a:t>
              </a:r>
            </a:p>
            <a:p>
              <a:pPr eaLnBrk="1" hangingPunct="1">
                <a:lnSpc>
                  <a:spcPct val="80000"/>
                </a:lnSpc>
                <a:spcBef>
                  <a:spcPct val="0"/>
                </a:spcBef>
                <a:buClrTx/>
                <a:buSzTx/>
                <a:buFontTx/>
                <a:buNone/>
              </a:pPr>
              <a:r>
                <a:rPr lang="zh-CN" altLang="en-US" sz="2200">
                  <a:solidFill>
                    <a:srgbClr val="000066"/>
                  </a:solidFill>
                  <a:latin typeface="楷体_GB2312" pitchFamily="49" charset="-122"/>
                </a:rPr>
                <a:t>  物理模型</a:t>
              </a:r>
            </a:p>
          </p:txBody>
        </p:sp>
        <p:sp>
          <p:nvSpPr>
            <p:cNvPr id="81934" name="Text Box 9"/>
            <p:cNvSpPr txBox="1">
              <a:spLocks noChangeArrowheads="1"/>
            </p:cNvSpPr>
            <p:nvPr/>
          </p:nvSpPr>
          <p:spPr bwMode="auto">
            <a:xfrm>
              <a:off x="1927" y="1589"/>
              <a:ext cx="445"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数学</a:t>
              </a:r>
            </a:p>
            <a:p>
              <a:pPr eaLnBrk="1" hangingPunct="1">
                <a:lnSpc>
                  <a:spcPct val="80000"/>
                </a:lnSpc>
                <a:spcBef>
                  <a:spcPct val="0"/>
                </a:spcBef>
                <a:buClrTx/>
                <a:buSzTx/>
                <a:buFontTx/>
                <a:buNone/>
              </a:pPr>
              <a:r>
                <a:rPr lang="zh-CN" altLang="en-US" sz="2200">
                  <a:solidFill>
                    <a:srgbClr val="000066"/>
                  </a:solidFill>
                  <a:latin typeface="楷体_GB2312" pitchFamily="49" charset="-122"/>
                </a:rPr>
                <a:t>模型</a:t>
              </a:r>
            </a:p>
          </p:txBody>
        </p:sp>
        <p:sp>
          <p:nvSpPr>
            <p:cNvPr id="81935" name="Text Box 10"/>
            <p:cNvSpPr txBox="1">
              <a:spLocks noChangeArrowheads="1"/>
            </p:cNvSpPr>
            <p:nvPr/>
          </p:nvSpPr>
          <p:spPr bwMode="auto">
            <a:xfrm>
              <a:off x="2616" y="1589"/>
              <a:ext cx="445"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设计算法</a:t>
              </a:r>
            </a:p>
          </p:txBody>
        </p:sp>
        <p:sp>
          <p:nvSpPr>
            <p:cNvPr id="81936" name="Text Box 11"/>
            <p:cNvSpPr txBox="1">
              <a:spLocks noChangeArrowheads="1"/>
            </p:cNvSpPr>
            <p:nvPr/>
          </p:nvSpPr>
          <p:spPr bwMode="auto">
            <a:xfrm>
              <a:off x="3297" y="1589"/>
              <a:ext cx="445"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编写程序</a:t>
              </a:r>
            </a:p>
          </p:txBody>
        </p:sp>
        <p:sp>
          <p:nvSpPr>
            <p:cNvPr id="81937" name="Text Box 12"/>
            <p:cNvSpPr txBox="1">
              <a:spLocks noChangeArrowheads="1"/>
            </p:cNvSpPr>
            <p:nvPr/>
          </p:nvSpPr>
          <p:spPr bwMode="auto">
            <a:xfrm>
              <a:off x="3978" y="1589"/>
              <a:ext cx="853"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上机测试、运行程序</a:t>
              </a:r>
            </a:p>
          </p:txBody>
        </p:sp>
        <p:sp>
          <p:nvSpPr>
            <p:cNvPr id="81938" name="Text Box 13"/>
            <p:cNvSpPr txBox="1">
              <a:spLocks noChangeArrowheads="1"/>
            </p:cNvSpPr>
            <p:nvPr/>
          </p:nvSpPr>
          <p:spPr bwMode="auto">
            <a:xfrm>
              <a:off x="5066" y="1589"/>
              <a:ext cx="445"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结果分析</a:t>
              </a:r>
            </a:p>
          </p:txBody>
        </p:sp>
        <p:sp>
          <p:nvSpPr>
            <p:cNvPr id="81939" name="Line 14"/>
            <p:cNvSpPr>
              <a:spLocks noChangeShapeType="1"/>
            </p:cNvSpPr>
            <p:nvPr/>
          </p:nvSpPr>
          <p:spPr bwMode="auto">
            <a:xfrm>
              <a:off x="1655" y="1743"/>
              <a:ext cx="226" cy="0"/>
            </a:xfrm>
            <a:prstGeom prst="line">
              <a:avLst/>
            </a:prstGeom>
            <a:noFill/>
            <a:ln w="158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9" rIns="92075" bIns="46039" anchor="ctr"/>
            <a:lstStyle/>
            <a:p>
              <a:endParaRPr lang="zh-CN" altLang="en-US"/>
            </a:p>
          </p:txBody>
        </p:sp>
        <p:sp>
          <p:nvSpPr>
            <p:cNvPr id="81940" name="Line 15"/>
            <p:cNvSpPr>
              <a:spLocks noChangeShapeType="1"/>
            </p:cNvSpPr>
            <p:nvPr/>
          </p:nvSpPr>
          <p:spPr bwMode="auto">
            <a:xfrm>
              <a:off x="2336" y="1743"/>
              <a:ext cx="226" cy="0"/>
            </a:xfrm>
            <a:prstGeom prst="line">
              <a:avLst/>
            </a:prstGeom>
            <a:noFill/>
            <a:ln w="158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9" rIns="92075" bIns="46039" anchor="ctr"/>
            <a:lstStyle/>
            <a:p>
              <a:endParaRPr lang="zh-CN" altLang="en-US"/>
            </a:p>
          </p:txBody>
        </p:sp>
        <p:sp>
          <p:nvSpPr>
            <p:cNvPr id="81941" name="Line 16"/>
            <p:cNvSpPr>
              <a:spLocks noChangeShapeType="1"/>
            </p:cNvSpPr>
            <p:nvPr/>
          </p:nvSpPr>
          <p:spPr bwMode="auto">
            <a:xfrm>
              <a:off x="3017" y="1743"/>
              <a:ext cx="226" cy="0"/>
            </a:xfrm>
            <a:prstGeom prst="line">
              <a:avLst/>
            </a:prstGeom>
            <a:noFill/>
            <a:ln w="158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9" rIns="92075" bIns="46039" anchor="ctr"/>
            <a:lstStyle/>
            <a:p>
              <a:endParaRPr lang="zh-CN" altLang="en-US"/>
            </a:p>
          </p:txBody>
        </p:sp>
        <p:sp>
          <p:nvSpPr>
            <p:cNvPr id="81942" name="Line 17"/>
            <p:cNvSpPr>
              <a:spLocks noChangeShapeType="1"/>
            </p:cNvSpPr>
            <p:nvPr/>
          </p:nvSpPr>
          <p:spPr bwMode="auto">
            <a:xfrm>
              <a:off x="3697" y="1743"/>
              <a:ext cx="226" cy="0"/>
            </a:xfrm>
            <a:prstGeom prst="line">
              <a:avLst/>
            </a:prstGeom>
            <a:noFill/>
            <a:ln w="158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9" rIns="92075" bIns="46039" anchor="ctr"/>
            <a:lstStyle/>
            <a:p>
              <a:endParaRPr lang="zh-CN" altLang="en-US"/>
            </a:p>
          </p:txBody>
        </p:sp>
        <p:sp>
          <p:nvSpPr>
            <p:cNvPr id="81943" name="Line 18"/>
            <p:cNvSpPr>
              <a:spLocks noChangeShapeType="1"/>
            </p:cNvSpPr>
            <p:nvPr/>
          </p:nvSpPr>
          <p:spPr bwMode="auto">
            <a:xfrm>
              <a:off x="4786" y="1743"/>
              <a:ext cx="226" cy="0"/>
            </a:xfrm>
            <a:prstGeom prst="line">
              <a:avLst/>
            </a:prstGeom>
            <a:noFill/>
            <a:ln w="158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9" rIns="92075" bIns="46039" anchor="ctr"/>
            <a:lstStyle/>
            <a:p>
              <a:endParaRPr lang="zh-CN" altLang="en-US"/>
            </a:p>
          </p:txBody>
        </p:sp>
      </p:grpSp>
      <p:sp>
        <p:nvSpPr>
          <p:cNvPr id="134163" name="Line 19"/>
          <p:cNvSpPr>
            <a:spLocks noChangeShapeType="1"/>
          </p:cNvSpPr>
          <p:nvPr/>
        </p:nvSpPr>
        <p:spPr bwMode="auto">
          <a:xfrm flipV="1">
            <a:off x="3449639" y="2478091"/>
            <a:ext cx="0" cy="503237"/>
          </a:xfrm>
          <a:prstGeom prst="line">
            <a:avLst/>
          </a:prstGeom>
          <a:noFill/>
          <a:ln w="12700">
            <a:solidFill>
              <a:schemeClr val="tx1"/>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9" rIns="92075" bIns="46039" anchor="ctr"/>
          <a:lstStyle/>
          <a:p>
            <a:endParaRPr lang="zh-CN" altLang="en-US"/>
          </a:p>
        </p:txBody>
      </p:sp>
      <p:sp>
        <p:nvSpPr>
          <p:cNvPr id="134164" name="Line 20"/>
          <p:cNvSpPr>
            <a:spLocks noChangeShapeType="1"/>
          </p:cNvSpPr>
          <p:nvPr/>
        </p:nvSpPr>
        <p:spPr bwMode="auto">
          <a:xfrm flipV="1">
            <a:off x="4543425" y="2478091"/>
            <a:ext cx="0" cy="503237"/>
          </a:xfrm>
          <a:prstGeom prst="line">
            <a:avLst/>
          </a:prstGeom>
          <a:noFill/>
          <a:ln w="12700">
            <a:solidFill>
              <a:schemeClr val="tx1"/>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9" rIns="92075" bIns="46039" anchor="ctr"/>
          <a:lstStyle/>
          <a:p>
            <a:endParaRPr lang="zh-CN" altLang="en-US"/>
          </a:p>
        </p:txBody>
      </p:sp>
      <p:sp>
        <p:nvSpPr>
          <p:cNvPr id="81928" name="Rectangle 2"/>
          <p:cNvSpPr>
            <a:spLocks noChangeArrowheads="1"/>
          </p:cNvSpPr>
          <p:nvPr/>
        </p:nvSpPr>
        <p:spPr bwMode="auto">
          <a:xfrm>
            <a:off x="142879" y="180978"/>
            <a:ext cx="4284663"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a:solidFill>
                  <a:srgbClr val="0000CC"/>
                </a:solidFill>
                <a:latin typeface="黑体" panose="02010609060101010101" pitchFamily="49" charset="-122"/>
                <a:ea typeface="黑体" panose="02010609060101010101" pitchFamily="49" charset="-122"/>
              </a:rPr>
              <a:t>数值计算问题</a:t>
            </a:r>
            <a:endParaRPr kumimoji="0" lang="zh-CN" altLang="zh-CN">
              <a:solidFill>
                <a:srgbClr val="0000CC"/>
              </a:solidFill>
              <a:latin typeface="黑体" panose="02010609060101010101" pitchFamily="49" charset="-122"/>
              <a:ea typeface="黑体" panose="02010609060101010101" pitchFamily="49" charset="-122"/>
            </a:endParaRPr>
          </a:p>
        </p:txBody>
      </p:sp>
      <p:sp>
        <p:nvSpPr>
          <p:cNvPr id="81929" name="Oval 4"/>
          <p:cNvSpPr>
            <a:spLocks noChangeArrowheads="1"/>
          </p:cNvSpPr>
          <p:nvPr/>
        </p:nvSpPr>
        <p:spPr bwMode="auto">
          <a:xfrm>
            <a:off x="7308850" y="469901"/>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1930"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1931"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4169" name="Rectangle 2"/>
          <p:cNvSpPr>
            <a:spLocks noChangeArrowheads="1"/>
          </p:cNvSpPr>
          <p:nvPr/>
        </p:nvSpPr>
        <p:spPr bwMode="auto">
          <a:xfrm>
            <a:off x="395290" y="1268414"/>
            <a:ext cx="8424863" cy="525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30000"/>
              </a:lnSpc>
              <a:buClr>
                <a:srgbClr val="0099CC"/>
              </a:buClr>
              <a:defRPr/>
            </a:pPr>
            <a:r>
              <a:rPr kumimoji="0" lang="zh-CN" altLang="en-US" sz="2800"/>
              <a:t>用计算机解决一个具体问题的一般步骤：</a:t>
            </a:r>
            <a:r>
              <a:rPr kumimoji="0" lang="en-US" altLang="zh-CN" sz="2800">
                <a:latin typeface="楷体_GB2312" pitchFamily="49" charset="-122"/>
                <a:ea typeface="仿宋_GB2312" pitchFamily="49" charset="-122"/>
              </a:rPr>
              <a:t>  </a:t>
            </a:r>
          </a:p>
          <a:p>
            <a:pPr eaLnBrk="1" hangingPunct="1">
              <a:lnSpc>
                <a:spcPct val="130000"/>
              </a:lnSpc>
              <a:buClr>
                <a:schemeClr val="tx1"/>
              </a:buClr>
              <a:defRPr/>
            </a:pPr>
            <a:endParaRPr kumimoji="0" lang="zh-CN" altLang="en-US" sz="2800">
              <a:latin typeface="楷体_GB2312" pitchFamily="49" charset="-122"/>
              <a:ea typeface="仿宋_GB2312" pitchFamily="49" charset="-122"/>
            </a:endParaRPr>
          </a:p>
          <a:p>
            <a:pPr eaLnBrk="1" hangingPunct="1">
              <a:lnSpc>
                <a:spcPct val="130000"/>
              </a:lnSpc>
              <a:buClr>
                <a:schemeClr val="tx1"/>
              </a:buClr>
              <a:buFont typeface="Wingdings" panose="05000000000000000000" pitchFamily="2" charset="2"/>
              <a:buNone/>
              <a:defRPr/>
            </a:pPr>
            <a:endParaRPr kumimoji="0" lang="zh-CN" altLang="en-US" sz="2800">
              <a:latin typeface="楷体_GB2312" pitchFamily="49" charset="-122"/>
              <a:ea typeface="仿宋_GB2312" pitchFamily="49" charset="-122"/>
            </a:endParaRPr>
          </a:p>
          <a:p>
            <a:pPr eaLnBrk="1" hangingPunct="1">
              <a:lnSpc>
                <a:spcPct val="130000"/>
              </a:lnSpc>
              <a:buClr>
                <a:srgbClr val="0099CC"/>
              </a:buClr>
              <a:defRPr/>
            </a:pPr>
            <a:r>
              <a:rPr kumimoji="0" lang="zh-CN" altLang="en-US" sz="2800">
                <a:latin typeface="楷体_GB2312" pitchFamily="49" charset="-122"/>
              </a:rPr>
              <a:t>数值计算的关键是：如何得出数学模型（</a:t>
            </a:r>
            <a:r>
              <a:rPr kumimoji="0" lang="zh-CN" altLang="en-US" sz="2800">
                <a:solidFill>
                  <a:schemeClr val="tx2"/>
                </a:solidFill>
                <a:effectLst>
                  <a:outerShdw blurRad="38100" dist="38100" dir="2700000" algn="tl">
                    <a:srgbClr val="C0C0C0"/>
                  </a:outerShdw>
                </a:effectLst>
                <a:latin typeface="楷体_GB2312" pitchFamily="49" charset="-122"/>
              </a:rPr>
              <a:t>方程</a:t>
            </a:r>
            <a:r>
              <a:rPr kumimoji="0" lang="zh-CN" altLang="en-US" sz="2800">
                <a:latin typeface="楷体_GB2312" pitchFamily="49" charset="-122"/>
              </a:rPr>
              <a:t>）。</a:t>
            </a:r>
            <a:r>
              <a:rPr kumimoji="0" lang="zh-CN" altLang="en-US" sz="2600">
                <a:latin typeface="楷体_GB2312" pitchFamily="49" charset="-122"/>
              </a:rPr>
              <a:t>程序设计人员比较关注程序设计的技巧。</a:t>
            </a:r>
          </a:p>
          <a:p>
            <a:pPr eaLnBrk="1" hangingPunct="1">
              <a:spcBef>
                <a:spcPct val="35000"/>
              </a:spcBef>
              <a:buClr>
                <a:srgbClr val="0099CC"/>
              </a:buClr>
              <a:defRPr/>
            </a:pPr>
            <a:r>
              <a:rPr kumimoji="0" lang="zh-CN" altLang="en-US" sz="2800">
                <a:solidFill>
                  <a:schemeClr val="folHlink"/>
                </a:solidFill>
                <a:latin typeface="楷体_GB2312" pitchFamily="49" charset="-122"/>
              </a:rPr>
              <a:t>例：</a:t>
            </a:r>
          </a:p>
          <a:p>
            <a:pPr eaLnBrk="1" hangingPunct="1">
              <a:buClr>
                <a:schemeClr val="tx1"/>
              </a:buClr>
              <a:buFontTx/>
              <a:buChar char=" "/>
              <a:defRPr/>
            </a:pPr>
            <a:r>
              <a:rPr kumimoji="0" lang="zh-CN" altLang="en-US" sz="2400">
                <a:latin typeface="楷体_GB2312" pitchFamily="49" charset="-122"/>
              </a:rPr>
              <a:t>   结构静力分析计算</a:t>
            </a:r>
            <a:r>
              <a:rPr kumimoji="0" lang="en-US" altLang="zh-CN" sz="2400">
                <a:latin typeface="Arial" panose="020B0604020202020204" pitchFamily="34" charset="0"/>
              </a:rPr>
              <a:t>——</a:t>
            </a:r>
            <a:r>
              <a:rPr kumimoji="0" lang="zh-CN" altLang="en-US" sz="2400">
                <a:latin typeface="楷体_GB2312" pitchFamily="49" charset="-122"/>
              </a:rPr>
              <a:t>线性代数方程组</a:t>
            </a:r>
          </a:p>
          <a:p>
            <a:pPr eaLnBrk="1" hangingPunct="1">
              <a:buClr>
                <a:schemeClr val="tx1"/>
              </a:buClr>
              <a:buFontTx/>
              <a:buChar char=" "/>
              <a:defRPr/>
            </a:pPr>
            <a:r>
              <a:rPr kumimoji="0" lang="zh-CN" altLang="en-US" sz="2400">
                <a:latin typeface="楷体_GB2312" pitchFamily="49" charset="-122"/>
              </a:rPr>
              <a:t>   全球天气预报</a:t>
            </a:r>
            <a:r>
              <a:rPr kumimoji="0" lang="en-US" altLang="zh-CN" sz="2400">
                <a:latin typeface="Arial" panose="020B0604020202020204" pitchFamily="34" charset="0"/>
              </a:rPr>
              <a:t>——</a:t>
            </a:r>
            <a:r>
              <a:rPr kumimoji="0" lang="zh-CN" altLang="en-US" sz="2400">
                <a:latin typeface="楷体_GB2312" pitchFamily="49" charset="-122"/>
              </a:rPr>
              <a:t>环流模式方程（球面坐标系）</a:t>
            </a:r>
            <a:r>
              <a:rPr kumimoji="0" lang="zh-CN" altLang="en-US" sz="2800">
                <a:latin typeface="楷体_GB2312" pitchFamily="49" charset="-122"/>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3" name="Rectangle 3"/>
          <p:cNvSpPr>
            <a:spLocks noGrp="1" noChangeArrowheads="1"/>
          </p:cNvSpPr>
          <p:nvPr>
            <p:ph type="body" idx="1"/>
          </p:nvPr>
        </p:nvSpPr>
        <p:spPr>
          <a:xfrm>
            <a:off x="276228" y="1052513"/>
            <a:ext cx="8304213" cy="4419600"/>
          </a:xfrm>
        </p:spPr>
        <p:txBody>
          <a:bodyPr/>
          <a:lstStyle/>
          <a:p>
            <a:pPr>
              <a:lnSpc>
                <a:spcPct val="80000"/>
              </a:lnSpc>
              <a:buFont typeface="Wingdings" panose="05000000000000000000" pitchFamily="2" charset="2"/>
              <a:buNone/>
            </a:pPr>
            <a:r>
              <a:rPr lang="zh-CN" altLang="zh-CN" sz="2800" dirty="0">
                <a:latin typeface="楷体" panose="02010609060101010101" pitchFamily="49" charset="-122"/>
                <a:ea typeface="楷体" panose="02010609060101010101" pitchFamily="49" charset="-122"/>
              </a:rPr>
              <a:t>例 </a:t>
            </a:r>
            <a:r>
              <a:rPr lang="zh-CN" altLang="en-US" sz="2800" dirty="0">
                <a:latin typeface="楷体" panose="02010609060101010101" pitchFamily="49" charset="-122"/>
                <a:ea typeface="楷体" panose="02010609060101010101" pitchFamily="49" charset="-122"/>
              </a:rPr>
              <a:t> </a:t>
            </a:r>
            <a:r>
              <a:rPr lang="zh-CN" altLang="zh-CN" sz="2800" dirty="0">
                <a:latin typeface="楷体" panose="02010609060101010101" pitchFamily="49" charset="-122"/>
                <a:ea typeface="楷体" panose="02010609060101010101" pitchFamily="49" charset="-122"/>
              </a:rPr>
              <a:t>已知游泳池的长</a:t>
            </a:r>
            <a:r>
              <a:rPr lang="en-US" altLang="zh-CN" sz="2800" dirty="0" err="1">
                <a:latin typeface="Times New Roman" panose="02020603050405020304" pitchFamily="18" charset="0"/>
                <a:ea typeface="楷体" panose="02010609060101010101" pitchFamily="49" charset="-122"/>
              </a:rPr>
              <a:t>len</a:t>
            </a:r>
            <a:r>
              <a:rPr lang="zh-CN" altLang="zh-CN" sz="2800" dirty="0">
                <a:latin typeface="楷体" panose="02010609060101010101" pitchFamily="49" charset="-122"/>
                <a:ea typeface="楷体" panose="02010609060101010101" pitchFamily="49" charset="-122"/>
              </a:rPr>
              <a:t>和宽</a:t>
            </a:r>
            <a:r>
              <a:rPr lang="en-US" altLang="zh-CN" sz="2800" dirty="0">
                <a:latin typeface="Times New Roman" panose="02020603050405020304" pitchFamily="18" charset="0"/>
                <a:ea typeface="楷体" panose="02010609060101010101" pitchFamily="49" charset="-122"/>
                <a:sym typeface="Arial" panose="020B0604020202020204" pitchFamily="34" charset="0"/>
              </a:rPr>
              <a:t>wide</a:t>
            </a:r>
            <a:r>
              <a:rPr lang="zh-CN" altLang="zh-CN" sz="2800" dirty="0">
                <a:latin typeface="楷体" panose="02010609060101010101" pitchFamily="49" charset="-122"/>
                <a:ea typeface="楷体" panose="02010609060101010101" pitchFamily="49" charset="-122"/>
              </a:rPr>
              <a:t>，求面积</a:t>
            </a:r>
            <a:r>
              <a:rPr lang="en-US" altLang="zh-CN" sz="2800" dirty="0">
                <a:latin typeface="Times New Roman" panose="02020603050405020304" pitchFamily="18" charset="0"/>
                <a:ea typeface="楷体" panose="02010609060101010101" pitchFamily="49" charset="-122"/>
                <a:sym typeface="Arial" panose="020B0604020202020204" pitchFamily="34" charset="0"/>
              </a:rPr>
              <a:t>area</a:t>
            </a:r>
          </a:p>
          <a:p>
            <a:pPr>
              <a:buClrTx/>
              <a:buFontTx/>
              <a:buNone/>
            </a:pPr>
            <a:r>
              <a:rPr lang="zh-CN" altLang="zh-CN" sz="2800" dirty="0" smtClean="0">
                <a:solidFill>
                  <a:srgbClr val="B222AD"/>
                </a:solidFill>
                <a:latin typeface="楷体" panose="02010609060101010101" pitchFamily="49" charset="-122"/>
                <a:ea typeface="楷体" panose="02010609060101010101" pitchFamily="49" charset="-122"/>
              </a:rPr>
              <a:t>　◆建模型：</a:t>
            </a:r>
            <a:r>
              <a:rPr lang="zh-CN" altLang="zh-CN" sz="2400" dirty="0">
                <a:solidFill>
                  <a:srgbClr val="B222AD"/>
                </a:solidFill>
                <a:latin typeface="楷体" panose="02010609060101010101" pitchFamily="49" charset="-122"/>
                <a:ea typeface="楷体" panose="02010609060101010101" pitchFamily="49" charset="-122"/>
              </a:rPr>
              <a:t/>
            </a:r>
            <a:br>
              <a:rPr lang="zh-CN" altLang="zh-CN" sz="2400" dirty="0">
                <a:solidFill>
                  <a:srgbClr val="B222AD"/>
                </a:solidFill>
                <a:latin typeface="楷体" panose="02010609060101010101" pitchFamily="49" charset="-122"/>
                <a:ea typeface="楷体" panose="02010609060101010101" pitchFamily="49" charset="-122"/>
              </a:rPr>
            </a:br>
            <a:r>
              <a:rPr lang="zh-CN" altLang="zh-CN" sz="2400" dirty="0">
                <a:latin typeface="楷体" panose="02010609060101010101" pitchFamily="49" charset="-122"/>
                <a:ea typeface="楷体" panose="02010609060101010101" pitchFamily="49" charset="-122"/>
              </a:rPr>
              <a:t>问题涉及的对象：</a:t>
            </a:r>
            <a:r>
              <a:rPr lang="zh-CN" altLang="zh-CN" sz="2400" dirty="0">
                <a:solidFill>
                  <a:srgbClr val="B222AD"/>
                </a:solidFill>
                <a:latin typeface="楷体" panose="02010609060101010101" pitchFamily="49" charset="-122"/>
                <a:ea typeface="楷体" panose="02010609060101010101" pitchFamily="49" charset="-122"/>
              </a:rPr>
              <a:t>游泳池的长</a:t>
            </a:r>
            <a:r>
              <a:rPr lang="en-US" altLang="zh-CN" sz="2400" dirty="0" err="1">
                <a:solidFill>
                  <a:srgbClr val="B222AD"/>
                </a:solidFill>
                <a:latin typeface="Times New Roman" panose="02020603050405020304" pitchFamily="18" charset="0"/>
                <a:ea typeface="楷体" panose="02010609060101010101" pitchFamily="49" charset="-122"/>
              </a:rPr>
              <a:t>len</a:t>
            </a:r>
            <a:r>
              <a:rPr lang="en-US" altLang="zh-CN" sz="2400" dirty="0">
                <a:solidFill>
                  <a:srgbClr val="B222AD"/>
                </a:solidFill>
                <a:latin typeface="Times New Roman" panose="02020603050405020304" pitchFamily="18" charset="0"/>
                <a:ea typeface="楷体" panose="02010609060101010101" pitchFamily="49" charset="-122"/>
              </a:rPr>
              <a:t> </a:t>
            </a:r>
            <a:r>
              <a:rPr lang="zh-CN" altLang="zh-CN" sz="2400" dirty="0">
                <a:solidFill>
                  <a:srgbClr val="B222AD"/>
                </a:solidFill>
                <a:latin typeface="楷体" panose="02010609060101010101" pitchFamily="49" charset="-122"/>
                <a:ea typeface="楷体" panose="02010609060101010101" pitchFamily="49" charset="-122"/>
              </a:rPr>
              <a:t>宽</a:t>
            </a:r>
            <a:r>
              <a:rPr lang="en-US" altLang="zh-CN" sz="2400" dirty="0">
                <a:solidFill>
                  <a:srgbClr val="B222AD"/>
                </a:solidFill>
                <a:latin typeface="Times New Roman" panose="02020603050405020304" pitchFamily="18" charset="0"/>
                <a:ea typeface="楷体" panose="02010609060101010101" pitchFamily="49" charset="-122"/>
              </a:rPr>
              <a:t>wide</a:t>
            </a:r>
            <a:r>
              <a:rPr lang="zh-CN" altLang="zh-CN" sz="2400" dirty="0">
                <a:solidFill>
                  <a:srgbClr val="B222AD"/>
                </a:solidFill>
                <a:latin typeface="楷体" panose="02010609060101010101" pitchFamily="49" charset="-122"/>
                <a:ea typeface="楷体" panose="02010609060101010101" pitchFamily="49" charset="-122"/>
              </a:rPr>
              <a:t>，面积</a:t>
            </a:r>
            <a:r>
              <a:rPr lang="en-US" altLang="zh-CN" sz="2400" dirty="0">
                <a:solidFill>
                  <a:srgbClr val="B222AD"/>
                </a:solidFill>
                <a:latin typeface="Times New Roman" panose="02020603050405020304" pitchFamily="18" charset="0"/>
                <a:ea typeface="楷体" panose="02010609060101010101" pitchFamily="49" charset="-122"/>
              </a:rPr>
              <a:t>area</a:t>
            </a:r>
            <a:r>
              <a:rPr lang="zh-CN" altLang="zh-CN" sz="2400" dirty="0">
                <a:solidFill>
                  <a:srgbClr val="B222AD"/>
                </a:solidFill>
                <a:latin typeface="楷体" panose="02010609060101010101" pitchFamily="49" charset="-122"/>
                <a:ea typeface="楷体" panose="02010609060101010101" pitchFamily="49" charset="-122"/>
              </a:rPr>
              <a:t>；</a:t>
            </a:r>
          </a:p>
          <a:p>
            <a:pPr>
              <a:lnSpc>
                <a:spcPct val="80000"/>
              </a:lnSpc>
              <a:buClrTx/>
              <a:buFontTx/>
              <a:buNone/>
            </a:pPr>
            <a:r>
              <a:rPr lang="en-US" altLang="zh-CN" sz="2400" dirty="0">
                <a:latin typeface="楷体" panose="02010609060101010101" pitchFamily="49" charset="-122"/>
                <a:ea typeface="楷体" panose="02010609060101010101" pitchFamily="49" charset="-122"/>
              </a:rPr>
              <a:t>  </a:t>
            </a:r>
            <a:r>
              <a:rPr lang="zh-CN" altLang="zh-CN" sz="2400" dirty="0">
                <a:latin typeface="楷体" panose="02010609060101010101" pitchFamily="49" charset="-122"/>
                <a:ea typeface="楷体" panose="02010609060101010101" pitchFamily="49" charset="-122"/>
              </a:rPr>
              <a:t>对象之间的关系</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模型</a:t>
            </a:r>
            <a:r>
              <a:rPr lang="zh-CN" altLang="zh-CN" sz="2400" dirty="0">
                <a:latin typeface="楷体" panose="02010609060101010101" pitchFamily="49" charset="-122"/>
                <a:ea typeface="楷体" panose="02010609060101010101" pitchFamily="49" charset="-122"/>
              </a:rPr>
              <a:t>：</a:t>
            </a:r>
            <a:r>
              <a:rPr lang="zh-CN" altLang="zh-CN" sz="2400" dirty="0">
                <a:solidFill>
                  <a:srgbClr val="B222AD"/>
                </a:solidFill>
                <a:latin typeface="楷体" panose="02010609060101010101" pitchFamily="49" charset="-122"/>
                <a:ea typeface="楷体" panose="02010609060101010101" pitchFamily="49" charset="-122"/>
              </a:rPr>
              <a:t>   </a:t>
            </a:r>
            <a:r>
              <a:rPr lang="en-US" altLang="zh-CN" sz="2400" dirty="0">
                <a:solidFill>
                  <a:srgbClr val="B222AD"/>
                </a:solidFill>
                <a:latin typeface="Times New Roman" panose="02020603050405020304" pitchFamily="18" charset="0"/>
                <a:cs typeface="Times New Roman" panose="02020603050405020304" pitchFamily="18" charset="0"/>
              </a:rPr>
              <a:t>area=</a:t>
            </a:r>
            <a:r>
              <a:rPr lang="en-US" altLang="zh-CN" sz="2400" dirty="0" err="1">
                <a:solidFill>
                  <a:srgbClr val="B222AD"/>
                </a:solidFill>
                <a:latin typeface="Times New Roman" panose="02020603050405020304" pitchFamily="18" charset="0"/>
                <a:cs typeface="Times New Roman" panose="02020603050405020304" pitchFamily="18" charset="0"/>
              </a:rPr>
              <a:t>len</a:t>
            </a:r>
            <a:r>
              <a:rPr lang="en-US" altLang="zh-CN" sz="2400" dirty="0" err="1">
                <a:solidFill>
                  <a:srgbClr val="B222AD"/>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err="1">
                <a:solidFill>
                  <a:srgbClr val="B222AD"/>
                </a:solidFill>
                <a:latin typeface="Times New Roman" panose="02020603050405020304" pitchFamily="18" charset="0"/>
                <a:cs typeface="Times New Roman" panose="02020603050405020304" pitchFamily="18" charset="0"/>
              </a:rPr>
              <a:t>wide</a:t>
            </a:r>
            <a:endParaRPr lang="en-US" altLang="zh-CN" sz="2400" dirty="0">
              <a:solidFill>
                <a:srgbClr val="B222AD"/>
              </a:solidFill>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altLang="zh-CN" sz="2800" dirty="0">
                <a:latin typeface="楷体" panose="02010609060101010101" pitchFamily="49" charset="-122"/>
                <a:ea typeface="楷体" panose="02010609060101010101" pitchFamily="49" charset="-122"/>
                <a:sym typeface="Arial" panose="020B0604020202020204" pitchFamily="34" charset="0"/>
              </a:rPr>
              <a:t>  </a:t>
            </a:r>
            <a:r>
              <a:rPr lang="zh-CN" altLang="zh-CN" sz="2800" dirty="0">
                <a:latin typeface="楷体" panose="02010609060101010101" pitchFamily="49" charset="-122"/>
                <a:ea typeface="楷体" panose="02010609060101010101" pitchFamily="49" charset="-122"/>
                <a:sym typeface="Arial" panose="020B0604020202020204" pitchFamily="34" charset="0"/>
              </a:rPr>
              <a:t>设计求解问题的方法</a:t>
            </a:r>
            <a:endParaRPr lang="zh-CN" altLang="zh-CN" sz="2800"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800" dirty="0" smtClean="0">
                <a:solidFill>
                  <a:srgbClr val="B222AD"/>
                </a:solidFill>
                <a:latin typeface="楷体" panose="02010609060101010101" pitchFamily="49" charset="-122"/>
                <a:ea typeface="楷体" panose="02010609060101010101" pitchFamily="49" charset="-122"/>
                <a:sym typeface="Arial" panose="020B0604020202020204" pitchFamily="34" charset="0"/>
              </a:rPr>
              <a:t>  </a:t>
            </a:r>
            <a:r>
              <a:rPr lang="zh-CN" altLang="zh-CN" sz="2800" dirty="0" smtClean="0">
                <a:solidFill>
                  <a:srgbClr val="B222AD"/>
                </a:solidFill>
                <a:latin typeface="楷体" panose="02010609060101010101" pitchFamily="49" charset="-122"/>
                <a:ea typeface="楷体" panose="02010609060101010101" pitchFamily="49" charset="-122"/>
                <a:sym typeface="Arial" panose="020B0604020202020204" pitchFamily="34" charset="0"/>
              </a:rPr>
              <a:t>◆ 编程</a:t>
            </a:r>
          </a:p>
          <a:p>
            <a:pPr>
              <a:buFont typeface="Wingdings" panose="05000000000000000000" pitchFamily="2" charset="2"/>
              <a:buNone/>
            </a:pPr>
            <a:r>
              <a:rPr lang="zh-CN" altLang="zh-CN" sz="2800" dirty="0">
                <a:latin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main ( )</a:t>
            </a:r>
          </a:p>
          <a:p>
            <a:pPr>
              <a:buFont typeface="Wingdings" panose="05000000000000000000" pitchFamily="2" charset="2"/>
              <a:buNone/>
            </a:pPr>
            <a:r>
              <a:rPr lang="zh-CN" altLang="zh-CN"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int</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len</a:t>
            </a:r>
            <a:r>
              <a:rPr lang="en-US" altLang="zh-CN" sz="2800" dirty="0">
                <a:latin typeface="Times New Roman" panose="02020603050405020304" pitchFamily="18" charset="0"/>
                <a:cs typeface="Times New Roman" panose="02020603050405020304" pitchFamily="18" charset="0"/>
              </a:rPr>
              <a:t>, wide ,area ;</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scanf</a:t>
            </a:r>
            <a:r>
              <a:rPr lang="en-US" altLang="zh-CN" sz="2800" dirty="0">
                <a:latin typeface="Times New Roman" panose="02020603050405020304" pitchFamily="18" charset="0"/>
                <a:cs typeface="Times New Roman" panose="02020603050405020304" pitchFamily="18" charset="0"/>
              </a:rPr>
              <a:t> (</a:t>
            </a:r>
            <a:r>
              <a:rPr lang="en-US" altLang="zh-CN" sz="2800" dirty="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%d %d%\n</a:t>
            </a:r>
            <a:r>
              <a:rPr lang="en-US" altLang="zh-CN" sz="2800" dirty="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 &amp;</a:t>
            </a:r>
            <a:r>
              <a:rPr lang="en-US" altLang="zh-CN" sz="2800" dirty="0" err="1">
                <a:latin typeface="Times New Roman" panose="02020603050405020304" pitchFamily="18" charset="0"/>
                <a:cs typeface="Times New Roman" panose="02020603050405020304" pitchFamily="18" charset="0"/>
              </a:rPr>
              <a:t>l,&amp;w</a:t>
            </a:r>
            <a:r>
              <a:rPr lang="en-US" altLang="zh-CN" sz="2800" dirty="0">
                <a:latin typeface="Times New Roman" panose="02020603050405020304" pitchFamily="18" charset="0"/>
                <a:cs typeface="Times New Roman" panose="02020603050405020304" pitchFamily="18" charset="0"/>
              </a:rPr>
              <a:t>);</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	area=</a:t>
            </a:r>
            <a:r>
              <a:rPr lang="en-US" altLang="zh-CN" sz="2800" dirty="0" err="1">
                <a:latin typeface="Times New Roman" panose="02020603050405020304" pitchFamily="18" charset="0"/>
                <a:cs typeface="Times New Roman" panose="02020603050405020304" pitchFamily="18" charset="0"/>
              </a:rPr>
              <a:t>len</a:t>
            </a:r>
            <a:r>
              <a:rPr lang="en-US" altLang="zh-CN" sz="2800" dirty="0">
                <a:latin typeface="Times New Roman" panose="02020603050405020304" pitchFamily="18" charset="0"/>
                <a:cs typeface="Times New Roman" panose="02020603050405020304" pitchFamily="18" charset="0"/>
              </a:rPr>
              <a:t>*wide ;</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printf</a:t>
            </a:r>
            <a:r>
              <a:rPr lang="en-US" altLang="zh-CN" sz="2800" dirty="0">
                <a:latin typeface="Times New Roman" panose="02020603050405020304" pitchFamily="18" charset="0"/>
                <a:cs typeface="Times New Roman" panose="02020603050405020304" pitchFamily="18" charset="0"/>
              </a:rPr>
              <a:t> (</a:t>
            </a:r>
            <a:r>
              <a:rPr lang="en-US" altLang="zh-CN" sz="2800" dirty="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area=%</a:t>
            </a:r>
            <a:r>
              <a:rPr lang="en-US" altLang="zh-CN" sz="2800" dirty="0" err="1">
                <a:latin typeface="Times New Roman" panose="02020603050405020304" pitchFamily="18" charset="0"/>
                <a:cs typeface="Times New Roman" panose="02020603050405020304" pitchFamily="18" charset="0"/>
              </a:rPr>
              <a:t>d</a:t>
            </a:r>
            <a:r>
              <a:rPr lang="en-US" altLang="zh-CN" sz="2800" dirty="0" err="1">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,area</a:t>
            </a:r>
            <a:r>
              <a:rPr lang="en-US" altLang="zh-CN"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altLang="zh-CN" sz="2800" dirty="0">
                <a:latin typeface="Times New Roman" panose="02020603050405020304" pitchFamily="18" charset="0"/>
                <a:cs typeface="Times New Roman" panose="02020603050405020304" pitchFamily="18" charset="0"/>
              </a:rPr>
              <a:t>    }</a:t>
            </a:r>
            <a:endParaRPr lang="zh-CN" altLang="zh-CN" sz="2800" dirty="0">
              <a:latin typeface="Times New Roman" panose="02020603050405020304" pitchFamily="18" charset="0"/>
              <a:cs typeface="Times New Roman" panose="02020603050405020304" pitchFamily="18" charset="0"/>
            </a:endParaRPr>
          </a:p>
          <a:p>
            <a:pPr>
              <a:lnSpc>
                <a:spcPct val="80000"/>
              </a:lnSpc>
              <a:buClrTx/>
              <a:buFontTx/>
              <a:buNone/>
            </a:pPr>
            <a:endParaRPr lang="zh-CN" altLang="zh-CN" sz="2800" dirty="0" smtClean="0">
              <a:solidFill>
                <a:schemeClr val="accent1"/>
              </a:solidFill>
              <a:latin typeface="Times New Roman" panose="02020603050405020304" pitchFamily="18" charset="0"/>
              <a:cs typeface="Times New Roman" panose="02020603050405020304" pitchFamily="18" charset="0"/>
            </a:endParaRPr>
          </a:p>
        </p:txBody>
      </p:sp>
      <p:sp>
        <p:nvSpPr>
          <p:cNvPr id="82947" name="Rectangle 2"/>
          <p:cNvSpPr>
            <a:spLocks noChangeArrowheads="1"/>
          </p:cNvSpPr>
          <p:nvPr/>
        </p:nvSpPr>
        <p:spPr bwMode="auto">
          <a:xfrm>
            <a:off x="142879" y="180978"/>
            <a:ext cx="4284663"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a:solidFill>
                  <a:srgbClr val="0000CC"/>
                </a:solidFill>
                <a:latin typeface="黑体" panose="02010609060101010101" pitchFamily="49" charset="-122"/>
                <a:ea typeface="黑体" panose="02010609060101010101" pitchFamily="49" charset="-122"/>
              </a:rPr>
              <a:t>数值计算问题</a:t>
            </a:r>
            <a:endParaRPr kumimoji="0" lang="zh-CN" altLang="zh-CN">
              <a:solidFill>
                <a:srgbClr val="0000CC"/>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42878" y="185739"/>
            <a:ext cx="5076825" cy="722312"/>
          </a:xfrm>
        </p:spPr>
        <p:txBody>
          <a:bodyPr/>
          <a:lstStyle/>
          <a:p>
            <a:pPr eaLnBrk="1" hangingPunct="1"/>
            <a:r>
              <a:rPr lang="zh-CN" altLang="en-US" sz="3200">
                <a:solidFill>
                  <a:srgbClr val="0000CC"/>
                </a:solidFill>
                <a:latin typeface="黑体" panose="02010609060101010101" pitchFamily="49" charset="-122"/>
                <a:ea typeface="黑体" panose="02010609060101010101" pitchFamily="49" charset="-122"/>
              </a:rPr>
              <a:t>非数值计算问题</a:t>
            </a:r>
            <a:endParaRPr lang="zh-CN" altLang="zh-CN" sz="3200">
              <a:solidFill>
                <a:srgbClr val="0000CC"/>
              </a:solidFill>
              <a:latin typeface="黑体" panose="02010609060101010101" pitchFamily="49" charset="-122"/>
              <a:ea typeface="黑体" panose="02010609060101010101" pitchFamily="49" charset="-122"/>
            </a:endParaRPr>
          </a:p>
        </p:txBody>
      </p:sp>
      <p:sp>
        <p:nvSpPr>
          <p:cNvPr id="83971" name="Oval 4"/>
          <p:cNvSpPr>
            <a:spLocks noChangeArrowheads="1"/>
          </p:cNvSpPr>
          <p:nvPr/>
        </p:nvSpPr>
        <p:spPr bwMode="auto">
          <a:xfrm>
            <a:off x="7308850" y="469901"/>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3972"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3973"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3974" name="Rectangle 2"/>
          <p:cNvSpPr txBox="1">
            <a:spLocks noChangeArrowheads="1"/>
          </p:cNvSpPr>
          <p:nvPr/>
        </p:nvSpPr>
        <p:spPr bwMode="auto">
          <a:xfrm>
            <a:off x="250826" y="2263779"/>
            <a:ext cx="4319588"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Font typeface="Wingdings" panose="05000000000000000000" pitchFamily="2" charset="2"/>
              <a:buNone/>
            </a:pPr>
            <a:r>
              <a:rPr kumimoji="0" lang="en-US" altLang="zh-CN" sz="2800">
                <a:latin typeface="黑体" panose="02010609060101010101" pitchFamily="49" charset="-122"/>
                <a:ea typeface="黑体" panose="02010609060101010101" pitchFamily="49" charset="-122"/>
              </a:rPr>
              <a:t>  </a:t>
            </a:r>
            <a:r>
              <a:rPr kumimoji="0" lang="zh-CN" altLang="en-US" sz="2800">
                <a:solidFill>
                  <a:schemeClr val="folHlink"/>
                </a:solidFill>
                <a:latin typeface="楷体_GB2312" pitchFamily="49" charset="-122"/>
              </a:rPr>
              <a:t>例</a:t>
            </a:r>
            <a:r>
              <a:rPr kumimoji="0" lang="en-US" altLang="zh-CN" sz="2800">
                <a:solidFill>
                  <a:schemeClr val="folHlink"/>
                </a:solidFill>
                <a:latin typeface="Times New Roman" panose="02020603050405020304" pitchFamily="18" charset="0"/>
                <a:cs typeface="Times New Roman" panose="02020603050405020304" pitchFamily="18" charset="0"/>
              </a:rPr>
              <a:t>1. </a:t>
            </a:r>
            <a:r>
              <a:rPr kumimoji="0" lang="zh-CN" altLang="en-US" sz="2800">
                <a:latin typeface="楷体_GB2312" pitchFamily="49" charset="-122"/>
              </a:rPr>
              <a:t>图书自动检索系统</a:t>
            </a:r>
          </a:p>
        </p:txBody>
      </p:sp>
      <p:grpSp>
        <p:nvGrpSpPr>
          <p:cNvPr id="10" name="Group 5"/>
          <p:cNvGrpSpPr>
            <a:grpSpLocks/>
          </p:cNvGrpSpPr>
          <p:nvPr/>
        </p:nvGrpSpPr>
        <p:grpSpPr bwMode="auto">
          <a:xfrm>
            <a:off x="5292725" y="1935166"/>
            <a:ext cx="3057526" cy="1038225"/>
            <a:chOff x="3045" y="1202"/>
            <a:chExt cx="1926" cy="654"/>
          </a:xfrm>
        </p:grpSpPr>
        <p:sp>
          <p:nvSpPr>
            <p:cNvPr id="84014" name="AutoShape 6"/>
            <p:cNvSpPr>
              <a:spLocks noChangeArrowheads="1"/>
            </p:cNvSpPr>
            <p:nvPr/>
          </p:nvSpPr>
          <p:spPr bwMode="auto">
            <a:xfrm>
              <a:off x="3355" y="1202"/>
              <a:ext cx="1616" cy="654"/>
            </a:xfrm>
            <a:prstGeom prst="irregularSeal2">
              <a:avLst/>
            </a:prstGeom>
            <a:noFill/>
            <a:ln w="9525">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线性表</a:t>
              </a:r>
              <a:endParaRPr lang="zh-CN" altLang="en-US" sz="2400" b="0">
                <a:solidFill>
                  <a:schemeClr val="accent2"/>
                </a:solidFill>
                <a:latin typeface="Times New Roman" panose="02020603050405020304" pitchFamily="18" charset="0"/>
                <a:ea typeface="黑体" panose="02010609060101010101" pitchFamily="49" charset="-122"/>
              </a:endParaRPr>
            </a:p>
          </p:txBody>
        </p:sp>
        <p:sp>
          <p:nvSpPr>
            <p:cNvPr id="84015" name="Line 7"/>
            <p:cNvSpPr>
              <a:spLocks noChangeShapeType="1"/>
            </p:cNvSpPr>
            <p:nvPr/>
          </p:nvSpPr>
          <p:spPr bwMode="auto">
            <a:xfrm>
              <a:off x="3045" y="1609"/>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3976" name="Group 3"/>
          <p:cNvGrpSpPr>
            <a:grpSpLocks/>
          </p:cNvGrpSpPr>
          <p:nvPr/>
        </p:nvGrpSpPr>
        <p:grpSpPr bwMode="auto">
          <a:xfrm>
            <a:off x="468313" y="2995616"/>
            <a:ext cx="8458200" cy="3457575"/>
            <a:chOff x="240" y="1697"/>
            <a:chExt cx="5328" cy="2428"/>
          </a:xfrm>
        </p:grpSpPr>
        <p:sp>
          <p:nvSpPr>
            <p:cNvPr id="83978" name="Line 4"/>
            <p:cNvSpPr>
              <a:spLocks noChangeShapeType="1"/>
            </p:cNvSpPr>
            <p:nvPr/>
          </p:nvSpPr>
          <p:spPr bwMode="auto">
            <a:xfrm>
              <a:off x="240" y="2085"/>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9" name="Line 5"/>
            <p:cNvSpPr>
              <a:spLocks noChangeShapeType="1"/>
            </p:cNvSpPr>
            <p:nvPr/>
          </p:nvSpPr>
          <p:spPr bwMode="auto">
            <a:xfrm>
              <a:off x="923"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0" name="Line 6"/>
            <p:cNvSpPr>
              <a:spLocks noChangeShapeType="1"/>
            </p:cNvSpPr>
            <p:nvPr/>
          </p:nvSpPr>
          <p:spPr bwMode="auto">
            <a:xfrm>
              <a:off x="180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1" name="Line 7"/>
            <p:cNvSpPr>
              <a:spLocks noChangeShapeType="1"/>
            </p:cNvSpPr>
            <p:nvPr/>
          </p:nvSpPr>
          <p:spPr bwMode="auto">
            <a:xfrm>
              <a:off x="256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2" name="Line 8"/>
            <p:cNvSpPr>
              <a:spLocks noChangeShapeType="1"/>
            </p:cNvSpPr>
            <p:nvPr/>
          </p:nvSpPr>
          <p:spPr bwMode="auto">
            <a:xfrm>
              <a:off x="4612"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3" name="Line 9"/>
            <p:cNvSpPr>
              <a:spLocks noChangeShapeType="1"/>
            </p:cNvSpPr>
            <p:nvPr/>
          </p:nvSpPr>
          <p:spPr bwMode="auto">
            <a:xfrm>
              <a:off x="3246"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4" name="Text Box 10"/>
            <p:cNvSpPr txBox="1">
              <a:spLocks noChangeArrowheads="1"/>
            </p:cNvSpPr>
            <p:nvPr/>
          </p:nvSpPr>
          <p:spPr bwMode="auto">
            <a:xfrm>
              <a:off x="377" y="1776"/>
              <a:ext cx="5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登录号</a:t>
              </a:r>
            </a:p>
          </p:txBody>
        </p:sp>
        <p:sp>
          <p:nvSpPr>
            <p:cNvPr id="83985" name="Text Box 11"/>
            <p:cNvSpPr txBox="1">
              <a:spLocks noChangeArrowheads="1"/>
            </p:cNvSpPr>
            <p:nvPr/>
          </p:nvSpPr>
          <p:spPr bwMode="auto">
            <a:xfrm>
              <a:off x="115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sym typeface="Wingdings" panose="05000000000000000000" pitchFamily="2" charset="2"/>
                </a:rPr>
                <a:t>书 名</a:t>
              </a:r>
            </a:p>
          </p:txBody>
        </p:sp>
        <p:sp>
          <p:nvSpPr>
            <p:cNvPr id="83986" name="Text Box 12"/>
            <p:cNvSpPr txBox="1">
              <a:spLocks noChangeArrowheads="1"/>
            </p:cNvSpPr>
            <p:nvPr/>
          </p:nvSpPr>
          <p:spPr bwMode="auto">
            <a:xfrm>
              <a:off x="1931"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作者名</a:t>
              </a:r>
            </a:p>
          </p:txBody>
        </p:sp>
        <p:sp>
          <p:nvSpPr>
            <p:cNvPr id="83987" name="Text Box 13"/>
            <p:cNvSpPr txBox="1">
              <a:spLocks noChangeArrowheads="1"/>
            </p:cNvSpPr>
            <p:nvPr/>
          </p:nvSpPr>
          <p:spPr bwMode="auto">
            <a:xfrm>
              <a:off x="3655"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出版单位</a:t>
              </a:r>
            </a:p>
          </p:txBody>
        </p:sp>
        <p:sp>
          <p:nvSpPr>
            <p:cNvPr id="83988" name="Text Box 14"/>
            <p:cNvSpPr txBox="1">
              <a:spLocks noChangeArrowheads="1"/>
            </p:cNvSpPr>
            <p:nvPr/>
          </p:nvSpPr>
          <p:spPr bwMode="auto">
            <a:xfrm>
              <a:off x="269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分类号</a:t>
              </a:r>
            </a:p>
          </p:txBody>
        </p:sp>
        <p:sp>
          <p:nvSpPr>
            <p:cNvPr id="83989" name="Text Box 15"/>
            <p:cNvSpPr txBox="1">
              <a:spLocks noChangeArrowheads="1"/>
            </p:cNvSpPr>
            <p:nvPr/>
          </p:nvSpPr>
          <p:spPr bwMode="auto">
            <a:xfrm>
              <a:off x="4748"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出版时间</a:t>
              </a:r>
            </a:p>
          </p:txBody>
        </p:sp>
        <p:sp>
          <p:nvSpPr>
            <p:cNvPr id="83990" name="Text Box 16"/>
            <p:cNvSpPr txBox="1">
              <a:spLocks noChangeArrowheads="1"/>
            </p:cNvSpPr>
            <p:nvPr/>
          </p:nvSpPr>
          <p:spPr bwMode="auto">
            <a:xfrm>
              <a:off x="513" y="231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001</a:t>
              </a:r>
            </a:p>
          </p:txBody>
        </p:sp>
        <p:sp>
          <p:nvSpPr>
            <p:cNvPr id="83991" name="Text Box 17"/>
            <p:cNvSpPr txBox="1">
              <a:spLocks noChangeArrowheads="1"/>
            </p:cNvSpPr>
            <p:nvPr/>
          </p:nvSpPr>
          <p:spPr bwMode="auto">
            <a:xfrm>
              <a:off x="513"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002</a:t>
              </a:r>
            </a:p>
          </p:txBody>
        </p:sp>
        <p:sp>
          <p:nvSpPr>
            <p:cNvPr id="83992" name="Text Box 18"/>
            <p:cNvSpPr txBox="1">
              <a:spLocks noChangeArrowheads="1"/>
            </p:cNvSpPr>
            <p:nvPr/>
          </p:nvSpPr>
          <p:spPr bwMode="auto">
            <a:xfrm>
              <a:off x="513"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sym typeface="Wingdings" panose="05000000000000000000" pitchFamily="2" charset="2"/>
                </a:rPr>
                <a:t>003</a:t>
              </a:r>
            </a:p>
          </p:txBody>
        </p:sp>
        <p:sp>
          <p:nvSpPr>
            <p:cNvPr id="83993" name="Text Box 19"/>
            <p:cNvSpPr txBox="1">
              <a:spLocks noChangeArrowheads="1"/>
            </p:cNvSpPr>
            <p:nvPr/>
          </p:nvSpPr>
          <p:spPr bwMode="auto">
            <a:xfrm>
              <a:off x="1060" y="2312"/>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r>
                <a:rPr kumimoji="0" lang="zh-CN" altLang="en-US" sz="200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程序设计</a:t>
              </a:r>
            </a:p>
          </p:txBody>
        </p:sp>
        <p:sp>
          <p:nvSpPr>
            <p:cNvPr id="83994" name="Text Box 20"/>
            <p:cNvSpPr txBox="1">
              <a:spLocks noChangeArrowheads="1"/>
            </p:cNvSpPr>
            <p:nvPr/>
          </p:nvSpPr>
          <p:spPr bwMode="auto">
            <a:xfrm>
              <a:off x="1060" y="2765"/>
              <a:ext cx="819"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数据结构</a:t>
              </a:r>
            </a:p>
          </p:txBody>
        </p:sp>
        <p:sp>
          <p:nvSpPr>
            <p:cNvPr id="83995" name="Text Box 21"/>
            <p:cNvSpPr txBox="1">
              <a:spLocks noChangeArrowheads="1"/>
            </p:cNvSpPr>
            <p:nvPr/>
          </p:nvSpPr>
          <p:spPr bwMode="auto">
            <a:xfrm>
              <a:off x="991" y="3196"/>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操作系统原理</a:t>
              </a:r>
            </a:p>
          </p:txBody>
        </p:sp>
        <p:sp>
          <p:nvSpPr>
            <p:cNvPr id="83996" name="Text Box 22"/>
            <p:cNvSpPr txBox="1">
              <a:spLocks noChangeArrowheads="1"/>
            </p:cNvSpPr>
            <p:nvPr/>
          </p:nvSpPr>
          <p:spPr bwMode="auto">
            <a:xfrm>
              <a:off x="1931" y="2312"/>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谭浩强</a:t>
              </a:r>
            </a:p>
          </p:txBody>
        </p:sp>
        <p:sp>
          <p:nvSpPr>
            <p:cNvPr id="83997" name="Text Box 23"/>
            <p:cNvSpPr txBox="1">
              <a:spLocks noChangeArrowheads="1"/>
            </p:cNvSpPr>
            <p:nvPr/>
          </p:nvSpPr>
          <p:spPr bwMode="auto">
            <a:xfrm>
              <a:off x="1931" y="3219"/>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庞丽萍</a:t>
              </a:r>
            </a:p>
          </p:txBody>
        </p:sp>
        <p:sp>
          <p:nvSpPr>
            <p:cNvPr id="83998" name="Text Box 24"/>
            <p:cNvSpPr txBox="1">
              <a:spLocks noChangeArrowheads="1"/>
            </p:cNvSpPr>
            <p:nvPr/>
          </p:nvSpPr>
          <p:spPr bwMode="auto">
            <a:xfrm>
              <a:off x="1931" y="2765"/>
              <a:ext cx="546"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严蔚敏</a:t>
              </a:r>
            </a:p>
          </p:txBody>
        </p:sp>
        <p:sp>
          <p:nvSpPr>
            <p:cNvPr id="83999" name="Text Box 25"/>
            <p:cNvSpPr txBox="1">
              <a:spLocks noChangeArrowheads="1"/>
            </p:cNvSpPr>
            <p:nvPr/>
          </p:nvSpPr>
          <p:spPr bwMode="auto">
            <a:xfrm>
              <a:off x="2792" y="2312"/>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S01</a:t>
              </a:r>
            </a:p>
          </p:txBody>
        </p:sp>
        <p:sp>
          <p:nvSpPr>
            <p:cNvPr id="84000" name="Text Box 26"/>
            <p:cNvSpPr txBox="1">
              <a:spLocks noChangeArrowheads="1"/>
            </p:cNvSpPr>
            <p:nvPr/>
          </p:nvSpPr>
          <p:spPr bwMode="auto">
            <a:xfrm>
              <a:off x="2792"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L01</a:t>
              </a:r>
            </a:p>
          </p:txBody>
        </p:sp>
        <p:sp>
          <p:nvSpPr>
            <p:cNvPr id="84001" name="Text Box 27"/>
            <p:cNvSpPr txBox="1">
              <a:spLocks noChangeArrowheads="1"/>
            </p:cNvSpPr>
            <p:nvPr/>
          </p:nvSpPr>
          <p:spPr bwMode="auto">
            <a:xfrm>
              <a:off x="2792"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J01</a:t>
              </a:r>
            </a:p>
          </p:txBody>
        </p:sp>
        <p:sp>
          <p:nvSpPr>
            <p:cNvPr id="84002" name="Text Box 28"/>
            <p:cNvSpPr txBox="1">
              <a:spLocks noChangeArrowheads="1"/>
            </p:cNvSpPr>
            <p:nvPr/>
          </p:nvSpPr>
          <p:spPr bwMode="auto">
            <a:xfrm>
              <a:off x="3382" y="2312"/>
              <a:ext cx="136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Times New Roman" panose="02020603050405020304" pitchFamily="18" charset="0"/>
                  <a:sym typeface="Wingdings" panose="05000000000000000000" pitchFamily="2" charset="2"/>
                </a:rPr>
                <a:t>   清华大学出版社</a:t>
              </a:r>
            </a:p>
          </p:txBody>
        </p:sp>
        <p:sp>
          <p:nvSpPr>
            <p:cNvPr id="84003" name="Text Box 29"/>
            <p:cNvSpPr txBox="1">
              <a:spLocks noChangeArrowheads="1"/>
            </p:cNvSpPr>
            <p:nvPr/>
          </p:nvSpPr>
          <p:spPr bwMode="auto">
            <a:xfrm>
              <a:off x="513"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4" name="Text Box 30"/>
            <p:cNvSpPr txBox="1">
              <a:spLocks noChangeArrowheads="1"/>
            </p:cNvSpPr>
            <p:nvPr/>
          </p:nvSpPr>
          <p:spPr bwMode="auto">
            <a:xfrm>
              <a:off x="379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5" name="Text Box 31"/>
            <p:cNvSpPr txBox="1">
              <a:spLocks noChangeArrowheads="1"/>
            </p:cNvSpPr>
            <p:nvPr/>
          </p:nvSpPr>
          <p:spPr bwMode="auto">
            <a:xfrm>
              <a:off x="283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6" name="Text Box 32"/>
            <p:cNvSpPr txBox="1">
              <a:spLocks noChangeArrowheads="1"/>
            </p:cNvSpPr>
            <p:nvPr/>
          </p:nvSpPr>
          <p:spPr bwMode="auto">
            <a:xfrm>
              <a:off x="201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7" name="Text Box 33"/>
            <p:cNvSpPr txBox="1">
              <a:spLocks noChangeArrowheads="1"/>
            </p:cNvSpPr>
            <p:nvPr/>
          </p:nvSpPr>
          <p:spPr bwMode="auto">
            <a:xfrm>
              <a:off x="124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8" name="Text Box 34"/>
            <p:cNvSpPr txBox="1">
              <a:spLocks noChangeArrowheads="1"/>
            </p:cNvSpPr>
            <p:nvPr/>
          </p:nvSpPr>
          <p:spPr bwMode="auto">
            <a:xfrm>
              <a:off x="502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9" name="Text Box 35"/>
            <p:cNvSpPr txBox="1">
              <a:spLocks noChangeArrowheads="1"/>
            </p:cNvSpPr>
            <p:nvPr/>
          </p:nvSpPr>
          <p:spPr bwMode="auto">
            <a:xfrm>
              <a:off x="4842" y="2312"/>
              <a:ext cx="45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a:latin typeface="宋体" panose="02010600030101010101" pitchFamily="2" charset="-122"/>
                  <a:ea typeface="宋体" panose="02010600030101010101" pitchFamily="2" charset="-122"/>
                  <a:sym typeface="Wingdings" panose="05000000000000000000" pitchFamily="2" charset="2"/>
                </a:rPr>
                <a:t> </a:t>
              </a: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2010</a:t>
              </a:r>
            </a:p>
          </p:txBody>
        </p:sp>
        <p:sp>
          <p:nvSpPr>
            <p:cNvPr id="84010" name="Text Box 36"/>
            <p:cNvSpPr txBox="1">
              <a:spLocks noChangeArrowheads="1"/>
            </p:cNvSpPr>
            <p:nvPr/>
          </p:nvSpPr>
          <p:spPr bwMode="auto">
            <a:xfrm>
              <a:off x="3476" y="3219"/>
              <a:ext cx="95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宋体" panose="02010600030101010101" pitchFamily="2" charset="-122"/>
                  <a:ea typeface="宋体" panose="02010600030101010101" pitchFamily="2" charset="-122"/>
                  <a:sym typeface="Wingdings" panose="05000000000000000000" pitchFamily="2" charset="2"/>
                </a:rPr>
                <a:t>华中科技大学出版社</a:t>
              </a:r>
              <a:endParaRPr kumimoji="0" lang="en-US" altLang="zh-CN" sz="1800">
                <a:latin typeface="Times New Roman" panose="02020603050405020304" pitchFamily="18" charset="0"/>
                <a:ea typeface="宋体" panose="02010600030101010101" pitchFamily="2" charset="-122"/>
                <a:sym typeface="Wingdings" panose="05000000000000000000" pitchFamily="2" charset="2"/>
              </a:endParaRPr>
            </a:p>
          </p:txBody>
        </p:sp>
        <p:sp>
          <p:nvSpPr>
            <p:cNvPr id="84011" name="Text Box 37"/>
            <p:cNvSpPr txBox="1">
              <a:spLocks noChangeArrowheads="1"/>
            </p:cNvSpPr>
            <p:nvPr/>
          </p:nvSpPr>
          <p:spPr bwMode="auto">
            <a:xfrm>
              <a:off x="4885"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2008</a:t>
              </a:r>
            </a:p>
          </p:txBody>
        </p:sp>
        <p:sp>
          <p:nvSpPr>
            <p:cNvPr id="84012" name="Text Box 38"/>
            <p:cNvSpPr txBox="1">
              <a:spLocks noChangeArrowheads="1"/>
            </p:cNvSpPr>
            <p:nvPr/>
          </p:nvSpPr>
          <p:spPr bwMode="auto">
            <a:xfrm>
              <a:off x="3476" y="2757"/>
              <a:ext cx="1092"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宋体" panose="02010600030101010101" pitchFamily="2" charset="-122"/>
                  <a:ea typeface="宋体" panose="02010600030101010101" pitchFamily="2" charset="-122"/>
                  <a:sym typeface="Wingdings" panose="05000000000000000000" pitchFamily="2" charset="2"/>
                </a:rPr>
                <a:t>清华大学出版社</a:t>
              </a:r>
              <a:endParaRPr kumimoji="0" lang="en-US" altLang="zh-CN" sz="1800">
                <a:latin typeface="Times New Roman" panose="02020603050405020304" pitchFamily="18" charset="0"/>
                <a:ea typeface="宋体" panose="02010600030101010101" pitchFamily="2" charset="-122"/>
                <a:sym typeface="Wingdings" panose="05000000000000000000" pitchFamily="2" charset="2"/>
              </a:endParaRPr>
            </a:p>
          </p:txBody>
        </p:sp>
        <p:sp>
          <p:nvSpPr>
            <p:cNvPr id="84013" name="Text Box 39"/>
            <p:cNvSpPr txBox="1">
              <a:spLocks noChangeArrowheads="1"/>
            </p:cNvSpPr>
            <p:nvPr/>
          </p:nvSpPr>
          <p:spPr bwMode="auto">
            <a:xfrm>
              <a:off x="4884" y="2757"/>
              <a:ext cx="39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2011</a:t>
              </a:r>
            </a:p>
          </p:txBody>
        </p:sp>
      </p:grpSp>
      <p:sp>
        <p:nvSpPr>
          <p:cNvPr id="22577" name="Rectangle 2"/>
          <p:cNvSpPr>
            <a:spLocks noChangeArrowheads="1"/>
          </p:cNvSpPr>
          <p:nvPr/>
        </p:nvSpPr>
        <p:spPr bwMode="auto">
          <a:xfrm>
            <a:off x="323854" y="1125541"/>
            <a:ext cx="8424863"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05000"/>
              </a:lnSpc>
              <a:spcBef>
                <a:spcPct val="5000"/>
              </a:spcBef>
              <a:buClr>
                <a:srgbClr val="0099CC"/>
              </a:buClr>
              <a:defRPr/>
            </a:pPr>
            <a:r>
              <a:rPr kumimoji="0" lang="zh-CN" altLang="en-US" sz="2600">
                <a:latin typeface="Times New Roman" panose="02020603050405020304" pitchFamily="18" charset="0"/>
              </a:rPr>
              <a:t>数据元素之间的相互关系一般无法用数学方程</a:t>
            </a:r>
            <a:r>
              <a:rPr lang="zh-CN" altLang="en-US" sz="2600">
                <a:latin typeface="Times New Roman" panose="02020603050405020304" pitchFamily="18" charset="0"/>
              </a:rPr>
              <a:t>加以描述，此时采用</a:t>
            </a:r>
            <a:r>
              <a:rPr lang="zh-CN" altLang="en-US" sz="2600">
                <a:solidFill>
                  <a:srgbClr val="FF4367"/>
                </a:solidFill>
                <a:effectLst>
                  <a:outerShdw blurRad="38100" dist="38100" dir="2700000" algn="tl">
                    <a:srgbClr val="C0C0C0"/>
                  </a:outerShdw>
                </a:effectLst>
                <a:latin typeface="Times New Roman" panose="02020603050405020304" pitchFamily="18" charset="0"/>
              </a:rPr>
              <a:t>数据结构</a:t>
            </a:r>
            <a:r>
              <a:rPr lang="zh-CN" altLang="en-US" sz="2600">
                <a:latin typeface="Times New Roman" panose="02020603050405020304" pitchFamily="18" charset="0"/>
              </a:rPr>
              <a:t>作为问题的数学模型。</a:t>
            </a:r>
            <a:endParaRPr kumimoji="0" lang="zh-CN" altLang="en-US" sz="2800">
              <a:latin typeface="楷体_GB2312" pitchFamily="49" charset="-122"/>
              <a:ea typeface="仿宋_GB2312" pitchFamily="49"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Oval 4"/>
          <p:cNvSpPr>
            <a:spLocks noChangeArrowheads="1"/>
          </p:cNvSpPr>
          <p:nvPr/>
        </p:nvSpPr>
        <p:spPr bwMode="auto">
          <a:xfrm>
            <a:off x="7308850" y="469901"/>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4995"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4996"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4997" name="Rectangle 4"/>
          <p:cNvSpPr txBox="1">
            <a:spLocks noChangeArrowheads="1"/>
          </p:cNvSpPr>
          <p:nvPr/>
        </p:nvSpPr>
        <p:spPr bwMode="auto">
          <a:xfrm>
            <a:off x="469903" y="1484316"/>
            <a:ext cx="6480175" cy="64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05000"/>
              </a:lnSpc>
              <a:buFont typeface="Wingdings" panose="05000000000000000000" pitchFamily="2" charset="2"/>
              <a:buNone/>
            </a:pPr>
            <a:r>
              <a:rPr kumimoji="0" lang="en-US" altLang="zh-CN" sz="2800">
                <a:solidFill>
                  <a:srgbClr val="0000CC"/>
                </a:solidFill>
                <a:latin typeface="Times New Roman" panose="02020603050405020304" pitchFamily="18" charset="0"/>
              </a:rPr>
              <a:t>  </a:t>
            </a:r>
            <a:r>
              <a:rPr kumimoji="0" lang="zh-CN" altLang="en-US" sz="2800">
                <a:solidFill>
                  <a:srgbClr val="0033CC"/>
                </a:solidFill>
                <a:latin typeface="Times New Roman" panose="02020603050405020304" pitchFamily="18" charset="0"/>
              </a:rPr>
              <a:t>例</a:t>
            </a:r>
            <a:r>
              <a:rPr kumimoji="0" lang="en-US" altLang="zh-CN" sz="2800">
                <a:solidFill>
                  <a:srgbClr val="0033CC"/>
                </a:solidFill>
                <a:latin typeface="Times New Roman" panose="02020603050405020304" pitchFamily="18" charset="0"/>
              </a:rPr>
              <a:t>2. </a:t>
            </a:r>
            <a:r>
              <a:rPr kumimoji="0" lang="zh-CN" altLang="en-US" sz="2800">
                <a:latin typeface="Times New Roman" panose="02020603050405020304" pitchFamily="18" charset="0"/>
              </a:rPr>
              <a:t>旅馆管理系统中的客房分配问题</a:t>
            </a:r>
            <a:endParaRPr kumimoji="0" lang="en-US" altLang="zh-CN" sz="2800">
              <a:latin typeface="Times New Roman" panose="02020603050405020304" pitchFamily="18" charset="0"/>
            </a:endParaRPr>
          </a:p>
        </p:txBody>
      </p:sp>
      <p:grpSp>
        <p:nvGrpSpPr>
          <p:cNvPr id="84998" name="Group 5"/>
          <p:cNvGrpSpPr>
            <a:grpSpLocks/>
          </p:cNvGrpSpPr>
          <p:nvPr/>
        </p:nvGrpSpPr>
        <p:grpSpPr bwMode="auto">
          <a:xfrm>
            <a:off x="325442" y="3343276"/>
            <a:ext cx="8207375" cy="1528763"/>
            <a:chOff x="295" y="704"/>
            <a:chExt cx="5170" cy="963"/>
          </a:xfrm>
        </p:grpSpPr>
        <p:sp>
          <p:nvSpPr>
            <p:cNvPr id="85002" name="Line 6"/>
            <p:cNvSpPr>
              <a:spLocks noChangeShapeType="1"/>
            </p:cNvSpPr>
            <p:nvPr/>
          </p:nvSpPr>
          <p:spPr bwMode="auto">
            <a:xfrm>
              <a:off x="1020" y="704"/>
              <a:ext cx="3401" cy="0"/>
            </a:xfrm>
            <a:prstGeom prst="line">
              <a:avLst/>
            </a:prstGeom>
            <a:noFill/>
            <a:ln w="3492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3" name="Line 7"/>
            <p:cNvSpPr>
              <a:spLocks noChangeShapeType="1"/>
            </p:cNvSpPr>
            <p:nvPr/>
          </p:nvSpPr>
          <p:spPr bwMode="auto">
            <a:xfrm>
              <a:off x="1020" y="1248"/>
              <a:ext cx="3401" cy="0"/>
            </a:xfrm>
            <a:prstGeom prst="line">
              <a:avLst/>
            </a:prstGeom>
            <a:noFill/>
            <a:ln w="3492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8"/>
            <p:cNvSpPr txBox="1">
              <a:spLocks noChangeArrowheads="1"/>
            </p:cNvSpPr>
            <p:nvPr/>
          </p:nvSpPr>
          <p:spPr bwMode="auto">
            <a:xfrm>
              <a:off x="1282" y="810"/>
              <a:ext cx="28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1 </a:t>
              </a: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       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2</a:t>
              </a: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        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3</a:t>
              </a: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       …       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n</a:t>
              </a:r>
            </a:p>
          </p:txBody>
        </p:sp>
        <p:sp>
          <p:nvSpPr>
            <p:cNvPr id="85005" name="Line 9"/>
            <p:cNvSpPr>
              <a:spLocks noChangeShapeType="1"/>
            </p:cNvSpPr>
            <p:nvPr/>
          </p:nvSpPr>
          <p:spPr bwMode="auto">
            <a:xfrm flipH="1">
              <a:off x="567" y="1021"/>
              <a:ext cx="680" cy="0"/>
            </a:xfrm>
            <a:prstGeom prst="line">
              <a:avLst/>
            </a:prstGeom>
            <a:noFill/>
            <a:ln w="317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6" name="Line 10"/>
            <p:cNvSpPr>
              <a:spLocks noChangeShapeType="1"/>
            </p:cNvSpPr>
            <p:nvPr/>
          </p:nvSpPr>
          <p:spPr bwMode="auto">
            <a:xfrm flipH="1">
              <a:off x="4513" y="1021"/>
              <a:ext cx="680" cy="0"/>
            </a:xfrm>
            <a:prstGeom prst="line">
              <a:avLst/>
            </a:prstGeom>
            <a:noFill/>
            <a:ln w="317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Text Box 11"/>
            <p:cNvSpPr txBox="1">
              <a:spLocks noChangeArrowheads="1"/>
            </p:cNvSpPr>
            <p:nvPr/>
          </p:nvSpPr>
          <p:spPr bwMode="auto">
            <a:xfrm>
              <a:off x="4354" y="749"/>
              <a:ext cx="11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退掉的客房</a:t>
              </a:r>
            </a:p>
          </p:txBody>
        </p:sp>
        <p:sp>
          <p:nvSpPr>
            <p:cNvPr id="14" name="Text Box 12"/>
            <p:cNvSpPr txBox="1">
              <a:spLocks noChangeArrowheads="1"/>
            </p:cNvSpPr>
            <p:nvPr/>
          </p:nvSpPr>
          <p:spPr bwMode="auto">
            <a:xfrm>
              <a:off x="295" y="749"/>
              <a:ext cx="11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分配客房</a:t>
              </a:r>
            </a:p>
          </p:txBody>
        </p:sp>
        <p:sp>
          <p:nvSpPr>
            <p:cNvPr id="85009" name="Line 13"/>
            <p:cNvSpPr>
              <a:spLocks noChangeShapeType="1"/>
            </p:cNvSpPr>
            <p:nvPr/>
          </p:nvSpPr>
          <p:spPr bwMode="auto">
            <a:xfrm flipV="1">
              <a:off x="1565" y="1316"/>
              <a:ext cx="0" cy="34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0" name="Line 14"/>
            <p:cNvSpPr>
              <a:spLocks noChangeShapeType="1"/>
            </p:cNvSpPr>
            <p:nvPr/>
          </p:nvSpPr>
          <p:spPr bwMode="auto">
            <a:xfrm flipV="1">
              <a:off x="3833" y="1316"/>
              <a:ext cx="0" cy="34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Text Box 15"/>
            <p:cNvSpPr txBox="1">
              <a:spLocks noChangeArrowheads="1"/>
            </p:cNvSpPr>
            <p:nvPr/>
          </p:nvSpPr>
          <p:spPr bwMode="auto">
            <a:xfrm>
              <a:off x="1383" y="1389"/>
              <a:ext cx="108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队头元素</a:t>
              </a:r>
            </a:p>
          </p:txBody>
        </p:sp>
        <p:sp>
          <p:nvSpPr>
            <p:cNvPr id="18" name="Text Box 16"/>
            <p:cNvSpPr txBox="1">
              <a:spLocks noChangeArrowheads="1"/>
            </p:cNvSpPr>
            <p:nvPr/>
          </p:nvSpPr>
          <p:spPr bwMode="auto">
            <a:xfrm>
              <a:off x="3515" y="1434"/>
              <a:ext cx="13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队尾元素</a:t>
              </a:r>
            </a:p>
          </p:txBody>
        </p:sp>
      </p:grpSp>
      <p:sp>
        <p:nvSpPr>
          <p:cNvPr id="84999" name="AutoShape 18"/>
          <p:cNvSpPr>
            <a:spLocks noChangeArrowheads="1"/>
          </p:cNvSpPr>
          <p:nvPr/>
        </p:nvSpPr>
        <p:spPr bwMode="auto">
          <a:xfrm>
            <a:off x="6405505" y="2013247"/>
            <a:ext cx="1852732" cy="1037630"/>
          </a:xfrm>
          <a:prstGeom prst="irregularSeal2">
            <a:avLst/>
          </a:prstGeom>
          <a:noFill/>
          <a:ln w="9525">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队列</a:t>
            </a:r>
            <a:endParaRPr lang="zh-CN" altLang="en-US" sz="2400" b="0">
              <a:solidFill>
                <a:schemeClr val="accent2"/>
              </a:solidFill>
              <a:latin typeface="Times New Roman" panose="02020603050405020304" pitchFamily="18" charset="0"/>
              <a:ea typeface="黑体" panose="02010609060101010101" pitchFamily="49" charset="-122"/>
            </a:endParaRPr>
          </a:p>
        </p:txBody>
      </p:sp>
      <p:sp>
        <p:nvSpPr>
          <p:cNvPr id="85000" name="Line 19"/>
          <p:cNvSpPr>
            <a:spLocks noChangeShapeType="1"/>
          </p:cNvSpPr>
          <p:nvPr/>
        </p:nvSpPr>
        <p:spPr bwMode="auto">
          <a:xfrm>
            <a:off x="5908675" y="2600325"/>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1" name="Rectangle 2"/>
          <p:cNvSpPr>
            <a:spLocks noChangeArrowheads="1"/>
          </p:cNvSpPr>
          <p:nvPr/>
        </p:nvSpPr>
        <p:spPr bwMode="auto">
          <a:xfrm>
            <a:off x="142878" y="185739"/>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a:solidFill>
                  <a:srgbClr val="0000CC"/>
                </a:solidFill>
                <a:latin typeface="黑体" panose="02010609060101010101" pitchFamily="49" charset="-122"/>
                <a:ea typeface="黑体" panose="02010609060101010101" pitchFamily="49" charset="-122"/>
              </a:rPr>
              <a:t>非数值计算问题（续）</a:t>
            </a:r>
            <a:endParaRPr kumimoji="0" lang="zh-CN" altLang="zh-CN">
              <a:solidFill>
                <a:srgbClr val="0000CC"/>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Oval 4"/>
          <p:cNvSpPr>
            <a:spLocks noChangeArrowheads="1"/>
          </p:cNvSpPr>
          <p:nvPr/>
        </p:nvSpPr>
        <p:spPr bwMode="auto">
          <a:xfrm>
            <a:off x="7308850" y="469901"/>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6019"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6020"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6021" name="文本框 1"/>
          <p:cNvSpPr txBox="1">
            <a:spLocks noChangeArrowheads="1"/>
          </p:cNvSpPr>
          <p:nvPr/>
        </p:nvSpPr>
        <p:spPr bwMode="auto">
          <a:xfrm>
            <a:off x="468313" y="1268414"/>
            <a:ext cx="54721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marL="0" lvl="1">
              <a:spcBef>
                <a:spcPct val="0"/>
              </a:spcBef>
              <a:buClrTx/>
              <a:buSzTx/>
              <a:buNone/>
            </a:pPr>
            <a:r>
              <a:rPr kumimoji="0" lang="zh-CN" altLang="zh-CN">
                <a:solidFill>
                  <a:schemeClr val="folHlink"/>
                </a:solidFill>
                <a:latin typeface="Times New Roman" panose="02020603050405020304" pitchFamily="18" charset="0"/>
              </a:rPr>
              <a:t>例</a:t>
            </a:r>
            <a:r>
              <a:rPr kumimoji="0" lang="en-US" altLang="zh-CN">
                <a:solidFill>
                  <a:schemeClr val="folHlink"/>
                </a:solidFill>
                <a:latin typeface="Times New Roman" panose="02020603050405020304" pitchFamily="18" charset="0"/>
              </a:rPr>
              <a:t>3. </a:t>
            </a:r>
            <a:r>
              <a:rPr kumimoji="0" lang="zh-CN" altLang="en-US">
                <a:latin typeface="Times New Roman" panose="02020603050405020304" pitchFamily="18" charset="0"/>
              </a:rPr>
              <a:t>围棋：</a:t>
            </a:r>
            <a:r>
              <a:rPr kumimoji="0" lang="en-US" altLang="zh-CN">
                <a:latin typeface="Times New Roman" panose="02020603050405020304" pitchFamily="18" charset="0"/>
              </a:rPr>
              <a:t>AlphaGo vs </a:t>
            </a:r>
            <a:r>
              <a:rPr kumimoji="0" lang="zh-CN" altLang="en-US">
                <a:latin typeface="Times New Roman" panose="02020603050405020304" pitchFamily="18" charset="0"/>
              </a:rPr>
              <a:t>李世石</a:t>
            </a:r>
          </a:p>
        </p:txBody>
      </p:sp>
      <p:pic>
        <p:nvPicPr>
          <p:cNvPr id="86022"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1341" y="2122489"/>
            <a:ext cx="7920037" cy="4337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3" name="Rectangle 2"/>
          <p:cNvSpPr>
            <a:spLocks noChangeArrowheads="1"/>
          </p:cNvSpPr>
          <p:nvPr/>
        </p:nvSpPr>
        <p:spPr bwMode="auto">
          <a:xfrm>
            <a:off x="142878" y="185739"/>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a:solidFill>
                  <a:srgbClr val="0000CC"/>
                </a:solidFill>
                <a:latin typeface="黑体" panose="02010609060101010101" pitchFamily="49" charset="-122"/>
                <a:ea typeface="黑体" panose="02010609060101010101" pitchFamily="49" charset="-122"/>
              </a:rPr>
              <a:t>非数值计算问题（续）</a:t>
            </a:r>
            <a:endParaRPr kumimoji="0" lang="zh-CN" altLang="zh-CN">
              <a:solidFill>
                <a:srgbClr val="0000CC"/>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Oval 4"/>
          <p:cNvSpPr>
            <a:spLocks noChangeArrowheads="1"/>
          </p:cNvSpPr>
          <p:nvPr/>
        </p:nvSpPr>
        <p:spPr bwMode="auto">
          <a:xfrm>
            <a:off x="7308850" y="469901"/>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7043"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7044"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grpSp>
        <p:nvGrpSpPr>
          <p:cNvPr id="145" name="Group 125"/>
          <p:cNvGrpSpPr>
            <a:grpSpLocks/>
          </p:cNvGrpSpPr>
          <p:nvPr/>
        </p:nvGrpSpPr>
        <p:grpSpPr bwMode="auto">
          <a:xfrm>
            <a:off x="5867400" y="1219200"/>
            <a:ext cx="1676400" cy="914400"/>
            <a:chOff x="2880" y="144"/>
            <a:chExt cx="1056" cy="576"/>
          </a:xfrm>
        </p:grpSpPr>
        <p:sp>
          <p:nvSpPr>
            <p:cNvPr id="87050" name="AutoShape 126"/>
            <p:cNvSpPr>
              <a:spLocks noChangeArrowheads="1"/>
            </p:cNvSpPr>
            <p:nvPr/>
          </p:nvSpPr>
          <p:spPr bwMode="auto">
            <a:xfrm>
              <a:off x="3360" y="144"/>
              <a:ext cx="576" cy="576"/>
            </a:xfrm>
            <a:prstGeom prst="irregularSeal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树</a:t>
              </a:r>
              <a:endParaRPr lang="zh-CN" altLang="en-US" sz="2400" b="0">
                <a:latin typeface="Times New Roman" panose="02020603050405020304" pitchFamily="18" charset="0"/>
                <a:ea typeface="黑体" panose="02010609060101010101" pitchFamily="49" charset="-122"/>
              </a:endParaRPr>
            </a:p>
          </p:txBody>
        </p:sp>
        <p:sp>
          <p:nvSpPr>
            <p:cNvPr id="87051" name="Line 127"/>
            <p:cNvSpPr>
              <a:spLocks noChangeShapeType="1"/>
            </p:cNvSpPr>
            <p:nvPr/>
          </p:nvSpPr>
          <p:spPr bwMode="auto">
            <a:xfrm>
              <a:off x="2880" y="38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文本框 1"/>
          <p:cNvSpPr txBox="1"/>
          <p:nvPr/>
        </p:nvSpPr>
        <p:spPr>
          <a:xfrm>
            <a:off x="107954" y="1219202"/>
            <a:ext cx="3330575" cy="954107"/>
          </a:xfrm>
          <a:prstGeom prst="rect">
            <a:avLst/>
          </a:prstGeom>
          <a:noFill/>
        </p:spPr>
        <p:txBody>
          <a:bodyPr>
            <a:spAutoFit/>
          </a:bodyPr>
          <a:lstStyle/>
          <a:p>
            <a:pPr marL="0" lvl="1">
              <a:defRPr/>
            </a:pPr>
            <a:r>
              <a:rPr kumimoji="0" lang="zh-CN" altLang="zh-CN" sz="2800" dirty="0">
                <a:solidFill>
                  <a:schemeClr val="folHlink"/>
                </a:solidFill>
                <a:latin typeface="+mj-ea"/>
                <a:ea typeface="+mj-ea"/>
              </a:rPr>
              <a:t>例</a:t>
            </a:r>
            <a:r>
              <a:rPr kumimoji="0" lang="en-US" altLang="zh-CN" sz="2800" dirty="0">
                <a:solidFill>
                  <a:schemeClr val="folHlink"/>
                </a:solidFill>
                <a:latin typeface="+mj-ea"/>
                <a:ea typeface="+mj-ea"/>
              </a:rPr>
              <a:t>3.</a:t>
            </a:r>
            <a:r>
              <a:rPr kumimoji="0" lang="en-US" altLang="zh-CN" sz="2800" dirty="0">
                <a:latin typeface="+mj-ea"/>
                <a:ea typeface="+mj-ea"/>
              </a:rPr>
              <a:t>AlphaGo vs.   </a:t>
            </a:r>
          </a:p>
          <a:p>
            <a:pPr marL="0" lvl="1">
              <a:defRPr/>
            </a:pPr>
            <a:r>
              <a:rPr kumimoji="0" lang="en-US" altLang="zh-CN" sz="2800" dirty="0">
                <a:latin typeface="+mj-ea"/>
                <a:ea typeface="+mj-ea"/>
              </a:rPr>
              <a:t>    </a:t>
            </a:r>
            <a:r>
              <a:rPr kumimoji="0" lang="zh-CN" altLang="en-US" sz="2800" dirty="0">
                <a:latin typeface="+mj-ea"/>
                <a:ea typeface="+mj-ea"/>
              </a:rPr>
              <a:t>李世石</a:t>
            </a:r>
          </a:p>
        </p:txBody>
      </p:sp>
      <p:pic>
        <p:nvPicPr>
          <p:cNvPr id="8704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76316"/>
            <a:ext cx="9144000" cy="588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文本框 3"/>
          <p:cNvSpPr txBox="1">
            <a:spLocks noChangeArrowheads="1"/>
          </p:cNvSpPr>
          <p:nvPr/>
        </p:nvSpPr>
        <p:spPr bwMode="auto">
          <a:xfrm>
            <a:off x="250827" y="1219202"/>
            <a:ext cx="295275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Game tree:</a:t>
            </a:r>
          </a:p>
          <a:p>
            <a:pPr>
              <a:spcBef>
                <a:spcPct val="0"/>
              </a:spcBef>
              <a:buClrTx/>
              <a:buSzTx/>
              <a:buFontTx/>
              <a:buNone/>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Tic-tac-toe</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7049" name="Rectangle 2"/>
          <p:cNvSpPr>
            <a:spLocks noChangeArrowheads="1"/>
          </p:cNvSpPr>
          <p:nvPr/>
        </p:nvSpPr>
        <p:spPr bwMode="auto">
          <a:xfrm>
            <a:off x="142878" y="185739"/>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a:solidFill>
                  <a:srgbClr val="0000CC"/>
                </a:solidFill>
                <a:latin typeface="黑体" panose="02010609060101010101" pitchFamily="49" charset="-122"/>
                <a:ea typeface="黑体" panose="02010609060101010101" pitchFamily="49" charset="-122"/>
              </a:rPr>
              <a:t>非数值计算问题（续）</a:t>
            </a:r>
            <a:endParaRPr kumimoji="0" lang="zh-CN" altLang="zh-CN">
              <a:solidFill>
                <a:srgbClr val="0000CC"/>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box(out)">
                                      <p:cBhvr>
                                        <p:cTn id="7" dur="500"/>
                                        <p:tgtEl>
                                          <p:spTgt spid="14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Oval 4"/>
          <p:cNvSpPr>
            <a:spLocks noChangeArrowheads="1"/>
          </p:cNvSpPr>
          <p:nvPr/>
        </p:nvSpPr>
        <p:spPr bwMode="auto">
          <a:xfrm>
            <a:off x="7308850" y="469901"/>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8067"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8068"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88069"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63" y="1708151"/>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0" name="文本框 3"/>
          <p:cNvSpPr txBox="1">
            <a:spLocks noChangeArrowheads="1"/>
          </p:cNvSpPr>
          <p:nvPr/>
        </p:nvSpPr>
        <p:spPr bwMode="auto">
          <a:xfrm>
            <a:off x="179391" y="1125539"/>
            <a:ext cx="5329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Monte Carlo Tree Search</a:t>
            </a:r>
            <a:endParaRPr lang="zh-CN" altLang="en-US" sz="280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73" name="Group 125"/>
          <p:cNvGrpSpPr>
            <a:grpSpLocks/>
          </p:cNvGrpSpPr>
          <p:nvPr/>
        </p:nvGrpSpPr>
        <p:grpSpPr bwMode="auto">
          <a:xfrm>
            <a:off x="6011863" y="849313"/>
            <a:ext cx="1676400" cy="914400"/>
            <a:chOff x="2880" y="144"/>
            <a:chExt cx="1056" cy="576"/>
          </a:xfrm>
        </p:grpSpPr>
        <p:sp>
          <p:nvSpPr>
            <p:cNvPr id="88073" name="AutoShape 126"/>
            <p:cNvSpPr>
              <a:spLocks noChangeArrowheads="1"/>
            </p:cNvSpPr>
            <p:nvPr/>
          </p:nvSpPr>
          <p:spPr bwMode="auto">
            <a:xfrm>
              <a:off x="3360" y="144"/>
              <a:ext cx="576" cy="576"/>
            </a:xfrm>
            <a:prstGeom prst="irregularSeal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树</a:t>
              </a:r>
              <a:endParaRPr lang="zh-CN" altLang="en-US" sz="2400" b="0">
                <a:latin typeface="Times New Roman" panose="02020603050405020304" pitchFamily="18" charset="0"/>
                <a:ea typeface="黑体" panose="02010609060101010101" pitchFamily="49" charset="-122"/>
              </a:endParaRPr>
            </a:p>
          </p:txBody>
        </p:sp>
        <p:sp>
          <p:nvSpPr>
            <p:cNvPr id="88074" name="Line 127"/>
            <p:cNvSpPr>
              <a:spLocks noChangeShapeType="1"/>
            </p:cNvSpPr>
            <p:nvPr/>
          </p:nvSpPr>
          <p:spPr bwMode="auto">
            <a:xfrm>
              <a:off x="2880" y="38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8072" name="Rectangle 2"/>
          <p:cNvSpPr>
            <a:spLocks noChangeArrowheads="1"/>
          </p:cNvSpPr>
          <p:nvPr/>
        </p:nvSpPr>
        <p:spPr bwMode="auto">
          <a:xfrm>
            <a:off x="142878" y="185739"/>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a:solidFill>
                  <a:srgbClr val="0000CC"/>
                </a:solidFill>
                <a:latin typeface="黑体" panose="02010609060101010101" pitchFamily="49" charset="-122"/>
                <a:ea typeface="黑体" panose="02010609060101010101" pitchFamily="49" charset="-122"/>
              </a:rPr>
              <a:t>非数值计算问题（续）</a:t>
            </a:r>
            <a:endParaRPr kumimoji="0" lang="zh-CN" altLang="zh-CN">
              <a:solidFill>
                <a:srgbClr val="0000CC"/>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Oval 4"/>
          <p:cNvSpPr>
            <a:spLocks noChangeArrowheads="1"/>
          </p:cNvSpPr>
          <p:nvPr/>
        </p:nvSpPr>
        <p:spPr bwMode="auto">
          <a:xfrm>
            <a:off x="7308850" y="469901"/>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9091"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9092"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2" name="Rectangle 2"/>
          <p:cNvSpPr txBox="1">
            <a:spLocks noChangeArrowheads="1"/>
          </p:cNvSpPr>
          <p:nvPr/>
        </p:nvSpPr>
        <p:spPr bwMode="auto">
          <a:xfrm>
            <a:off x="107953" y="1052517"/>
            <a:ext cx="396081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defRPr/>
            </a:pPr>
            <a:r>
              <a:rPr kumimoji="0" lang="zh-CN" altLang="en-US" sz="2800">
                <a:solidFill>
                  <a:srgbClr val="0000CC"/>
                </a:solidFill>
                <a:effectLst>
                  <a:outerShdw blurRad="38100" dist="38100" dir="2700000" algn="tl">
                    <a:srgbClr val="C0C0C0"/>
                  </a:outerShdw>
                </a:effectLst>
                <a:latin typeface="Times New Roman" panose="02020603050405020304" pitchFamily="18" charset="0"/>
              </a:rPr>
              <a:t>例</a:t>
            </a:r>
            <a:r>
              <a:rPr kumimoji="0" lang="en-US" altLang="zh-CN" sz="2800">
                <a:solidFill>
                  <a:srgbClr val="0000CC"/>
                </a:solidFill>
                <a:effectLst>
                  <a:outerShdw blurRad="38100" dist="38100" dir="2700000" algn="tl">
                    <a:srgbClr val="C0C0C0"/>
                  </a:outerShdw>
                </a:effectLst>
                <a:latin typeface="Times New Roman" panose="02020603050405020304" pitchFamily="18" charset="0"/>
              </a:rPr>
              <a:t>4. </a:t>
            </a:r>
            <a:r>
              <a:rPr kumimoji="0" lang="zh-CN" altLang="en-US" sz="2800">
                <a:latin typeface="Times New Roman" panose="02020603050405020304" pitchFamily="18" charset="0"/>
              </a:rPr>
              <a:t>铺设天然气管道</a:t>
            </a:r>
          </a:p>
        </p:txBody>
      </p:sp>
      <p:sp>
        <p:nvSpPr>
          <p:cNvPr id="24" name="Text Box 4"/>
          <p:cNvSpPr txBox="1">
            <a:spLocks noChangeArrowheads="1"/>
          </p:cNvSpPr>
          <p:nvPr/>
        </p:nvSpPr>
        <p:spPr bwMode="auto">
          <a:xfrm>
            <a:off x="217490" y="5292726"/>
            <a:ext cx="3384551"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30000"/>
              </a:lnSpc>
              <a:spcBef>
                <a:spcPct val="0"/>
              </a:spcBef>
              <a:buClrTx/>
              <a:buSzTx/>
              <a:buFontTx/>
              <a:buNone/>
            </a:pPr>
            <a:r>
              <a:rPr lang="zh-CN" altLang="en-US" sz="2400">
                <a:solidFill>
                  <a:srgbClr val="FF0000"/>
                </a:solidFill>
                <a:latin typeface="Arial" panose="020B0604020202020204" pitchFamily="34" charset="0"/>
                <a:ea typeface="黑体" panose="02010609060101010101" pitchFamily="49" charset="-122"/>
              </a:rPr>
              <a:t>如何最节省经费？</a:t>
            </a:r>
            <a:endParaRPr kumimoji="0" lang="zh-CN" altLang="en-US" sz="2400" b="0">
              <a:solidFill>
                <a:srgbClr val="FF0000"/>
              </a:solidFill>
              <a:latin typeface="Arial" panose="020B0604020202020204" pitchFamily="34" charset="0"/>
              <a:ea typeface="黑体" panose="02010609060101010101" pitchFamily="49" charset="-122"/>
            </a:endParaRPr>
          </a:p>
        </p:txBody>
      </p:sp>
      <p:pic>
        <p:nvPicPr>
          <p:cNvPr id="89095" name="Picture 5" descr="57087bec-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91" y="1854201"/>
            <a:ext cx="453548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0056956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965" y="1514478"/>
            <a:ext cx="6410325" cy="53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10"/>
          <p:cNvGrpSpPr>
            <a:grpSpLocks/>
          </p:cNvGrpSpPr>
          <p:nvPr/>
        </p:nvGrpSpPr>
        <p:grpSpPr bwMode="auto">
          <a:xfrm>
            <a:off x="5867400" y="836613"/>
            <a:ext cx="1676400" cy="914400"/>
            <a:chOff x="2880" y="144"/>
            <a:chExt cx="1056" cy="576"/>
          </a:xfrm>
        </p:grpSpPr>
        <p:sp>
          <p:nvSpPr>
            <p:cNvPr id="89100" name="AutoShape 11"/>
            <p:cNvSpPr>
              <a:spLocks noChangeArrowheads="1"/>
            </p:cNvSpPr>
            <p:nvPr/>
          </p:nvSpPr>
          <p:spPr bwMode="auto">
            <a:xfrm>
              <a:off x="3360" y="144"/>
              <a:ext cx="576" cy="576"/>
            </a:xfrm>
            <a:prstGeom prst="irregularSeal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图</a:t>
              </a:r>
            </a:p>
          </p:txBody>
        </p:sp>
        <p:sp>
          <p:nvSpPr>
            <p:cNvPr id="89101" name="Line 12"/>
            <p:cNvSpPr>
              <a:spLocks noChangeShapeType="1"/>
            </p:cNvSpPr>
            <p:nvPr/>
          </p:nvSpPr>
          <p:spPr bwMode="auto">
            <a:xfrm>
              <a:off x="2880" y="38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 name="Text Box 3"/>
          <p:cNvSpPr txBox="1">
            <a:spLocks noChangeArrowheads="1"/>
          </p:cNvSpPr>
          <p:nvPr/>
        </p:nvSpPr>
        <p:spPr bwMode="auto">
          <a:xfrm>
            <a:off x="250829" y="5924553"/>
            <a:ext cx="33131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
                <a:schemeClr val="tx2"/>
              </a:buClr>
              <a:buFont typeface="Wingdings" panose="05000000000000000000" pitchFamily="2" charset="2"/>
              <a:buNone/>
              <a:defRPr/>
            </a:pPr>
            <a:r>
              <a:rPr kumimoji="0" lang="zh-CN" altLang="en-US" sz="2400"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最小生成树问题</a:t>
            </a:r>
          </a:p>
        </p:txBody>
      </p:sp>
      <p:sp>
        <p:nvSpPr>
          <p:cNvPr id="89099" name="Rectangle 2"/>
          <p:cNvSpPr>
            <a:spLocks noChangeArrowheads="1"/>
          </p:cNvSpPr>
          <p:nvPr/>
        </p:nvSpPr>
        <p:spPr bwMode="auto">
          <a:xfrm>
            <a:off x="142878" y="185739"/>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a:solidFill>
                  <a:srgbClr val="0000CC"/>
                </a:solidFill>
                <a:latin typeface="黑体" panose="02010609060101010101" pitchFamily="49" charset="-122"/>
                <a:ea typeface="黑体" panose="02010609060101010101" pitchFamily="49" charset="-122"/>
              </a:rPr>
              <a:t>非数值计算问题（续）</a:t>
            </a:r>
            <a:endParaRPr kumimoji="0" lang="zh-CN" altLang="zh-CN">
              <a:solidFill>
                <a:srgbClr val="0000CC"/>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内容占位符 2"/>
          <p:cNvSpPr>
            <a:spLocks noGrp="1"/>
          </p:cNvSpPr>
          <p:nvPr>
            <p:ph idx="1"/>
          </p:nvPr>
        </p:nvSpPr>
        <p:spPr>
          <a:xfrm>
            <a:off x="323853" y="1412876"/>
            <a:ext cx="8569325" cy="4681539"/>
          </a:xfrm>
        </p:spPr>
        <p:txBody>
          <a:bodyPr/>
          <a:lstStyle/>
          <a:p>
            <a:pPr>
              <a:defRPr/>
            </a:pPr>
            <a:r>
              <a:rPr lang="en-US" altLang="zh-CN" dirty="0" smtClean="0"/>
              <a:t>Q0: </a:t>
            </a:r>
            <a:r>
              <a:rPr lang="zh-CN" altLang="en-US" dirty="0" smtClean="0"/>
              <a:t>为什么要</a:t>
            </a:r>
            <a:r>
              <a:rPr lang="zh-CN" altLang="en-US" dirty="0"/>
              <a:t>学习</a:t>
            </a:r>
            <a:r>
              <a:rPr lang="zh-CN" altLang="en-US" dirty="0" smtClean="0"/>
              <a:t>编程？ </a:t>
            </a:r>
            <a:endParaRPr lang="zh-CN" altLang="en-US" dirty="0"/>
          </a:p>
          <a:p>
            <a:pPr>
              <a:defRPr/>
            </a:pPr>
            <a:r>
              <a:rPr lang="en-US" altLang="zh-CN" dirty="0" smtClean="0">
                <a:cs typeface="+mn-cs"/>
              </a:rPr>
              <a:t>Q1: </a:t>
            </a:r>
            <a:r>
              <a:rPr lang="zh-CN" altLang="en-US" dirty="0" smtClean="0">
                <a:cs typeface="+mn-cs"/>
              </a:rPr>
              <a:t>为什么学习数据结构？ </a:t>
            </a:r>
          </a:p>
          <a:p>
            <a:pPr>
              <a:defRPr/>
            </a:pPr>
            <a:r>
              <a:rPr lang="en-US" altLang="zh-CN" dirty="0" smtClean="0">
                <a:cs typeface="+mn-cs"/>
              </a:rPr>
              <a:t>Q2: </a:t>
            </a:r>
            <a:r>
              <a:rPr lang="zh-CN" altLang="en-US" dirty="0" smtClean="0">
                <a:cs typeface="+mn-cs"/>
              </a:rPr>
              <a:t>为什么选择基于</a:t>
            </a:r>
            <a:r>
              <a:rPr lang="en-US" altLang="zh-CN" dirty="0" smtClean="0">
                <a:cs typeface="+mn-cs"/>
              </a:rPr>
              <a:t>C++</a:t>
            </a:r>
            <a:r>
              <a:rPr lang="zh-CN" altLang="en-US" dirty="0" smtClean="0">
                <a:cs typeface="+mn-cs"/>
              </a:rPr>
              <a:t>语言的数据结构？</a:t>
            </a:r>
          </a:p>
          <a:p>
            <a:pPr>
              <a:defRPr/>
            </a:pPr>
            <a:r>
              <a:rPr lang="en-US" altLang="zh-CN" dirty="0" smtClean="0">
                <a:cs typeface="+mn-cs"/>
              </a:rPr>
              <a:t>Q3: </a:t>
            </a:r>
            <a:r>
              <a:rPr lang="zh-CN" altLang="en-US" dirty="0" smtClean="0">
                <a:cs typeface="+mn-cs"/>
              </a:rPr>
              <a:t>怎样学习数据结构？</a:t>
            </a:r>
          </a:p>
          <a:p>
            <a:pPr>
              <a:defRPr/>
            </a:pPr>
            <a:endParaRPr lang="zh-CN" altLang="en-US" dirty="0" smtClean="0">
              <a:cs typeface="+mn-cs"/>
            </a:endParaRPr>
          </a:p>
        </p:txBody>
      </p:sp>
      <p:pic>
        <p:nvPicPr>
          <p:cNvPr id="20483" name="Picture 2" descr="http://files.jb51.net/file_images/article/201303/wenhao/0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3" y="3375454"/>
            <a:ext cx="3483943" cy="3482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文本框 1"/>
          <p:cNvSpPr txBox="1">
            <a:spLocks noChangeArrowheads="1"/>
          </p:cNvSpPr>
          <p:nvPr/>
        </p:nvSpPr>
        <p:spPr bwMode="auto">
          <a:xfrm>
            <a:off x="1" y="115889"/>
            <a:ext cx="48593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4000">
                <a:solidFill>
                  <a:srgbClr val="0000CC"/>
                </a:solidFill>
                <a:ea typeface="黑体" panose="02010609060101010101" pitchFamily="49" charset="-122"/>
              </a:rPr>
              <a:t>Motivation</a:t>
            </a:r>
            <a:endParaRPr lang="zh-CN" altLang="en-US" sz="4000">
              <a:solidFill>
                <a:srgbClr val="0000CC"/>
              </a:solidFill>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val 4"/>
          <p:cNvSpPr>
            <a:spLocks noChangeArrowheads="1"/>
          </p:cNvSpPr>
          <p:nvPr/>
        </p:nvSpPr>
        <p:spPr bwMode="auto">
          <a:xfrm>
            <a:off x="7308850" y="469901"/>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0115"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0116"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8678" name="Rectangle 2"/>
          <p:cNvSpPr txBox="1">
            <a:spLocks noChangeArrowheads="1"/>
          </p:cNvSpPr>
          <p:nvPr/>
        </p:nvSpPr>
        <p:spPr bwMode="auto">
          <a:xfrm>
            <a:off x="422277" y="1268416"/>
            <a:ext cx="8253413" cy="487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30000"/>
              </a:lnSpc>
              <a:buClr>
                <a:srgbClr val="0099CC"/>
              </a:buClr>
              <a:defRPr/>
            </a:pPr>
            <a:r>
              <a:rPr kumimoji="0" lang="zh-CN" altLang="en-US" sz="2800">
                <a:solidFill>
                  <a:srgbClr val="0033CC"/>
                </a:solidFill>
                <a:latin typeface="仿宋_GB2312" pitchFamily="49" charset="-122"/>
              </a:rPr>
              <a:t>求解非数值计算问题：</a:t>
            </a:r>
            <a:r>
              <a:rPr kumimoji="0" lang="zh-CN" altLang="en-US" sz="2800">
                <a:latin typeface="楷体_GB2312" pitchFamily="49" charset="-122"/>
              </a:rPr>
              <a:t>主要考虑的是设计出合适的数据结构及相应的算法。</a:t>
            </a:r>
          </a:p>
          <a:p>
            <a:pPr eaLnBrk="1" hangingPunct="1">
              <a:lnSpc>
                <a:spcPct val="130000"/>
              </a:lnSpc>
              <a:buClr>
                <a:schemeClr val="tx1"/>
              </a:buClr>
              <a:buFontTx/>
              <a:buChar char=" "/>
              <a:defRPr/>
            </a:pPr>
            <a:r>
              <a:rPr kumimoji="0" lang="zh-CN" altLang="en-US" sz="2800">
                <a:latin typeface="楷体_GB2312" pitchFamily="49" charset="-122"/>
              </a:rPr>
              <a:t>即：首先要考虑对相关的各种信息</a:t>
            </a:r>
            <a:r>
              <a:rPr kumimoji="0" lang="zh-CN" altLang="en-US" sz="2800" u="sng">
                <a:latin typeface="楷体_GB2312" pitchFamily="49" charset="-122"/>
              </a:rPr>
              <a:t>如何表示、组织和存储</a:t>
            </a:r>
            <a:r>
              <a:rPr kumimoji="0" lang="zh-CN" altLang="en-US" sz="2800">
                <a:latin typeface="楷体_GB2312" pitchFamily="49" charset="-122"/>
              </a:rPr>
              <a:t>？</a:t>
            </a:r>
          </a:p>
          <a:p>
            <a:pPr eaLnBrk="1" hangingPunct="1">
              <a:lnSpc>
                <a:spcPct val="130000"/>
              </a:lnSpc>
              <a:buClr>
                <a:srgbClr val="0099CC"/>
              </a:buClr>
              <a:defRPr/>
            </a:pPr>
            <a:r>
              <a:rPr kumimoji="0" lang="zh-CN" altLang="en-US" sz="2800">
                <a:latin typeface="楷体_GB2312" pitchFamily="49" charset="-122"/>
              </a:rPr>
              <a:t>因此，可以认为：</a:t>
            </a:r>
            <a:r>
              <a:rPr kumimoji="0" lang="zh-CN" altLang="en-US" sz="2800">
                <a:solidFill>
                  <a:schemeClr val="hlink"/>
                </a:solidFill>
                <a:latin typeface="楷体_GB2312" pitchFamily="49" charset="-122"/>
              </a:rPr>
              <a:t>数据结构</a:t>
            </a:r>
            <a:r>
              <a:rPr kumimoji="0" lang="zh-CN" altLang="en-US" sz="2800">
                <a:latin typeface="楷体_GB2312" pitchFamily="49" charset="-122"/>
              </a:rPr>
              <a:t>是一门研究非数值计算的程序设计问题中计算机的</a:t>
            </a:r>
            <a:r>
              <a:rPr kumimoji="0" lang="zh-CN" altLang="en-US" sz="2800">
                <a:solidFill>
                  <a:srgbClr val="0033CC"/>
                </a:solidFill>
                <a:effectLst>
                  <a:outerShdw blurRad="38100" dist="38100" dir="2700000" algn="tl">
                    <a:srgbClr val="C0C0C0"/>
                  </a:outerShdw>
                </a:effectLst>
                <a:latin typeface="楷体_GB2312" pitchFamily="49" charset="-122"/>
              </a:rPr>
              <a:t>操作对象</a:t>
            </a:r>
            <a:r>
              <a:rPr kumimoji="0" lang="zh-CN" altLang="en-US" sz="2800">
                <a:latin typeface="楷体_GB2312" pitchFamily="49" charset="-122"/>
              </a:rPr>
              <a:t>以及它们之间的</a:t>
            </a:r>
            <a:r>
              <a:rPr kumimoji="0" lang="zh-CN" altLang="en-US" sz="2800">
                <a:solidFill>
                  <a:srgbClr val="0033CC"/>
                </a:solidFill>
                <a:effectLst>
                  <a:outerShdw blurRad="38100" dist="38100" dir="2700000" algn="tl">
                    <a:srgbClr val="C0C0C0"/>
                  </a:outerShdw>
                </a:effectLst>
                <a:latin typeface="楷体_GB2312" pitchFamily="49" charset="-122"/>
              </a:rPr>
              <a:t>关系</a:t>
            </a:r>
            <a:r>
              <a:rPr kumimoji="0" lang="zh-CN" altLang="en-US" sz="2800">
                <a:latin typeface="楷体_GB2312" pitchFamily="49" charset="-122"/>
              </a:rPr>
              <a:t>和</a:t>
            </a:r>
            <a:r>
              <a:rPr kumimoji="0" lang="zh-CN" altLang="en-US" sz="2800">
                <a:solidFill>
                  <a:srgbClr val="0033CC"/>
                </a:solidFill>
                <a:effectLst>
                  <a:outerShdw blurRad="38100" dist="38100" dir="2700000" algn="tl">
                    <a:srgbClr val="C0C0C0"/>
                  </a:outerShdw>
                </a:effectLst>
                <a:latin typeface="楷体_GB2312" pitchFamily="49" charset="-122"/>
              </a:rPr>
              <a:t>操作</a:t>
            </a:r>
            <a:r>
              <a:rPr kumimoji="0" lang="zh-CN" altLang="en-US" sz="2800">
                <a:latin typeface="楷体_GB2312" pitchFamily="49" charset="-122"/>
              </a:rPr>
              <a:t>等等的学科。</a:t>
            </a:r>
            <a:endParaRPr kumimoji="0" lang="zh-CN" altLang="en-US" sz="2800" u="sng">
              <a:latin typeface="楷体_GB2312"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15914" y="214317"/>
            <a:ext cx="4616451" cy="693737"/>
          </a:xfrm>
        </p:spPr>
        <p:txBody>
          <a:bodyPr/>
          <a:lstStyle/>
          <a:p>
            <a:r>
              <a:rPr lang="zh-CN" altLang="en-US" sz="32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数据（</a:t>
            </a:r>
            <a:r>
              <a:rPr lang="en-US" altLang="zh-CN" sz="32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data</a:t>
            </a:r>
            <a:r>
              <a:rPr lang="zh-CN" altLang="en-US" sz="32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74083" name="Rectangle 3"/>
          <p:cNvSpPr>
            <a:spLocks noGrp="1" noChangeArrowheads="1"/>
          </p:cNvSpPr>
          <p:nvPr>
            <p:ph type="body" idx="1"/>
          </p:nvPr>
        </p:nvSpPr>
        <p:spPr>
          <a:xfrm>
            <a:off x="685800" y="1524000"/>
            <a:ext cx="7924800" cy="4114800"/>
          </a:xfrm>
        </p:spPr>
        <p:txBody>
          <a:bodyPr/>
          <a:lstStyle/>
          <a:p>
            <a:pPr>
              <a:lnSpc>
                <a:spcPct val="130000"/>
              </a:lnSpc>
              <a:buClr>
                <a:schemeClr val="tx2"/>
              </a:buClr>
              <a:buSzPct val="45000"/>
              <a:defRPr/>
            </a:pPr>
            <a:r>
              <a:rPr lang="zh-CN" altLang="en-US" dirty="0">
                <a:latin typeface="+mn-ea"/>
              </a:rPr>
              <a:t>数据是信息的载体，是描述客观事物的数、字符、以及所有能输入到计算机中，被计算机程序识别和处理的符号的集合。</a:t>
            </a:r>
          </a:p>
          <a:p>
            <a:pPr lvl="1">
              <a:lnSpc>
                <a:spcPct val="130000"/>
              </a:lnSpc>
              <a:buClr>
                <a:srgbClr val="00CC00"/>
              </a:buClr>
              <a:buSzPct val="45000"/>
              <a:buFont typeface="Wingdings" panose="05000000000000000000" pitchFamily="2" charset="2"/>
              <a:buChar char="u"/>
              <a:defRPr/>
            </a:pPr>
            <a:r>
              <a:rPr lang="zh-CN" altLang="en-US" dirty="0">
                <a:solidFill>
                  <a:srgbClr val="0000CC"/>
                </a:solidFill>
                <a:latin typeface="+mn-ea"/>
                <a:cs typeface="+mn-cs"/>
              </a:rPr>
              <a:t> 数值性数据</a:t>
            </a:r>
          </a:p>
          <a:p>
            <a:pPr lvl="1">
              <a:lnSpc>
                <a:spcPct val="130000"/>
              </a:lnSpc>
              <a:buClr>
                <a:srgbClr val="00CC00"/>
              </a:buClr>
              <a:buSzPct val="45000"/>
              <a:buFont typeface="Wingdings" panose="05000000000000000000" pitchFamily="2" charset="2"/>
              <a:buChar char="u"/>
              <a:defRPr/>
            </a:pPr>
            <a:r>
              <a:rPr lang="zh-CN" altLang="en-US" dirty="0">
                <a:solidFill>
                  <a:srgbClr val="0000CC"/>
                </a:solidFill>
                <a:latin typeface="+mn-ea"/>
                <a:cs typeface="+mn-cs"/>
              </a:rPr>
              <a:t> 非数值性数据</a:t>
            </a:r>
            <a:endParaRPr lang="zh-CN" altLang="en-US" dirty="0">
              <a:solidFill>
                <a:srgbClr val="008080"/>
              </a:solidFill>
              <a:latin typeface="+mn-ea"/>
              <a:cs typeface="+mn-cs"/>
            </a:endParaRPr>
          </a:p>
        </p:txBody>
      </p:sp>
      <p:sp>
        <p:nvSpPr>
          <p:cNvPr id="91140" name="Oval 4"/>
          <p:cNvSpPr>
            <a:spLocks noChangeArrowheads="1"/>
          </p:cNvSpPr>
          <p:nvPr/>
        </p:nvSpPr>
        <p:spPr bwMode="auto">
          <a:xfrm>
            <a:off x="7308850" y="469901"/>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1141"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1142"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91143"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3876" y="3789363"/>
            <a:ext cx="3143251"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322266" y="173039"/>
            <a:ext cx="468153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dirty="0">
                <a:solidFill>
                  <a:srgbClr val="0000CC"/>
                </a:solidFill>
                <a:latin typeface="黑体" panose="02010609060101010101" pitchFamily="49" charset="-122"/>
                <a:ea typeface="黑体" panose="02010609060101010101" pitchFamily="49" charset="-122"/>
              </a:rPr>
              <a:t>数据</a:t>
            </a:r>
            <a:r>
              <a:rPr lang="zh-CN" altLang="en-US"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元素 </a:t>
            </a:r>
            <a:r>
              <a:rPr lang="en-US" altLang="zh-CN"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(data element)</a:t>
            </a:r>
          </a:p>
        </p:txBody>
      </p:sp>
      <p:sp>
        <p:nvSpPr>
          <p:cNvPr id="92163" name="Rectangle 3"/>
          <p:cNvSpPr>
            <a:spLocks noChangeArrowheads="1"/>
          </p:cNvSpPr>
          <p:nvPr/>
        </p:nvSpPr>
        <p:spPr bwMode="auto">
          <a:xfrm>
            <a:off x="471490" y="1268413"/>
            <a:ext cx="8134351"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45000"/>
            </a:pPr>
            <a:r>
              <a:rPr lang="zh-CN" altLang="en-US" sz="2800">
                <a:latin typeface="楷体_GB2312" pitchFamily="49" charset="-122"/>
              </a:rPr>
              <a:t>数据的</a:t>
            </a:r>
            <a:r>
              <a:rPr lang="zh-CN" altLang="en-US" sz="2800">
                <a:solidFill>
                  <a:srgbClr val="0033CC"/>
                </a:solidFill>
                <a:latin typeface="楷体_GB2312" pitchFamily="49" charset="-122"/>
              </a:rPr>
              <a:t>基本单位</a:t>
            </a:r>
            <a:r>
              <a:rPr lang="zh-CN" altLang="en-US" sz="2800">
                <a:latin typeface="楷体_GB2312" pitchFamily="49" charset="-122"/>
              </a:rPr>
              <a:t>。在计算机程序中常作为一个整体进行考虑和处理。</a:t>
            </a:r>
          </a:p>
          <a:p>
            <a:pPr>
              <a:lnSpc>
                <a:spcPct val="130000"/>
              </a:lnSpc>
              <a:buClr>
                <a:schemeClr val="tx2"/>
              </a:buClr>
              <a:buSzPct val="45000"/>
            </a:pPr>
            <a:r>
              <a:rPr lang="zh-CN" altLang="en-US" sz="2800">
                <a:latin typeface="楷体_GB2312" pitchFamily="49" charset="-122"/>
              </a:rPr>
              <a:t>有时一个数据</a:t>
            </a:r>
            <a:r>
              <a:rPr lang="zh-CN" altLang="en-US" sz="2800">
                <a:latin typeface="Times New Roman" panose="02020603050405020304" pitchFamily="18" charset="0"/>
                <a:cs typeface="Times New Roman" panose="02020603050405020304" pitchFamily="18" charset="0"/>
              </a:rPr>
              <a:t>元素可</a:t>
            </a:r>
            <a:r>
              <a:rPr lang="zh-CN" altLang="en-US" sz="2800">
                <a:latin typeface="楷体_GB2312" pitchFamily="49" charset="-122"/>
              </a:rPr>
              <a:t>以由若干</a:t>
            </a:r>
            <a:r>
              <a:rPr lang="zh-CN" altLang="en-US" sz="2800">
                <a:solidFill>
                  <a:srgbClr val="0033CC"/>
                </a:solidFill>
                <a:latin typeface="楷体_GB2312" pitchFamily="49" charset="-122"/>
              </a:rPr>
              <a:t>数据项</a:t>
            </a:r>
            <a:r>
              <a:rPr lang="en-US" altLang="zh-CN" sz="2400">
                <a:latin typeface="Times New Roman" panose="02020603050405020304" pitchFamily="18" charset="0"/>
                <a:cs typeface="Times New Roman" panose="02020603050405020304" pitchFamily="18" charset="0"/>
              </a:rPr>
              <a:t>(Data Item)</a:t>
            </a:r>
            <a:r>
              <a:rPr lang="zh-CN" altLang="en-US" sz="2800">
                <a:latin typeface="Times New Roman" panose="02020603050405020304" pitchFamily="18" charset="0"/>
                <a:cs typeface="Times New Roman" panose="02020603050405020304" pitchFamily="18" charset="0"/>
              </a:rPr>
              <a:t>组成。数据项是具有独立含义的</a:t>
            </a:r>
            <a:r>
              <a:rPr lang="zh-CN" altLang="en-US" sz="2800">
                <a:latin typeface="楷体_GB2312" pitchFamily="49" charset="-122"/>
              </a:rPr>
              <a:t>最小标识单位。</a:t>
            </a:r>
          </a:p>
          <a:p>
            <a:pPr>
              <a:lnSpc>
                <a:spcPct val="130000"/>
              </a:lnSpc>
              <a:buClr>
                <a:schemeClr val="tx2"/>
              </a:buClr>
              <a:buSzPct val="45000"/>
            </a:pPr>
            <a:r>
              <a:rPr lang="zh-CN" altLang="en-US" sz="2800">
                <a:latin typeface="楷体_GB2312" pitchFamily="49" charset="-122"/>
              </a:rPr>
              <a:t>数据元素又称为元素、结点、记录。</a:t>
            </a:r>
          </a:p>
        </p:txBody>
      </p:sp>
      <p:sp>
        <p:nvSpPr>
          <p:cNvPr id="92164" name="Oval 4"/>
          <p:cNvSpPr>
            <a:spLocks noChangeArrowheads="1"/>
          </p:cNvSpPr>
          <p:nvPr/>
        </p:nvSpPr>
        <p:spPr bwMode="auto">
          <a:xfrm>
            <a:off x="7308850" y="469901"/>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2165"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2166"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grpSp>
        <p:nvGrpSpPr>
          <p:cNvPr id="92167" name="Group 3"/>
          <p:cNvGrpSpPr>
            <a:grpSpLocks/>
          </p:cNvGrpSpPr>
          <p:nvPr/>
        </p:nvGrpSpPr>
        <p:grpSpPr bwMode="auto">
          <a:xfrm>
            <a:off x="1509717" y="4725989"/>
            <a:ext cx="6662737" cy="2087563"/>
            <a:chOff x="240" y="1697"/>
            <a:chExt cx="5328" cy="2428"/>
          </a:xfrm>
        </p:grpSpPr>
        <p:sp>
          <p:nvSpPr>
            <p:cNvPr id="92168" name="Line 4"/>
            <p:cNvSpPr>
              <a:spLocks noChangeShapeType="1"/>
            </p:cNvSpPr>
            <p:nvPr/>
          </p:nvSpPr>
          <p:spPr bwMode="auto">
            <a:xfrm>
              <a:off x="240" y="2085"/>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69" name="Line 5"/>
            <p:cNvSpPr>
              <a:spLocks noChangeShapeType="1"/>
            </p:cNvSpPr>
            <p:nvPr/>
          </p:nvSpPr>
          <p:spPr bwMode="auto">
            <a:xfrm>
              <a:off x="923"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0" name="Line 6"/>
            <p:cNvSpPr>
              <a:spLocks noChangeShapeType="1"/>
            </p:cNvSpPr>
            <p:nvPr/>
          </p:nvSpPr>
          <p:spPr bwMode="auto">
            <a:xfrm>
              <a:off x="180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1" name="Line 7"/>
            <p:cNvSpPr>
              <a:spLocks noChangeShapeType="1"/>
            </p:cNvSpPr>
            <p:nvPr/>
          </p:nvSpPr>
          <p:spPr bwMode="auto">
            <a:xfrm>
              <a:off x="256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2" name="Line 8"/>
            <p:cNvSpPr>
              <a:spLocks noChangeShapeType="1"/>
            </p:cNvSpPr>
            <p:nvPr/>
          </p:nvSpPr>
          <p:spPr bwMode="auto">
            <a:xfrm>
              <a:off x="4612"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3" name="Line 9"/>
            <p:cNvSpPr>
              <a:spLocks noChangeShapeType="1"/>
            </p:cNvSpPr>
            <p:nvPr/>
          </p:nvSpPr>
          <p:spPr bwMode="auto">
            <a:xfrm>
              <a:off x="3246"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4" name="Text Box 10"/>
            <p:cNvSpPr txBox="1">
              <a:spLocks noChangeArrowheads="1"/>
            </p:cNvSpPr>
            <p:nvPr/>
          </p:nvSpPr>
          <p:spPr bwMode="auto">
            <a:xfrm>
              <a:off x="377" y="1776"/>
              <a:ext cx="5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登录号</a:t>
              </a:r>
            </a:p>
          </p:txBody>
        </p:sp>
        <p:sp>
          <p:nvSpPr>
            <p:cNvPr id="92175" name="Text Box 11"/>
            <p:cNvSpPr txBox="1">
              <a:spLocks noChangeArrowheads="1"/>
            </p:cNvSpPr>
            <p:nvPr/>
          </p:nvSpPr>
          <p:spPr bwMode="auto">
            <a:xfrm>
              <a:off x="115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楷体_GB2312" pitchFamily="49" charset="-122"/>
                  <a:sym typeface="Wingdings" panose="05000000000000000000" pitchFamily="2" charset="2"/>
                </a:rPr>
                <a:t>书 名</a:t>
              </a:r>
            </a:p>
          </p:txBody>
        </p:sp>
        <p:sp>
          <p:nvSpPr>
            <p:cNvPr id="92176" name="Text Box 12"/>
            <p:cNvSpPr txBox="1">
              <a:spLocks noChangeArrowheads="1"/>
            </p:cNvSpPr>
            <p:nvPr/>
          </p:nvSpPr>
          <p:spPr bwMode="auto">
            <a:xfrm>
              <a:off x="1931"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作者名</a:t>
              </a:r>
            </a:p>
          </p:txBody>
        </p:sp>
        <p:sp>
          <p:nvSpPr>
            <p:cNvPr id="92177" name="Text Box 13"/>
            <p:cNvSpPr txBox="1">
              <a:spLocks noChangeArrowheads="1"/>
            </p:cNvSpPr>
            <p:nvPr/>
          </p:nvSpPr>
          <p:spPr bwMode="auto">
            <a:xfrm>
              <a:off x="3655"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出版单位</a:t>
              </a:r>
            </a:p>
          </p:txBody>
        </p:sp>
        <p:sp>
          <p:nvSpPr>
            <p:cNvPr id="92178" name="Text Box 14"/>
            <p:cNvSpPr txBox="1">
              <a:spLocks noChangeArrowheads="1"/>
            </p:cNvSpPr>
            <p:nvPr/>
          </p:nvSpPr>
          <p:spPr bwMode="auto">
            <a:xfrm>
              <a:off x="269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分类号</a:t>
              </a:r>
            </a:p>
          </p:txBody>
        </p:sp>
        <p:sp>
          <p:nvSpPr>
            <p:cNvPr id="92179" name="Text Box 15"/>
            <p:cNvSpPr txBox="1">
              <a:spLocks noChangeArrowheads="1"/>
            </p:cNvSpPr>
            <p:nvPr/>
          </p:nvSpPr>
          <p:spPr bwMode="auto">
            <a:xfrm>
              <a:off x="4748"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出版时间</a:t>
              </a:r>
            </a:p>
          </p:txBody>
        </p:sp>
        <p:sp>
          <p:nvSpPr>
            <p:cNvPr id="92180" name="Text Box 16"/>
            <p:cNvSpPr txBox="1">
              <a:spLocks noChangeArrowheads="1"/>
            </p:cNvSpPr>
            <p:nvPr/>
          </p:nvSpPr>
          <p:spPr bwMode="auto">
            <a:xfrm>
              <a:off x="513" y="231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001</a:t>
              </a:r>
            </a:p>
          </p:txBody>
        </p:sp>
        <p:sp>
          <p:nvSpPr>
            <p:cNvPr id="92181" name="Text Box 17"/>
            <p:cNvSpPr txBox="1">
              <a:spLocks noChangeArrowheads="1"/>
            </p:cNvSpPr>
            <p:nvPr/>
          </p:nvSpPr>
          <p:spPr bwMode="auto">
            <a:xfrm>
              <a:off x="513"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002</a:t>
              </a:r>
            </a:p>
          </p:txBody>
        </p:sp>
        <p:sp>
          <p:nvSpPr>
            <p:cNvPr id="92182" name="Text Box 18"/>
            <p:cNvSpPr txBox="1">
              <a:spLocks noChangeArrowheads="1"/>
            </p:cNvSpPr>
            <p:nvPr/>
          </p:nvSpPr>
          <p:spPr bwMode="auto">
            <a:xfrm>
              <a:off x="513"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sym typeface="Wingdings" panose="05000000000000000000" pitchFamily="2" charset="2"/>
                </a:rPr>
                <a:t>003</a:t>
              </a:r>
            </a:p>
          </p:txBody>
        </p:sp>
        <p:sp>
          <p:nvSpPr>
            <p:cNvPr id="92183" name="Text Box 19"/>
            <p:cNvSpPr txBox="1">
              <a:spLocks noChangeArrowheads="1"/>
            </p:cNvSpPr>
            <p:nvPr/>
          </p:nvSpPr>
          <p:spPr bwMode="auto">
            <a:xfrm>
              <a:off x="1060" y="2312"/>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r>
                <a:rPr kumimoji="0" lang="zh-CN" altLang="en-US" sz="120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程序设计</a:t>
              </a:r>
            </a:p>
          </p:txBody>
        </p:sp>
        <p:sp>
          <p:nvSpPr>
            <p:cNvPr id="92184" name="Text Box 20"/>
            <p:cNvSpPr txBox="1">
              <a:spLocks noChangeArrowheads="1"/>
            </p:cNvSpPr>
            <p:nvPr/>
          </p:nvSpPr>
          <p:spPr bwMode="auto">
            <a:xfrm>
              <a:off x="1060" y="2765"/>
              <a:ext cx="819"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数据结构</a:t>
              </a:r>
            </a:p>
          </p:txBody>
        </p:sp>
        <p:sp>
          <p:nvSpPr>
            <p:cNvPr id="92185" name="Text Box 21"/>
            <p:cNvSpPr txBox="1">
              <a:spLocks noChangeArrowheads="1"/>
            </p:cNvSpPr>
            <p:nvPr/>
          </p:nvSpPr>
          <p:spPr bwMode="auto">
            <a:xfrm>
              <a:off x="991" y="3196"/>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操作系统原理</a:t>
              </a:r>
            </a:p>
          </p:txBody>
        </p:sp>
        <p:sp>
          <p:nvSpPr>
            <p:cNvPr id="92186" name="Text Box 22"/>
            <p:cNvSpPr txBox="1">
              <a:spLocks noChangeArrowheads="1"/>
            </p:cNvSpPr>
            <p:nvPr/>
          </p:nvSpPr>
          <p:spPr bwMode="auto">
            <a:xfrm>
              <a:off x="1931" y="2312"/>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谭浩强</a:t>
              </a:r>
            </a:p>
          </p:txBody>
        </p:sp>
        <p:sp>
          <p:nvSpPr>
            <p:cNvPr id="92187" name="Text Box 23"/>
            <p:cNvSpPr txBox="1">
              <a:spLocks noChangeArrowheads="1"/>
            </p:cNvSpPr>
            <p:nvPr/>
          </p:nvSpPr>
          <p:spPr bwMode="auto">
            <a:xfrm>
              <a:off x="1931" y="3219"/>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庞丽萍</a:t>
              </a:r>
            </a:p>
          </p:txBody>
        </p:sp>
        <p:sp>
          <p:nvSpPr>
            <p:cNvPr id="92188" name="Text Box 24"/>
            <p:cNvSpPr txBox="1">
              <a:spLocks noChangeArrowheads="1"/>
            </p:cNvSpPr>
            <p:nvPr/>
          </p:nvSpPr>
          <p:spPr bwMode="auto">
            <a:xfrm>
              <a:off x="1931" y="2765"/>
              <a:ext cx="546"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严蔚敏</a:t>
              </a:r>
            </a:p>
          </p:txBody>
        </p:sp>
        <p:sp>
          <p:nvSpPr>
            <p:cNvPr id="92189" name="Text Box 25"/>
            <p:cNvSpPr txBox="1">
              <a:spLocks noChangeArrowheads="1"/>
            </p:cNvSpPr>
            <p:nvPr/>
          </p:nvSpPr>
          <p:spPr bwMode="auto">
            <a:xfrm>
              <a:off x="2792" y="2312"/>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S01</a:t>
              </a:r>
            </a:p>
          </p:txBody>
        </p:sp>
        <p:sp>
          <p:nvSpPr>
            <p:cNvPr id="92190" name="Text Box 26"/>
            <p:cNvSpPr txBox="1">
              <a:spLocks noChangeArrowheads="1"/>
            </p:cNvSpPr>
            <p:nvPr/>
          </p:nvSpPr>
          <p:spPr bwMode="auto">
            <a:xfrm>
              <a:off x="2792"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L01</a:t>
              </a:r>
            </a:p>
          </p:txBody>
        </p:sp>
        <p:sp>
          <p:nvSpPr>
            <p:cNvPr id="92191" name="Text Box 27"/>
            <p:cNvSpPr txBox="1">
              <a:spLocks noChangeArrowheads="1"/>
            </p:cNvSpPr>
            <p:nvPr/>
          </p:nvSpPr>
          <p:spPr bwMode="auto">
            <a:xfrm>
              <a:off x="2792"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J01</a:t>
              </a:r>
            </a:p>
          </p:txBody>
        </p:sp>
        <p:sp>
          <p:nvSpPr>
            <p:cNvPr id="92192" name="Text Box 28"/>
            <p:cNvSpPr txBox="1">
              <a:spLocks noChangeArrowheads="1"/>
            </p:cNvSpPr>
            <p:nvPr/>
          </p:nvSpPr>
          <p:spPr bwMode="auto">
            <a:xfrm>
              <a:off x="3382" y="2312"/>
              <a:ext cx="136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100">
                  <a:latin typeface="Times New Roman" panose="02020603050405020304" pitchFamily="18" charset="0"/>
                  <a:sym typeface="Wingdings" panose="05000000000000000000" pitchFamily="2" charset="2"/>
                </a:rPr>
                <a:t>   清华大学出版社</a:t>
              </a:r>
            </a:p>
          </p:txBody>
        </p:sp>
        <p:sp>
          <p:nvSpPr>
            <p:cNvPr id="92193" name="Text Box 29"/>
            <p:cNvSpPr txBox="1">
              <a:spLocks noChangeArrowheads="1"/>
            </p:cNvSpPr>
            <p:nvPr/>
          </p:nvSpPr>
          <p:spPr bwMode="auto">
            <a:xfrm>
              <a:off x="513"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4" name="Text Box 30"/>
            <p:cNvSpPr txBox="1">
              <a:spLocks noChangeArrowheads="1"/>
            </p:cNvSpPr>
            <p:nvPr/>
          </p:nvSpPr>
          <p:spPr bwMode="auto">
            <a:xfrm>
              <a:off x="379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5" name="Text Box 31"/>
            <p:cNvSpPr txBox="1">
              <a:spLocks noChangeArrowheads="1"/>
            </p:cNvSpPr>
            <p:nvPr/>
          </p:nvSpPr>
          <p:spPr bwMode="auto">
            <a:xfrm>
              <a:off x="283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6" name="Text Box 32"/>
            <p:cNvSpPr txBox="1">
              <a:spLocks noChangeArrowheads="1"/>
            </p:cNvSpPr>
            <p:nvPr/>
          </p:nvSpPr>
          <p:spPr bwMode="auto">
            <a:xfrm>
              <a:off x="201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7" name="Text Box 33"/>
            <p:cNvSpPr txBox="1">
              <a:spLocks noChangeArrowheads="1"/>
            </p:cNvSpPr>
            <p:nvPr/>
          </p:nvSpPr>
          <p:spPr bwMode="auto">
            <a:xfrm>
              <a:off x="124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8" name="Text Box 34"/>
            <p:cNvSpPr txBox="1">
              <a:spLocks noChangeArrowheads="1"/>
            </p:cNvSpPr>
            <p:nvPr/>
          </p:nvSpPr>
          <p:spPr bwMode="auto">
            <a:xfrm>
              <a:off x="502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9" name="Text Box 35"/>
            <p:cNvSpPr txBox="1">
              <a:spLocks noChangeArrowheads="1"/>
            </p:cNvSpPr>
            <p:nvPr/>
          </p:nvSpPr>
          <p:spPr bwMode="auto">
            <a:xfrm>
              <a:off x="4842" y="2312"/>
              <a:ext cx="45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900">
                  <a:latin typeface="宋体" panose="02010600030101010101" pitchFamily="2" charset="-122"/>
                  <a:ea typeface="宋体" panose="02010600030101010101" pitchFamily="2" charset="-122"/>
                  <a:sym typeface="Wingdings" panose="05000000000000000000" pitchFamily="2" charset="2"/>
                </a:rPr>
                <a:t> </a:t>
              </a: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2010</a:t>
              </a:r>
            </a:p>
          </p:txBody>
        </p:sp>
        <p:sp>
          <p:nvSpPr>
            <p:cNvPr id="92200" name="Text Box 36"/>
            <p:cNvSpPr txBox="1">
              <a:spLocks noChangeArrowheads="1"/>
            </p:cNvSpPr>
            <p:nvPr/>
          </p:nvSpPr>
          <p:spPr bwMode="auto">
            <a:xfrm>
              <a:off x="3476" y="3219"/>
              <a:ext cx="95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100">
                  <a:latin typeface="宋体" panose="02010600030101010101" pitchFamily="2" charset="-122"/>
                  <a:ea typeface="宋体" panose="02010600030101010101" pitchFamily="2" charset="-122"/>
                  <a:sym typeface="Wingdings" panose="05000000000000000000" pitchFamily="2" charset="2"/>
                </a:rPr>
                <a:t>华中科技大学出版社</a:t>
              </a:r>
              <a:endParaRPr kumimoji="0" lang="en-US" altLang="zh-CN" sz="1100">
                <a:latin typeface="Times New Roman" panose="02020603050405020304" pitchFamily="18" charset="0"/>
                <a:ea typeface="宋体" panose="02010600030101010101" pitchFamily="2" charset="-122"/>
                <a:sym typeface="Wingdings" panose="05000000000000000000" pitchFamily="2" charset="2"/>
              </a:endParaRPr>
            </a:p>
          </p:txBody>
        </p:sp>
        <p:sp>
          <p:nvSpPr>
            <p:cNvPr id="92201" name="Text Box 37"/>
            <p:cNvSpPr txBox="1">
              <a:spLocks noChangeArrowheads="1"/>
            </p:cNvSpPr>
            <p:nvPr/>
          </p:nvSpPr>
          <p:spPr bwMode="auto">
            <a:xfrm>
              <a:off x="4885"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2008</a:t>
              </a:r>
            </a:p>
          </p:txBody>
        </p:sp>
        <p:sp>
          <p:nvSpPr>
            <p:cNvPr id="92202" name="Text Box 38"/>
            <p:cNvSpPr txBox="1">
              <a:spLocks noChangeArrowheads="1"/>
            </p:cNvSpPr>
            <p:nvPr/>
          </p:nvSpPr>
          <p:spPr bwMode="auto">
            <a:xfrm>
              <a:off x="3476" y="2757"/>
              <a:ext cx="1092"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100">
                  <a:latin typeface="宋体" panose="02010600030101010101" pitchFamily="2" charset="-122"/>
                  <a:ea typeface="宋体" panose="02010600030101010101" pitchFamily="2" charset="-122"/>
                  <a:sym typeface="Wingdings" panose="05000000000000000000" pitchFamily="2" charset="2"/>
                </a:rPr>
                <a:t>清华大学出版社</a:t>
              </a:r>
              <a:endParaRPr kumimoji="0" lang="en-US" altLang="zh-CN" sz="1100">
                <a:latin typeface="Times New Roman" panose="02020603050405020304" pitchFamily="18" charset="0"/>
                <a:ea typeface="宋体" panose="02010600030101010101" pitchFamily="2" charset="-122"/>
                <a:sym typeface="Wingdings" panose="05000000000000000000" pitchFamily="2" charset="2"/>
              </a:endParaRPr>
            </a:p>
          </p:txBody>
        </p:sp>
        <p:sp>
          <p:nvSpPr>
            <p:cNvPr id="92203" name="Text Box 39"/>
            <p:cNvSpPr txBox="1">
              <a:spLocks noChangeArrowheads="1"/>
            </p:cNvSpPr>
            <p:nvPr/>
          </p:nvSpPr>
          <p:spPr bwMode="auto">
            <a:xfrm>
              <a:off x="4884" y="2757"/>
              <a:ext cx="39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2011</a:t>
              </a:r>
            </a:p>
          </p:txBody>
        </p:sp>
      </p:grpSp>
      <p:sp>
        <p:nvSpPr>
          <p:cNvPr id="2" name="文本框 1"/>
          <p:cNvSpPr txBox="1"/>
          <p:nvPr/>
        </p:nvSpPr>
        <p:spPr>
          <a:xfrm>
            <a:off x="185490" y="5140957"/>
            <a:ext cx="1132828" cy="369332"/>
          </a:xfrm>
          <a:prstGeom prst="rect">
            <a:avLst/>
          </a:prstGeom>
          <a:noFill/>
        </p:spPr>
        <p:txBody>
          <a:bodyPr wrap="square" rtlCol="0">
            <a:spAutoFit/>
          </a:bodyPr>
          <a:lstStyle/>
          <a:p>
            <a:r>
              <a:rPr lang="zh-CN" altLang="en-US" sz="1800" b="0" dirty="0">
                <a:solidFill>
                  <a:srgbClr val="FF0000"/>
                </a:solidFill>
              </a:rPr>
              <a:t>数据元素 </a:t>
            </a:r>
          </a:p>
        </p:txBody>
      </p:sp>
      <p:sp>
        <p:nvSpPr>
          <p:cNvPr id="45" name="文本框 44"/>
          <p:cNvSpPr txBox="1"/>
          <p:nvPr/>
        </p:nvSpPr>
        <p:spPr>
          <a:xfrm>
            <a:off x="7008291" y="3679777"/>
            <a:ext cx="1132828" cy="369332"/>
          </a:xfrm>
          <a:prstGeom prst="rect">
            <a:avLst/>
          </a:prstGeom>
          <a:noFill/>
        </p:spPr>
        <p:txBody>
          <a:bodyPr wrap="square" rtlCol="0">
            <a:spAutoFit/>
          </a:bodyPr>
          <a:lstStyle/>
          <a:p>
            <a:r>
              <a:rPr lang="zh-CN" altLang="en-US" sz="1800" b="0" dirty="0">
                <a:solidFill>
                  <a:srgbClr val="FF0000"/>
                </a:solidFill>
              </a:rPr>
              <a:t>数据项</a:t>
            </a:r>
          </a:p>
        </p:txBody>
      </p:sp>
      <p:cxnSp>
        <p:nvCxnSpPr>
          <p:cNvPr id="4" name="直接箭头连接符 3"/>
          <p:cNvCxnSpPr/>
          <p:nvPr/>
        </p:nvCxnSpPr>
        <p:spPr bwMode="auto">
          <a:xfrm>
            <a:off x="1246312" y="5325623"/>
            <a:ext cx="517379" cy="0"/>
          </a:xfrm>
          <a:prstGeom prst="straightConnector1">
            <a:avLst/>
          </a:prstGeom>
          <a:ln>
            <a:solidFill>
              <a:srgbClr val="FF0000"/>
            </a:solidFill>
            <a:tailEnd type="triangle"/>
          </a:ln>
          <a:extLst/>
        </p:spPr>
        <p:style>
          <a:lnRef idx="2">
            <a:schemeClr val="dk1"/>
          </a:lnRef>
          <a:fillRef idx="0">
            <a:schemeClr val="dk1"/>
          </a:fillRef>
          <a:effectRef idx="1">
            <a:schemeClr val="dk1"/>
          </a:effectRef>
          <a:fontRef idx="minor">
            <a:schemeClr val="tx1"/>
          </a:fontRef>
        </p:style>
      </p:cxnSp>
      <p:cxnSp>
        <p:nvCxnSpPr>
          <p:cNvPr id="6" name="直接箭头连接符 5"/>
          <p:cNvCxnSpPr/>
          <p:nvPr/>
        </p:nvCxnSpPr>
        <p:spPr bwMode="auto">
          <a:xfrm>
            <a:off x="7452519" y="4049110"/>
            <a:ext cx="0" cy="574055"/>
          </a:xfrm>
          <a:prstGeom prst="straightConnector1">
            <a:avLst/>
          </a:prstGeom>
          <a:ln>
            <a:solidFill>
              <a:srgbClr val="FF0000"/>
            </a:solidFill>
            <a:tailEnd type="triangle"/>
          </a:ln>
          <a:extLst/>
        </p:spPr>
        <p:style>
          <a:lnRef idx="2">
            <a:schemeClr val="dk1"/>
          </a:lnRef>
          <a:fillRef idx="0">
            <a:schemeClr val="dk1"/>
          </a:fillRef>
          <a:effectRef idx="1">
            <a:schemeClr val="dk1"/>
          </a:effectRef>
          <a:fontRef idx="minor">
            <a:schemeClr val="tx1"/>
          </a:fontRef>
        </p:style>
      </p:cxnSp>
    </p:spTree>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300042" y="188916"/>
            <a:ext cx="5711825" cy="725487"/>
          </a:xfrm>
        </p:spPr>
        <p:txBody>
          <a:bodyPr/>
          <a:lstStyle/>
          <a:p>
            <a:r>
              <a:rPr lang="zh-CN" altLang="en-US" sz="3200">
                <a:solidFill>
                  <a:srgbClr val="0000CC"/>
                </a:solidFill>
                <a:latin typeface="黑体" panose="02010609060101010101" pitchFamily="49" charset="-122"/>
                <a:ea typeface="黑体" panose="02010609060101010101" pitchFamily="49" charset="-122"/>
              </a:rPr>
              <a:t>数据</a:t>
            </a:r>
            <a:r>
              <a:rPr lang="zh-CN" altLang="en-US" sz="32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对象 </a:t>
            </a:r>
            <a:r>
              <a:rPr lang="en-US" altLang="zh-CN" sz="32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(data object)</a:t>
            </a:r>
          </a:p>
        </p:txBody>
      </p:sp>
      <p:sp>
        <p:nvSpPr>
          <p:cNvPr id="93187" name="Rectangle 3"/>
          <p:cNvSpPr>
            <a:spLocks noGrp="1" noChangeArrowheads="1"/>
          </p:cNvSpPr>
          <p:nvPr>
            <p:ph type="body" idx="1"/>
          </p:nvPr>
        </p:nvSpPr>
        <p:spPr>
          <a:xfrm>
            <a:off x="685800" y="1447800"/>
            <a:ext cx="7924800" cy="4114800"/>
          </a:xfrm>
        </p:spPr>
        <p:txBody>
          <a:bodyPr/>
          <a:lstStyle/>
          <a:p>
            <a:pPr>
              <a:lnSpc>
                <a:spcPct val="130000"/>
              </a:lnSpc>
              <a:buClr>
                <a:schemeClr val="tx2"/>
              </a:buClr>
              <a:buSzPct val="45000"/>
            </a:pPr>
            <a:r>
              <a:rPr lang="zh-CN" altLang="en-US">
                <a:latin typeface="楷体_GB2312" pitchFamily="49" charset="-122"/>
              </a:rPr>
              <a:t>数据的子集。是具有相同性质的数据成员（数据元素）的集合。</a:t>
            </a:r>
          </a:p>
          <a:p>
            <a:pPr lvl="1">
              <a:lnSpc>
                <a:spcPct val="130000"/>
              </a:lnSpc>
              <a:buClr>
                <a:srgbClr val="00CC00"/>
              </a:buClr>
              <a:buSzPct val="45000"/>
              <a:buFont typeface="Wingdings" panose="05000000000000000000" pitchFamily="2" charset="2"/>
              <a:buChar char="u"/>
            </a:pPr>
            <a:r>
              <a:rPr lang="zh-CN" altLang="en-US" smtClean="0">
                <a:solidFill>
                  <a:srgbClr val="0033CC"/>
                </a:solidFill>
                <a:latin typeface="楷体_GB2312" pitchFamily="49" charset="-122"/>
              </a:rPr>
              <a:t>整数数据对象 </a:t>
            </a:r>
          </a:p>
          <a:p>
            <a:pPr lvl="1">
              <a:lnSpc>
                <a:spcPct val="130000"/>
              </a:lnSpc>
              <a:buClr>
                <a:srgbClr val="00CC00"/>
              </a:buClr>
              <a:buSzPct val="45000"/>
              <a:buFont typeface="Wingdings" panose="05000000000000000000" pitchFamily="2" charset="2"/>
              <a:buNone/>
            </a:pPr>
            <a:r>
              <a:rPr lang="en-US" altLang="en-US" i="1" smtClean="0">
                <a:solidFill>
                  <a:srgbClr val="FF3300"/>
                </a:solidFill>
                <a:latin typeface="楷体_GB2312" pitchFamily="49" charset="-122"/>
              </a:rPr>
              <a:t>           </a:t>
            </a:r>
            <a:r>
              <a:rPr lang="en-US" altLang="zh-CN" i="1" smtClean="0">
                <a:solidFill>
                  <a:schemeClr val="bg2"/>
                </a:solidFill>
                <a:latin typeface="Times New Roman" panose="02020603050405020304" pitchFamily="18" charset="0"/>
                <a:cs typeface="Times New Roman" panose="02020603050405020304" pitchFamily="18" charset="0"/>
              </a:rPr>
              <a:t>N </a:t>
            </a:r>
            <a:r>
              <a:rPr lang="en-US" altLang="zh-CN" smtClean="0">
                <a:solidFill>
                  <a:schemeClr val="bg2"/>
                </a:solidFill>
                <a:latin typeface="Times New Roman" panose="02020603050405020304" pitchFamily="18" charset="0"/>
                <a:cs typeface="Times New Roman" panose="02020603050405020304" pitchFamily="18" charset="0"/>
              </a:rPr>
              <a:t>= {0, </a:t>
            </a:r>
            <a:r>
              <a:rPr lang="en-US" altLang="zh-CN" smtClean="0">
                <a:solidFill>
                  <a:schemeClr val="bg2"/>
                </a:solidFill>
                <a:latin typeface="Times New Roman" panose="02020603050405020304" pitchFamily="18" charset="0"/>
                <a:cs typeface="Times New Roman" panose="02020603050405020304" pitchFamily="18" charset="0"/>
                <a:sym typeface="Symbol" panose="05050102010706020507" pitchFamily="18" charset="2"/>
              </a:rPr>
              <a:t>1, 2, … }</a:t>
            </a:r>
          </a:p>
          <a:p>
            <a:pPr lvl="1">
              <a:lnSpc>
                <a:spcPct val="130000"/>
              </a:lnSpc>
              <a:buClr>
                <a:srgbClr val="00CC00"/>
              </a:buClr>
              <a:buSzPct val="45000"/>
              <a:buFont typeface="Wingdings" panose="05000000000000000000" pitchFamily="2" charset="2"/>
              <a:buChar char="u"/>
            </a:pPr>
            <a:r>
              <a:rPr lang="zh-CN" altLang="en-US" smtClean="0">
                <a:solidFill>
                  <a:srgbClr val="0033CC"/>
                </a:solidFill>
                <a:latin typeface="楷体_GB2312" pitchFamily="49" charset="-122"/>
                <a:sym typeface="Symbol" panose="05050102010706020507" pitchFamily="18" charset="2"/>
              </a:rPr>
              <a:t>学生数据对象</a:t>
            </a:r>
            <a:endParaRPr lang="zh-CN" altLang="en-US" smtClean="0">
              <a:solidFill>
                <a:srgbClr val="0033CC"/>
              </a:solidFill>
              <a:latin typeface="楷体_GB2312" pitchFamily="49" charset="-122"/>
            </a:endParaRPr>
          </a:p>
          <a:p>
            <a:endParaRPr lang="en-US" altLang="zh-CN" smtClean="0"/>
          </a:p>
        </p:txBody>
      </p:sp>
      <p:sp>
        <p:nvSpPr>
          <p:cNvPr id="93188" name="Oval 4"/>
          <p:cNvSpPr>
            <a:spLocks noChangeArrowheads="1"/>
          </p:cNvSpPr>
          <p:nvPr/>
        </p:nvSpPr>
        <p:spPr bwMode="auto">
          <a:xfrm>
            <a:off x="7308850" y="469901"/>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3189"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3190"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6" name="Rectangle 8"/>
          <p:cNvSpPr>
            <a:spLocks noGrp="1" noChangeArrowheads="1"/>
          </p:cNvSpPr>
          <p:nvPr>
            <p:ph type="title"/>
          </p:nvPr>
        </p:nvSpPr>
        <p:spPr>
          <a:xfrm>
            <a:off x="179388" y="188913"/>
            <a:ext cx="5040312" cy="762000"/>
          </a:xfrm>
        </p:spPr>
        <p:txBody>
          <a:bodyPr/>
          <a:lstStyle/>
          <a:p>
            <a:pPr>
              <a:defRPr/>
            </a:pPr>
            <a:r>
              <a:rPr lang="zh-CN" altLang="en-US" sz="3600" dirty="0">
                <a:solidFill>
                  <a:srgbClr val="FF0000"/>
                </a:solidFill>
                <a:latin typeface="黑体" panose="02010609060101010101" pitchFamily="49" charset="-122"/>
                <a:ea typeface="黑体" panose="02010609060101010101" pitchFamily="49" charset="-122"/>
              </a:rPr>
              <a:t>什么是数据结构</a:t>
            </a:r>
            <a:endParaRPr lang="zh-CN" altLang="en-US" sz="3600" dirty="0">
              <a:latin typeface="黑体" panose="02010609060101010101" pitchFamily="49" charset="-122"/>
              <a:ea typeface="黑体" panose="02010609060101010101" pitchFamily="49" charset="-122"/>
            </a:endParaRPr>
          </a:p>
        </p:txBody>
      </p:sp>
      <p:sp>
        <p:nvSpPr>
          <p:cNvPr id="176137" name="Text Box 9"/>
          <p:cNvSpPr txBox="1">
            <a:spLocks noChangeArrowheads="1"/>
          </p:cNvSpPr>
          <p:nvPr/>
        </p:nvSpPr>
        <p:spPr bwMode="auto">
          <a:xfrm>
            <a:off x="714378" y="980728"/>
            <a:ext cx="7478713" cy="3875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30000"/>
              </a:lnSpc>
              <a:defRPr/>
            </a:pPr>
            <a:r>
              <a:rPr lang="zh-CN" altLang="en-US" sz="2800" dirty="0">
                <a:solidFill>
                  <a:srgbClr val="0033CC"/>
                </a:solidFill>
                <a:effectLst>
                  <a:outerShdw blurRad="38100" dist="38100" dir="2700000" algn="tl">
                    <a:srgbClr val="C0C0C0"/>
                  </a:outerShdw>
                </a:effectLst>
                <a:latin typeface="楷体_GB2312" pitchFamily="49" charset="-122"/>
                <a:ea typeface="楷体_GB2312" pitchFamily="49" charset="-122"/>
              </a:rPr>
              <a:t>定义：</a:t>
            </a:r>
            <a:r>
              <a:rPr lang="en-US" altLang="zh-CN" sz="2800" dirty="0">
                <a:effectLst>
                  <a:outerShdw blurRad="38100" dist="38100" dir="2700000" algn="tl">
                    <a:srgbClr val="C0C0C0"/>
                  </a:outerShdw>
                </a:effectLst>
                <a:latin typeface="楷体_GB2312" pitchFamily="49" charset="-122"/>
                <a:ea typeface="楷体_GB2312" pitchFamily="49" charset="-122"/>
              </a:rPr>
              <a:t>   </a:t>
            </a:r>
          </a:p>
          <a:p>
            <a:pPr>
              <a:lnSpc>
                <a:spcPct val="130000"/>
              </a:lnSpc>
              <a:defRPr/>
            </a:pPr>
            <a:r>
              <a:rPr lang="en-US" altLang="zh-CN" sz="2800"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数据结构由某一数据元素的集合和该集合中数据元素之间的关系组成。记为：</a:t>
            </a:r>
          </a:p>
          <a:p>
            <a:pPr>
              <a:lnSpc>
                <a:spcPct val="130000"/>
              </a:lnSpc>
              <a:defRPr/>
            </a:pP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a:t>
            </a:r>
            <a:r>
              <a:rPr lang="en-US" altLang="zh-CN" sz="2800" dirty="0" err="1">
                <a:solidFill>
                  <a:srgbClr val="0033CC"/>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Data_Structure</a:t>
            </a:r>
            <a:r>
              <a:rPr lang="en-US" altLang="zh-CN" sz="2800" dirty="0">
                <a:solidFill>
                  <a:srgbClr val="0033CC"/>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 {D, R}</a:t>
            </a:r>
          </a:p>
          <a:p>
            <a:pPr>
              <a:lnSpc>
                <a:spcPct val="130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30000"/>
              </a:lnSpc>
              <a:defRPr/>
            </a:pPr>
            <a:r>
              <a:rPr lang="zh-CN" altLang="en-US" sz="2800" dirty="0">
                <a:latin typeface="Times New Roman" panose="02020603050405020304" pitchFamily="18" charset="0"/>
                <a:ea typeface="楷体_GB2312" pitchFamily="49" charset="-122"/>
                <a:cs typeface="Times New Roman" panose="02020603050405020304" pitchFamily="18" charset="0"/>
              </a:rPr>
              <a:t>        其中，</a:t>
            </a:r>
            <a:r>
              <a:rPr lang="en-US" altLang="zh-CN" sz="2800" dirty="0">
                <a:latin typeface="Times New Roman" panose="02020603050405020304" pitchFamily="18" charset="0"/>
                <a:ea typeface="楷体_GB2312" pitchFamily="49" charset="-122"/>
                <a:cs typeface="Times New Roman" panose="02020603050405020304" pitchFamily="18" charset="0"/>
              </a:rPr>
              <a:t>D</a:t>
            </a:r>
            <a:r>
              <a:rPr lang="zh-CN" altLang="en-US" sz="2800" dirty="0">
                <a:latin typeface="Times New Roman" panose="02020603050405020304" pitchFamily="18" charset="0"/>
                <a:ea typeface="楷体_GB2312" pitchFamily="49" charset="-122"/>
                <a:cs typeface="Times New Roman" panose="02020603050405020304" pitchFamily="18" charset="0"/>
              </a:rPr>
              <a:t>是数据元素的有限集，</a:t>
            </a:r>
            <a:r>
              <a:rPr lang="en-US" altLang="zh-CN" sz="2800" dirty="0">
                <a:latin typeface="Times New Roman" panose="02020603050405020304" pitchFamily="18" charset="0"/>
                <a:ea typeface="楷体_GB2312" pitchFamily="49" charset="-122"/>
                <a:cs typeface="Times New Roman" panose="02020603050405020304" pitchFamily="18" charset="0"/>
              </a:rPr>
              <a:t>R</a:t>
            </a:r>
            <a:r>
              <a:rPr lang="zh-CN" altLang="en-US" sz="2800" dirty="0">
                <a:latin typeface="Times New Roman" panose="02020603050405020304" pitchFamily="18" charset="0"/>
                <a:ea typeface="楷体_GB2312" pitchFamily="49" charset="-122"/>
                <a:cs typeface="Times New Roman" panose="02020603050405020304" pitchFamily="18" charset="0"/>
              </a:rPr>
              <a:t>是</a:t>
            </a:r>
            <a:r>
              <a:rPr lang="en-US" altLang="zh-CN" sz="2800" dirty="0">
                <a:latin typeface="Times New Roman" panose="02020603050405020304" pitchFamily="18" charset="0"/>
                <a:ea typeface="楷体_GB2312" pitchFamily="49" charset="-122"/>
                <a:cs typeface="Times New Roman" panose="02020603050405020304" pitchFamily="18" charset="0"/>
              </a:rPr>
              <a:t>D</a:t>
            </a:r>
            <a:r>
              <a:rPr lang="zh-CN" altLang="en-US" sz="2800" dirty="0">
                <a:latin typeface="Times New Roman" panose="02020603050405020304" pitchFamily="18" charset="0"/>
                <a:ea typeface="楷体_GB2312" pitchFamily="49" charset="-122"/>
                <a:cs typeface="Times New Roman" panose="02020603050405020304" pitchFamily="18" charset="0"/>
              </a:rPr>
              <a:t>上关系的有限集。</a:t>
            </a:r>
            <a:endParaRPr lang="zh-CN" altLang="en-US" sz="2800" dirty="0">
              <a:latin typeface="楷体_GB2312" pitchFamily="49" charset="-122"/>
              <a:ea typeface="楷体_GB2312" pitchFamily="49" charset="-122"/>
            </a:endParaRPr>
          </a:p>
        </p:txBody>
      </p:sp>
      <p:sp>
        <p:nvSpPr>
          <p:cNvPr id="94212" name="Oval 4"/>
          <p:cNvSpPr>
            <a:spLocks noChangeArrowheads="1"/>
          </p:cNvSpPr>
          <p:nvPr/>
        </p:nvSpPr>
        <p:spPr bwMode="auto">
          <a:xfrm>
            <a:off x="7308850" y="469901"/>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4213"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4214"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 name="Text Box 9"/>
          <p:cNvSpPr txBox="1">
            <a:spLocks noChangeArrowheads="1"/>
          </p:cNvSpPr>
          <p:nvPr/>
        </p:nvSpPr>
        <p:spPr bwMode="auto">
          <a:xfrm>
            <a:off x="539751" y="4869160"/>
            <a:ext cx="8305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800" dirty="0">
                <a:ea typeface="黑体" panose="02010609060101010101" pitchFamily="49" charset="-122"/>
              </a:rPr>
              <a:t>例：用数据结构表示一周中的七天。</a:t>
            </a:r>
          </a:p>
        </p:txBody>
      </p:sp>
      <p:sp>
        <p:nvSpPr>
          <p:cNvPr id="8" name="Text Box 10"/>
          <p:cNvSpPr txBox="1">
            <a:spLocks noChangeArrowheads="1"/>
          </p:cNvSpPr>
          <p:nvPr/>
        </p:nvSpPr>
        <p:spPr bwMode="auto">
          <a:xfrm>
            <a:off x="1276351" y="5402561"/>
            <a:ext cx="6477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Data_Structure=(D,S),</a:t>
            </a:r>
            <a:r>
              <a:rPr lang="zh-CN" altLang="en-US" sz="2400">
                <a:solidFill>
                  <a:srgbClr val="000066"/>
                </a:solidFill>
                <a:latin typeface="Times New Roman" panose="02020603050405020304" pitchFamily="18" charset="0"/>
                <a:ea typeface="黑体" panose="02010609060101010101" pitchFamily="49" charset="-122"/>
              </a:rPr>
              <a:t>其中，</a:t>
            </a:r>
          </a:p>
          <a:p>
            <a:pPr>
              <a:spcBef>
                <a:spcPct val="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D={                                                           }  </a:t>
            </a:r>
          </a:p>
          <a:p>
            <a:pPr>
              <a:spcBef>
                <a:spcPct val="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R={                                                                       }                                             </a:t>
            </a:r>
          </a:p>
        </p:txBody>
      </p:sp>
      <p:sp>
        <p:nvSpPr>
          <p:cNvPr id="9" name="Text Box 11"/>
          <p:cNvSpPr txBox="1">
            <a:spLocks noChangeArrowheads="1"/>
          </p:cNvSpPr>
          <p:nvPr/>
        </p:nvSpPr>
        <p:spPr bwMode="auto">
          <a:xfrm>
            <a:off x="1809754" y="5783562"/>
            <a:ext cx="67167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Mon,Tue, Wen, Thu, Fri, Sat, Sun</a:t>
            </a:r>
          </a:p>
        </p:txBody>
      </p:sp>
      <p:sp>
        <p:nvSpPr>
          <p:cNvPr id="10" name="Text Box 12"/>
          <p:cNvSpPr txBox="1">
            <a:spLocks noChangeArrowheads="1"/>
          </p:cNvSpPr>
          <p:nvPr/>
        </p:nvSpPr>
        <p:spPr bwMode="auto">
          <a:xfrm>
            <a:off x="1828800" y="6161387"/>
            <a:ext cx="685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&lt;Mon,Tue&gt;,&lt;Tue,Wen&gt;,&lt; Wen,Thu&gt;…</a:t>
            </a:r>
          </a:p>
        </p:txBody>
      </p:sp>
    </p:spTree>
  </p:cSld>
  <p:clrMapOvr>
    <a:masterClrMapping/>
  </p:clrMapOvr>
  <p:transition>
    <p:spli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ChangeArrowheads="1"/>
          </p:cNvSpPr>
          <p:nvPr/>
        </p:nvSpPr>
        <p:spPr bwMode="auto">
          <a:xfrm>
            <a:off x="395291" y="1754191"/>
            <a:ext cx="7489825"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defRPr/>
            </a:pPr>
            <a:r>
              <a:rPr lang="zh-CN" altLang="en-US" sz="2000" dirty="0">
                <a:solidFill>
                  <a:srgbClr val="000066"/>
                </a:solidFill>
                <a:latin typeface="+mn-lt"/>
              </a:rPr>
              <a:t>（</a:t>
            </a:r>
            <a:r>
              <a:rPr lang="en-US" altLang="zh-CN" sz="2000" dirty="0">
                <a:solidFill>
                  <a:srgbClr val="000066"/>
                </a:solidFill>
                <a:latin typeface="+mn-lt"/>
              </a:rPr>
              <a:t>1</a:t>
            </a:r>
            <a:r>
              <a:rPr lang="zh-CN" altLang="en-US" sz="2000" dirty="0">
                <a:solidFill>
                  <a:srgbClr val="000066"/>
                </a:solidFill>
                <a:latin typeface="+mn-lt"/>
              </a:rPr>
              <a:t>）</a:t>
            </a:r>
            <a:r>
              <a:rPr lang="en-US" altLang="zh-CN" sz="2000" dirty="0" err="1">
                <a:solidFill>
                  <a:srgbClr val="000066"/>
                </a:solidFill>
                <a:latin typeface="+mn-lt"/>
              </a:rPr>
              <a:t>Data_Structure</a:t>
            </a:r>
            <a:r>
              <a:rPr lang="en-US" altLang="zh-CN" sz="2000" dirty="0">
                <a:solidFill>
                  <a:srgbClr val="000066"/>
                </a:solidFill>
                <a:latin typeface="+mn-lt"/>
              </a:rPr>
              <a:t>=(D,S)</a:t>
            </a:r>
            <a:r>
              <a:rPr lang="zh-CN" altLang="en-US" sz="2000" dirty="0">
                <a:solidFill>
                  <a:srgbClr val="000066"/>
                </a:solidFill>
                <a:latin typeface="+mn-lt"/>
              </a:rPr>
              <a:t>，其中，</a:t>
            </a:r>
          </a:p>
          <a:p>
            <a:pPr>
              <a:spcBef>
                <a:spcPct val="20000"/>
              </a:spcBef>
              <a:defRPr/>
            </a:pPr>
            <a:r>
              <a:rPr lang="zh-CN" altLang="en-US" sz="2000" dirty="0">
                <a:solidFill>
                  <a:srgbClr val="000066"/>
                </a:solidFill>
                <a:latin typeface="+mn-lt"/>
              </a:rPr>
              <a:t>          </a:t>
            </a:r>
            <a:r>
              <a:rPr lang="en-US" altLang="zh-CN" sz="2000" dirty="0">
                <a:solidFill>
                  <a:srgbClr val="000066"/>
                </a:solidFill>
                <a:latin typeface="+mn-lt"/>
              </a:rPr>
              <a:t>D={ 01</a:t>
            </a:r>
            <a:r>
              <a:rPr lang="zh-CN" altLang="en-US" sz="2000" dirty="0">
                <a:solidFill>
                  <a:srgbClr val="000066"/>
                </a:solidFill>
                <a:latin typeface="+mn-lt"/>
              </a:rPr>
              <a:t>，</a:t>
            </a:r>
            <a:r>
              <a:rPr lang="en-US" altLang="zh-CN" sz="2000" dirty="0">
                <a:solidFill>
                  <a:srgbClr val="000066"/>
                </a:solidFill>
                <a:latin typeface="+mn-lt"/>
              </a:rPr>
              <a:t>02</a:t>
            </a:r>
            <a:r>
              <a:rPr lang="zh-CN" altLang="en-US" sz="2000" dirty="0">
                <a:solidFill>
                  <a:srgbClr val="000066"/>
                </a:solidFill>
                <a:latin typeface="+mn-lt"/>
              </a:rPr>
              <a:t>，</a:t>
            </a:r>
            <a:r>
              <a:rPr lang="en-US" altLang="zh-CN" sz="2000" dirty="0">
                <a:solidFill>
                  <a:srgbClr val="000066"/>
                </a:solidFill>
                <a:latin typeface="+mn-lt"/>
              </a:rPr>
              <a:t>03</a:t>
            </a:r>
            <a:r>
              <a:rPr lang="zh-CN" altLang="en-US" sz="2000" dirty="0">
                <a:solidFill>
                  <a:srgbClr val="000066"/>
                </a:solidFill>
                <a:latin typeface="+mn-lt"/>
              </a:rPr>
              <a:t>，</a:t>
            </a:r>
            <a:r>
              <a:rPr lang="en-US" altLang="zh-CN" sz="2000" dirty="0">
                <a:solidFill>
                  <a:srgbClr val="000066"/>
                </a:solidFill>
                <a:latin typeface="+mn-lt"/>
              </a:rPr>
              <a:t>04</a:t>
            </a:r>
            <a:r>
              <a:rPr lang="zh-CN" altLang="en-US" sz="2000" dirty="0">
                <a:solidFill>
                  <a:srgbClr val="000066"/>
                </a:solidFill>
                <a:latin typeface="+mn-lt"/>
              </a:rPr>
              <a:t>，</a:t>
            </a:r>
            <a:r>
              <a:rPr lang="en-US" altLang="zh-CN" sz="2000" dirty="0">
                <a:solidFill>
                  <a:srgbClr val="000066"/>
                </a:solidFill>
                <a:latin typeface="+mn-lt"/>
              </a:rPr>
              <a:t>05   }  </a:t>
            </a:r>
          </a:p>
          <a:p>
            <a:pPr>
              <a:spcBef>
                <a:spcPct val="20000"/>
              </a:spcBef>
              <a:defRPr/>
            </a:pPr>
            <a:r>
              <a:rPr lang="en-US" altLang="zh-CN" sz="2000" dirty="0">
                <a:solidFill>
                  <a:srgbClr val="000066"/>
                </a:solidFill>
                <a:latin typeface="+mn-lt"/>
              </a:rPr>
              <a:t>          S={  }</a:t>
            </a:r>
          </a:p>
        </p:txBody>
      </p:sp>
      <p:sp>
        <p:nvSpPr>
          <p:cNvPr id="151555" name="Text Box 3"/>
          <p:cNvSpPr txBox="1">
            <a:spLocks noChangeArrowheads="1"/>
          </p:cNvSpPr>
          <p:nvPr/>
        </p:nvSpPr>
        <p:spPr bwMode="auto">
          <a:xfrm>
            <a:off x="395288" y="3319467"/>
            <a:ext cx="8305800"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defRPr/>
            </a:pPr>
            <a:r>
              <a:rPr lang="zh-CN" altLang="en-US" sz="2000" dirty="0">
                <a:solidFill>
                  <a:srgbClr val="000066"/>
                </a:solidFill>
                <a:latin typeface="+mn-lt"/>
              </a:rPr>
              <a:t>（</a:t>
            </a:r>
            <a:r>
              <a:rPr lang="en-US" altLang="zh-CN" sz="2000" dirty="0">
                <a:solidFill>
                  <a:srgbClr val="000066"/>
                </a:solidFill>
                <a:latin typeface="+mn-lt"/>
              </a:rPr>
              <a:t>2</a:t>
            </a:r>
            <a:r>
              <a:rPr lang="zh-CN" altLang="en-US" sz="2000" dirty="0">
                <a:solidFill>
                  <a:srgbClr val="000066"/>
                </a:solidFill>
                <a:latin typeface="+mn-lt"/>
              </a:rPr>
              <a:t>） </a:t>
            </a:r>
            <a:r>
              <a:rPr lang="en-US" altLang="zh-CN" sz="2000" dirty="0">
                <a:solidFill>
                  <a:srgbClr val="000066"/>
                </a:solidFill>
                <a:latin typeface="+mn-lt"/>
              </a:rPr>
              <a:t>S=(D, R)</a:t>
            </a:r>
          </a:p>
          <a:p>
            <a:pPr>
              <a:spcBef>
                <a:spcPct val="20000"/>
              </a:spcBef>
              <a:defRPr/>
            </a:pPr>
            <a:r>
              <a:rPr lang="en-US" altLang="zh-CN" sz="2000" dirty="0">
                <a:solidFill>
                  <a:srgbClr val="000066"/>
                </a:solidFill>
                <a:latin typeface="+mn-lt"/>
              </a:rPr>
              <a:t>           D=</a:t>
            </a:r>
            <a:r>
              <a:rPr lang="en-US" altLang="zh-CN" sz="2000" dirty="0">
                <a:solidFill>
                  <a:srgbClr val="000066"/>
                </a:solidFill>
                <a:latin typeface="+mn-lt"/>
                <a:cs typeface="Times New Roman" panose="02020603050405020304" pitchFamily="18" charset="0"/>
              </a:rPr>
              <a:t>{ </a:t>
            </a:r>
            <a:r>
              <a:rPr lang="en-US" altLang="zh-CN" sz="2000" dirty="0">
                <a:solidFill>
                  <a:srgbClr val="000066"/>
                </a:solidFill>
                <a:latin typeface="+mn-lt"/>
              </a:rPr>
              <a:t>a, b, c, d, e, f </a:t>
            </a:r>
            <a:r>
              <a:rPr lang="en-US" altLang="zh-CN" sz="2000" dirty="0">
                <a:solidFill>
                  <a:srgbClr val="000066"/>
                </a:solidFill>
                <a:latin typeface="+mn-lt"/>
                <a:cs typeface="Times New Roman" panose="02020603050405020304" pitchFamily="18" charset="0"/>
              </a:rPr>
              <a:t>}</a:t>
            </a:r>
          </a:p>
          <a:p>
            <a:pPr>
              <a:spcBef>
                <a:spcPct val="20000"/>
              </a:spcBef>
              <a:defRPr/>
            </a:pPr>
            <a:r>
              <a:rPr lang="en-US" altLang="zh-CN" sz="2000" dirty="0">
                <a:solidFill>
                  <a:srgbClr val="000066"/>
                </a:solidFill>
                <a:latin typeface="+mn-lt"/>
                <a:cs typeface="Times New Roman" panose="02020603050405020304" pitchFamily="18" charset="0"/>
              </a:rPr>
              <a:t>           R={ &lt;</a:t>
            </a:r>
            <a:r>
              <a:rPr lang="en-US" altLang="zh-CN" sz="2000" dirty="0" err="1">
                <a:solidFill>
                  <a:srgbClr val="000066"/>
                </a:solidFill>
                <a:latin typeface="+mn-lt"/>
              </a:rPr>
              <a:t>a,e</a:t>
            </a:r>
            <a:r>
              <a:rPr lang="en-US" altLang="zh-CN" sz="2000" dirty="0">
                <a:solidFill>
                  <a:srgbClr val="000066"/>
                </a:solidFill>
                <a:latin typeface="+mn-lt"/>
              </a:rPr>
              <a:t>&gt;,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b,c</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c,a</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e,f</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f,d</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a:t>
            </a:r>
          </a:p>
        </p:txBody>
      </p:sp>
      <p:sp>
        <p:nvSpPr>
          <p:cNvPr id="151556" name="Text Box 4"/>
          <p:cNvSpPr txBox="1">
            <a:spLocks noChangeArrowheads="1"/>
          </p:cNvSpPr>
          <p:nvPr/>
        </p:nvSpPr>
        <p:spPr bwMode="auto">
          <a:xfrm>
            <a:off x="990600" y="4616451"/>
            <a:ext cx="7772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solidFill>
                  <a:srgbClr val="FF0066"/>
                </a:solidFill>
                <a:latin typeface="Times New Roman" panose="02020603050405020304" pitchFamily="18" charset="0"/>
                <a:ea typeface="黑体" panose="02010609060101010101" pitchFamily="49" charset="-122"/>
              </a:rPr>
              <a:t>解</a:t>
            </a:r>
            <a:r>
              <a:rPr lang="en-US" altLang="zh-CN" sz="2000">
                <a:solidFill>
                  <a:srgbClr val="FF0066"/>
                </a:solidFill>
                <a:latin typeface="Times New Roman" panose="02020603050405020304" pitchFamily="18" charset="0"/>
                <a:ea typeface="黑体" panose="02010609060101010101" pitchFamily="49" charset="-122"/>
              </a:rPr>
              <a:t>:</a:t>
            </a:r>
            <a:r>
              <a:rPr lang="en-US" altLang="zh-CN" sz="2000">
                <a:solidFill>
                  <a:srgbClr val="000066"/>
                </a:solidFill>
                <a:latin typeface="Times New Roman" panose="02020603050405020304" pitchFamily="18" charset="0"/>
                <a:ea typeface="黑体" panose="02010609060101010101" pitchFamily="49" charset="-122"/>
              </a:rPr>
              <a:t> </a:t>
            </a:r>
            <a:r>
              <a:rPr lang="zh-CN" altLang="en-US" sz="2000">
                <a:solidFill>
                  <a:srgbClr val="000066"/>
                </a:solidFill>
                <a:latin typeface="Times New Roman" panose="02020603050405020304" pitchFamily="18" charset="0"/>
                <a:ea typeface="黑体" panose="02010609060101010101" pitchFamily="49" charset="-122"/>
              </a:rPr>
              <a:t>上述表达式可用图形表示为：</a:t>
            </a:r>
          </a:p>
        </p:txBody>
      </p:sp>
      <p:sp>
        <p:nvSpPr>
          <p:cNvPr id="151557" name="Line 5"/>
          <p:cNvSpPr>
            <a:spLocks noChangeShapeType="1"/>
          </p:cNvSpPr>
          <p:nvPr/>
        </p:nvSpPr>
        <p:spPr bwMode="auto">
          <a:xfrm>
            <a:off x="4495800" y="5276851"/>
            <a:ext cx="7620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58" name="Line 6"/>
          <p:cNvSpPr>
            <a:spLocks noChangeShapeType="1"/>
          </p:cNvSpPr>
          <p:nvPr/>
        </p:nvSpPr>
        <p:spPr bwMode="auto">
          <a:xfrm>
            <a:off x="2209800" y="5276851"/>
            <a:ext cx="6858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59" name="Line 7"/>
          <p:cNvSpPr>
            <a:spLocks noChangeShapeType="1"/>
          </p:cNvSpPr>
          <p:nvPr/>
        </p:nvSpPr>
        <p:spPr bwMode="auto">
          <a:xfrm>
            <a:off x="3276600" y="5276851"/>
            <a:ext cx="8382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60" name="Line 8"/>
          <p:cNvSpPr>
            <a:spLocks noChangeShapeType="1"/>
          </p:cNvSpPr>
          <p:nvPr/>
        </p:nvSpPr>
        <p:spPr bwMode="auto">
          <a:xfrm>
            <a:off x="5791200" y="5276851"/>
            <a:ext cx="7620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61" name="Line 9"/>
          <p:cNvSpPr>
            <a:spLocks noChangeShapeType="1"/>
          </p:cNvSpPr>
          <p:nvPr/>
        </p:nvSpPr>
        <p:spPr bwMode="auto">
          <a:xfrm>
            <a:off x="6934200" y="5276851"/>
            <a:ext cx="7620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62" name="Text Box 10"/>
          <p:cNvSpPr txBox="1">
            <a:spLocks noChangeArrowheads="1"/>
          </p:cNvSpPr>
          <p:nvPr/>
        </p:nvSpPr>
        <p:spPr bwMode="auto">
          <a:xfrm>
            <a:off x="41148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a</a:t>
            </a:r>
          </a:p>
        </p:txBody>
      </p:sp>
      <p:sp>
        <p:nvSpPr>
          <p:cNvPr id="151563" name="Text Box 11"/>
          <p:cNvSpPr txBox="1">
            <a:spLocks noChangeArrowheads="1"/>
          </p:cNvSpPr>
          <p:nvPr/>
        </p:nvSpPr>
        <p:spPr bwMode="auto">
          <a:xfrm>
            <a:off x="53340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e</a:t>
            </a:r>
          </a:p>
        </p:txBody>
      </p:sp>
      <p:sp>
        <p:nvSpPr>
          <p:cNvPr id="151564" name="Text Box 12"/>
          <p:cNvSpPr txBox="1">
            <a:spLocks noChangeArrowheads="1"/>
          </p:cNvSpPr>
          <p:nvPr/>
        </p:nvSpPr>
        <p:spPr bwMode="auto">
          <a:xfrm>
            <a:off x="18288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b</a:t>
            </a:r>
          </a:p>
        </p:txBody>
      </p:sp>
      <p:sp>
        <p:nvSpPr>
          <p:cNvPr id="151565" name="Text Box 13"/>
          <p:cNvSpPr txBox="1">
            <a:spLocks noChangeArrowheads="1"/>
          </p:cNvSpPr>
          <p:nvPr/>
        </p:nvSpPr>
        <p:spPr bwMode="auto">
          <a:xfrm>
            <a:off x="28956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c</a:t>
            </a:r>
          </a:p>
        </p:txBody>
      </p:sp>
      <p:sp>
        <p:nvSpPr>
          <p:cNvPr id="151566" name="Text Box 14"/>
          <p:cNvSpPr txBox="1">
            <a:spLocks noChangeArrowheads="1"/>
          </p:cNvSpPr>
          <p:nvPr/>
        </p:nvSpPr>
        <p:spPr bwMode="auto">
          <a:xfrm>
            <a:off x="65532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f</a:t>
            </a:r>
          </a:p>
        </p:txBody>
      </p:sp>
      <p:sp>
        <p:nvSpPr>
          <p:cNvPr id="151567" name="Text Box 15"/>
          <p:cNvSpPr txBox="1">
            <a:spLocks noChangeArrowheads="1"/>
          </p:cNvSpPr>
          <p:nvPr/>
        </p:nvSpPr>
        <p:spPr bwMode="auto">
          <a:xfrm>
            <a:off x="76962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d</a:t>
            </a:r>
          </a:p>
        </p:txBody>
      </p:sp>
      <p:sp>
        <p:nvSpPr>
          <p:cNvPr id="95248" name="Text Box 16"/>
          <p:cNvSpPr txBox="1">
            <a:spLocks noChangeArrowheads="1"/>
          </p:cNvSpPr>
          <p:nvPr/>
        </p:nvSpPr>
        <p:spPr bwMode="auto">
          <a:xfrm>
            <a:off x="466728" y="1303340"/>
            <a:ext cx="7561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ea typeface="黑体" panose="02010609060101010101" pitchFamily="49" charset="-122"/>
              </a:rPr>
              <a:t>例</a:t>
            </a:r>
            <a:r>
              <a:rPr lang="en-US" altLang="zh-CN" sz="2000">
                <a:ea typeface="黑体" panose="02010609060101010101" pitchFamily="49" charset="-122"/>
              </a:rPr>
              <a:t>2</a:t>
            </a:r>
            <a:r>
              <a:rPr lang="zh-CN" altLang="en-US" sz="2000">
                <a:ea typeface="黑体" panose="02010609060101010101" pitchFamily="49" charset="-122"/>
              </a:rPr>
              <a:t>：将下述表达式用图形的形式表示出来</a:t>
            </a:r>
          </a:p>
        </p:txBody>
      </p:sp>
      <p:sp>
        <p:nvSpPr>
          <p:cNvPr id="151569" name="AutoShape 17"/>
          <p:cNvSpPr>
            <a:spLocks noChangeArrowheads="1"/>
          </p:cNvSpPr>
          <p:nvPr/>
        </p:nvSpPr>
        <p:spPr bwMode="auto">
          <a:xfrm>
            <a:off x="4529142" y="2533650"/>
            <a:ext cx="1582737" cy="719139"/>
          </a:xfrm>
          <a:prstGeom prst="cloudCallout">
            <a:avLst>
              <a:gd name="adj1" fmla="val -70162"/>
              <a:gd name="adj2" fmla="val -53310"/>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a:solidFill>
                  <a:srgbClr val="660066"/>
                </a:solidFill>
                <a:ea typeface="黑体" panose="02010609060101010101" pitchFamily="49" charset="-122"/>
              </a:rPr>
              <a:t>集合结构</a:t>
            </a:r>
          </a:p>
        </p:txBody>
      </p:sp>
      <p:sp>
        <p:nvSpPr>
          <p:cNvPr id="151570" name="AutoShape 18"/>
          <p:cNvSpPr>
            <a:spLocks noChangeArrowheads="1"/>
          </p:cNvSpPr>
          <p:nvPr/>
        </p:nvSpPr>
        <p:spPr bwMode="auto">
          <a:xfrm>
            <a:off x="6348416" y="5673728"/>
            <a:ext cx="1728787" cy="720725"/>
          </a:xfrm>
          <a:prstGeom prst="cloudCallout">
            <a:avLst>
              <a:gd name="adj1" fmla="val -27778"/>
              <a:gd name="adj2" fmla="val -78194"/>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a:solidFill>
                  <a:srgbClr val="660066"/>
                </a:solidFill>
                <a:ea typeface="黑体" panose="02010609060101010101" pitchFamily="49" charset="-122"/>
              </a:rPr>
              <a:t>线性结构</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1569"/>
                                        </p:tgtEl>
                                        <p:attrNameLst>
                                          <p:attrName>style.visibility</p:attrName>
                                        </p:attrNameLst>
                                      </p:cBhvr>
                                      <p:to>
                                        <p:strVal val="visible"/>
                                      </p:to>
                                    </p:set>
                                    <p:animEffect transition="in" filter="wipe(up)">
                                      <p:cBhvr>
                                        <p:cTn id="7" dur="500"/>
                                        <p:tgtEl>
                                          <p:spTgt spid="1515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1570"/>
                                        </p:tgtEl>
                                        <p:attrNameLst>
                                          <p:attrName>style.visibility</p:attrName>
                                        </p:attrNameLst>
                                      </p:cBhvr>
                                      <p:to>
                                        <p:strVal val="visible"/>
                                      </p:to>
                                    </p:set>
                                    <p:animEffect transition="in" filter="wipe(up)">
                                      <p:cBhvr>
                                        <p:cTn id="12" dur="500"/>
                                        <p:tgtEl>
                                          <p:spTgt spid="15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69" grpId="0" animBg="1"/>
      <p:bldP spid="15157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ChangeArrowheads="1"/>
          </p:cNvSpPr>
          <p:nvPr/>
        </p:nvSpPr>
        <p:spPr bwMode="auto">
          <a:xfrm>
            <a:off x="250827" y="1179515"/>
            <a:ext cx="882015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000" dirty="0">
                <a:solidFill>
                  <a:srgbClr val="000066"/>
                </a:solidFill>
                <a:latin typeface="+mn-lt"/>
              </a:rPr>
              <a:t>（</a:t>
            </a:r>
            <a:r>
              <a:rPr lang="en-US" altLang="zh-CN" sz="2000" dirty="0">
                <a:solidFill>
                  <a:srgbClr val="000066"/>
                </a:solidFill>
                <a:latin typeface="+mn-lt"/>
              </a:rPr>
              <a:t>3</a:t>
            </a:r>
            <a:r>
              <a:rPr lang="zh-CN" altLang="en-US" sz="2000" dirty="0">
                <a:solidFill>
                  <a:srgbClr val="000066"/>
                </a:solidFill>
                <a:latin typeface="+mn-lt"/>
              </a:rPr>
              <a:t>）</a:t>
            </a:r>
            <a:r>
              <a:rPr lang="zh-CN" altLang="en-US" sz="2000" dirty="0">
                <a:latin typeface="+mn-lt"/>
              </a:rPr>
              <a:t> </a:t>
            </a:r>
            <a:r>
              <a:rPr lang="en-US" altLang="zh-CN" sz="2000" dirty="0" err="1">
                <a:solidFill>
                  <a:srgbClr val="000066"/>
                </a:solidFill>
                <a:latin typeface="+mn-lt"/>
              </a:rPr>
              <a:t>Data_Structure</a:t>
            </a:r>
            <a:r>
              <a:rPr lang="en-US" altLang="zh-CN" sz="2000" dirty="0">
                <a:solidFill>
                  <a:srgbClr val="000066"/>
                </a:solidFill>
                <a:latin typeface="+mn-lt"/>
              </a:rPr>
              <a:t>=(D,S),</a:t>
            </a:r>
            <a:r>
              <a:rPr lang="zh-CN" altLang="en-US" sz="2000" dirty="0">
                <a:solidFill>
                  <a:srgbClr val="000066"/>
                </a:solidFill>
                <a:latin typeface="+mn-lt"/>
              </a:rPr>
              <a:t>其中，</a:t>
            </a:r>
          </a:p>
          <a:p>
            <a:pPr>
              <a:defRPr/>
            </a:pPr>
            <a:r>
              <a:rPr lang="zh-CN" altLang="en-US" sz="2000" dirty="0">
                <a:solidFill>
                  <a:srgbClr val="000066"/>
                </a:solidFill>
                <a:latin typeface="+mn-lt"/>
              </a:rPr>
              <a:t>           </a:t>
            </a:r>
            <a:r>
              <a:rPr lang="en-US" altLang="zh-CN" sz="2000" dirty="0">
                <a:solidFill>
                  <a:srgbClr val="000066"/>
                </a:solidFill>
                <a:latin typeface="+mn-lt"/>
              </a:rPr>
              <a:t>D={ 01</a:t>
            </a:r>
            <a:r>
              <a:rPr lang="zh-CN" altLang="en-US" sz="2000" dirty="0">
                <a:solidFill>
                  <a:srgbClr val="000066"/>
                </a:solidFill>
                <a:latin typeface="+mn-lt"/>
              </a:rPr>
              <a:t>，</a:t>
            </a:r>
            <a:r>
              <a:rPr lang="en-US" altLang="zh-CN" sz="2000" dirty="0">
                <a:solidFill>
                  <a:srgbClr val="000066"/>
                </a:solidFill>
                <a:latin typeface="+mn-lt"/>
              </a:rPr>
              <a:t>02</a:t>
            </a:r>
            <a:r>
              <a:rPr lang="zh-CN" altLang="en-US" sz="2000" dirty="0">
                <a:solidFill>
                  <a:srgbClr val="000066"/>
                </a:solidFill>
                <a:latin typeface="+mn-lt"/>
              </a:rPr>
              <a:t>，</a:t>
            </a:r>
            <a:r>
              <a:rPr lang="en-US" altLang="zh-CN" sz="2000" dirty="0">
                <a:solidFill>
                  <a:srgbClr val="000066"/>
                </a:solidFill>
                <a:latin typeface="+mn-lt"/>
              </a:rPr>
              <a:t>03</a:t>
            </a:r>
            <a:r>
              <a:rPr lang="zh-CN" altLang="en-US" sz="2000" dirty="0">
                <a:solidFill>
                  <a:srgbClr val="000066"/>
                </a:solidFill>
                <a:latin typeface="+mn-lt"/>
              </a:rPr>
              <a:t>，</a:t>
            </a:r>
            <a:r>
              <a:rPr lang="en-US" altLang="zh-CN" sz="2000" dirty="0">
                <a:solidFill>
                  <a:srgbClr val="000066"/>
                </a:solidFill>
                <a:latin typeface="+mn-lt"/>
              </a:rPr>
              <a:t>04</a:t>
            </a:r>
            <a:r>
              <a:rPr lang="zh-CN" altLang="en-US" sz="2000" dirty="0">
                <a:solidFill>
                  <a:srgbClr val="000066"/>
                </a:solidFill>
                <a:latin typeface="+mn-lt"/>
              </a:rPr>
              <a:t>，</a:t>
            </a:r>
            <a:r>
              <a:rPr lang="en-US" altLang="zh-CN" sz="2000" dirty="0">
                <a:solidFill>
                  <a:srgbClr val="000066"/>
                </a:solidFill>
                <a:latin typeface="+mn-lt"/>
              </a:rPr>
              <a:t>05 </a:t>
            </a:r>
            <a:r>
              <a:rPr lang="zh-CN" altLang="en-US" sz="2000" dirty="0">
                <a:solidFill>
                  <a:srgbClr val="000066"/>
                </a:solidFill>
                <a:latin typeface="+mn-lt"/>
              </a:rPr>
              <a:t>，</a:t>
            </a:r>
            <a:r>
              <a:rPr lang="en-US" altLang="zh-CN" sz="2000" dirty="0">
                <a:solidFill>
                  <a:srgbClr val="000066"/>
                </a:solidFill>
                <a:latin typeface="+mn-lt"/>
              </a:rPr>
              <a:t>06</a:t>
            </a:r>
            <a:r>
              <a:rPr lang="zh-CN" altLang="en-US" sz="2000" dirty="0">
                <a:solidFill>
                  <a:srgbClr val="000066"/>
                </a:solidFill>
                <a:latin typeface="+mn-lt"/>
              </a:rPr>
              <a:t>，</a:t>
            </a:r>
            <a:r>
              <a:rPr lang="en-US" altLang="zh-CN" sz="2000" dirty="0">
                <a:solidFill>
                  <a:srgbClr val="000066"/>
                </a:solidFill>
                <a:latin typeface="+mn-lt"/>
              </a:rPr>
              <a:t>07  }  </a:t>
            </a:r>
          </a:p>
          <a:p>
            <a:pPr>
              <a:defRPr/>
            </a:pPr>
            <a:r>
              <a:rPr lang="en-US" altLang="zh-CN" sz="2000" dirty="0">
                <a:solidFill>
                  <a:srgbClr val="000066"/>
                </a:solidFill>
                <a:latin typeface="+mn-lt"/>
              </a:rPr>
              <a:t>           S={(01,02)</a:t>
            </a:r>
            <a:r>
              <a:rPr lang="zh-CN" altLang="en-US" sz="2000" dirty="0">
                <a:solidFill>
                  <a:srgbClr val="000066"/>
                </a:solidFill>
                <a:latin typeface="+mn-lt"/>
              </a:rPr>
              <a:t>，</a:t>
            </a:r>
            <a:r>
              <a:rPr lang="en-US" altLang="zh-CN" sz="2000" dirty="0">
                <a:solidFill>
                  <a:srgbClr val="000066"/>
                </a:solidFill>
                <a:latin typeface="+mn-lt"/>
              </a:rPr>
              <a:t>(01,03)</a:t>
            </a:r>
            <a:r>
              <a:rPr lang="zh-CN" altLang="en-US" sz="2000" dirty="0">
                <a:solidFill>
                  <a:srgbClr val="000066"/>
                </a:solidFill>
                <a:latin typeface="+mn-lt"/>
              </a:rPr>
              <a:t>，</a:t>
            </a:r>
            <a:r>
              <a:rPr lang="en-US" altLang="zh-CN" sz="2000" dirty="0">
                <a:solidFill>
                  <a:srgbClr val="000066"/>
                </a:solidFill>
                <a:latin typeface="+mn-lt"/>
              </a:rPr>
              <a:t>(01,04)</a:t>
            </a:r>
            <a:r>
              <a:rPr lang="zh-CN" altLang="en-US" sz="2000" dirty="0">
                <a:solidFill>
                  <a:srgbClr val="000066"/>
                </a:solidFill>
                <a:latin typeface="+mn-lt"/>
              </a:rPr>
              <a:t>，</a:t>
            </a:r>
            <a:r>
              <a:rPr lang="en-US" altLang="zh-CN" sz="2000" dirty="0">
                <a:solidFill>
                  <a:srgbClr val="000066"/>
                </a:solidFill>
                <a:latin typeface="+mn-lt"/>
              </a:rPr>
              <a:t>(02,05)</a:t>
            </a:r>
            <a:r>
              <a:rPr lang="zh-CN" altLang="en-US" sz="2000" dirty="0">
                <a:solidFill>
                  <a:srgbClr val="000066"/>
                </a:solidFill>
                <a:latin typeface="+mn-lt"/>
              </a:rPr>
              <a:t>，</a:t>
            </a:r>
            <a:r>
              <a:rPr lang="en-US" altLang="zh-CN" sz="2000" dirty="0">
                <a:solidFill>
                  <a:srgbClr val="000066"/>
                </a:solidFill>
                <a:latin typeface="+mn-lt"/>
              </a:rPr>
              <a:t>(02,06)</a:t>
            </a:r>
            <a:r>
              <a:rPr lang="zh-CN" altLang="en-US" sz="2000" dirty="0">
                <a:solidFill>
                  <a:srgbClr val="000066"/>
                </a:solidFill>
                <a:latin typeface="+mn-lt"/>
              </a:rPr>
              <a:t>，</a:t>
            </a:r>
            <a:r>
              <a:rPr lang="en-US" altLang="zh-CN" sz="2000" dirty="0">
                <a:solidFill>
                  <a:srgbClr val="000066"/>
                </a:solidFill>
                <a:latin typeface="+mn-lt"/>
              </a:rPr>
              <a:t>(03,07) }</a:t>
            </a:r>
          </a:p>
        </p:txBody>
      </p:sp>
      <p:sp>
        <p:nvSpPr>
          <p:cNvPr id="152579" name="Rectangle 3"/>
          <p:cNvSpPr>
            <a:spLocks noChangeArrowheads="1"/>
          </p:cNvSpPr>
          <p:nvPr/>
        </p:nvSpPr>
        <p:spPr bwMode="auto">
          <a:xfrm>
            <a:off x="250825" y="2852741"/>
            <a:ext cx="5486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000" dirty="0">
                <a:solidFill>
                  <a:srgbClr val="000066"/>
                </a:solidFill>
                <a:latin typeface="+mn-lt"/>
              </a:rPr>
              <a:t>（</a:t>
            </a:r>
            <a:r>
              <a:rPr lang="en-US" altLang="zh-CN" sz="2000" dirty="0">
                <a:solidFill>
                  <a:srgbClr val="000066"/>
                </a:solidFill>
                <a:latin typeface="+mn-lt"/>
              </a:rPr>
              <a:t>4</a:t>
            </a:r>
            <a:r>
              <a:rPr lang="zh-CN" altLang="en-US" sz="2000" dirty="0">
                <a:solidFill>
                  <a:srgbClr val="000066"/>
                </a:solidFill>
                <a:latin typeface="+mn-lt"/>
              </a:rPr>
              <a:t>） </a:t>
            </a:r>
            <a:r>
              <a:rPr lang="en-US" altLang="zh-CN" sz="2000" dirty="0">
                <a:solidFill>
                  <a:srgbClr val="000066"/>
                </a:solidFill>
                <a:latin typeface="+mn-lt"/>
              </a:rPr>
              <a:t>S=(D,R)</a:t>
            </a:r>
            <a:br>
              <a:rPr lang="en-US" altLang="zh-CN" sz="2000" dirty="0">
                <a:solidFill>
                  <a:srgbClr val="000066"/>
                </a:solidFill>
                <a:latin typeface="+mn-lt"/>
              </a:rPr>
            </a:br>
            <a:r>
              <a:rPr lang="en-US" altLang="zh-CN" sz="2000" dirty="0">
                <a:solidFill>
                  <a:srgbClr val="000066"/>
                </a:solidFill>
                <a:latin typeface="+mn-lt"/>
              </a:rPr>
              <a:t>           D=</a:t>
            </a:r>
            <a:r>
              <a:rPr lang="en-US" altLang="zh-CN" sz="2000" dirty="0">
                <a:solidFill>
                  <a:srgbClr val="000066"/>
                </a:solidFill>
                <a:latin typeface="+mn-lt"/>
                <a:cs typeface="Times New Roman" panose="02020603050405020304" pitchFamily="18" charset="0"/>
              </a:rPr>
              <a:t>{</a:t>
            </a:r>
            <a:r>
              <a:rPr lang="en-US" altLang="zh-CN" sz="2000" dirty="0">
                <a:solidFill>
                  <a:srgbClr val="000066"/>
                </a:solidFill>
                <a:latin typeface="+mn-lt"/>
              </a:rPr>
              <a:t>d</a:t>
            </a:r>
            <a:r>
              <a:rPr lang="en-US" altLang="zh-CN" sz="2000" baseline="-25000" dirty="0">
                <a:solidFill>
                  <a:srgbClr val="000066"/>
                </a:solidFill>
                <a:latin typeface="+mn-lt"/>
              </a:rPr>
              <a:t>i</a:t>
            </a:r>
            <a:r>
              <a:rPr lang="en-US" altLang="zh-CN" sz="2000" dirty="0">
                <a:solidFill>
                  <a:srgbClr val="000066"/>
                </a:solidFill>
                <a:latin typeface="+mn-lt"/>
              </a:rPr>
              <a:t> | 1≤i≤5, 1≤j≤5</a:t>
            </a:r>
            <a:r>
              <a:rPr lang="en-US" altLang="zh-CN" sz="2000" dirty="0">
                <a:solidFill>
                  <a:srgbClr val="000066"/>
                </a:solidFill>
                <a:latin typeface="+mn-lt"/>
                <a:cs typeface="Times New Roman" panose="02020603050405020304" pitchFamily="18" charset="0"/>
              </a:rPr>
              <a:t>}</a:t>
            </a:r>
            <a:br>
              <a:rPr lang="en-US" altLang="zh-CN" sz="2000" dirty="0">
                <a:solidFill>
                  <a:srgbClr val="000066"/>
                </a:solidFill>
                <a:latin typeface="+mn-lt"/>
                <a:cs typeface="Times New Roman" panose="02020603050405020304" pitchFamily="18" charset="0"/>
              </a:rPr>
            </a:br>
            <a:r>
              <a:rPr lang="en-US" altLang="zh-CN" sz="2000" dirty="0">
                <a:solidFill>
                  <a:srgbClr val="000066"/>
                </a:solidFill>
                <a:latin typeface="+mn-lt"/>
                <a:cs typeface="Times New Roman" panose="02020603050405020304" pitchFamily="18" charset="0"/>
              </a:rPr>
              <a:t>           R={&lt;</a:t>
            </a:r>
            <a:r>
              <a:rPr lang="en-US" altLang="zh-CN" sz="2000" dirty="0">
                <a:solidFill>
                  <a:srgbClr val="000066"/>
                </a:solidFill>
                <a:latin typeface="+mn-lt"/>
              </a:rPr>
              <a:t>d</a:t>
            </a:r>
            <a:r>
              <a:rPr lang="en-US" altLang="zh-CN" sz="2000" baseline="-25000" dirty="0">
                <a:solidFill>
                  <a:srgbClr val="000066"/>
                </a:solidFill>
                <a:latin typeface="+mn-lt"/>
              </a:rPr>
              <a:t>i</a:t>
            </a:r>
            <a:r>
              <a:rPr lang="en-US" altLang="zh-CN" sz="2000" dirty="0">
                <a:solidFill>
                  <a:srgbClr val="000066"/>
                </a:solidFill>
                <a:latin typeface="+mn-lt"/>
              </a:rPr>
              <a:t> , </a:t>
            </a:r>
            <a:r>
              <a:rPr lang="en-US" altLang="zh-CN" sz="2000" dirty="0" err="1">
                <a:solidFill>
                  <a:srgbClr val="000066"/>
                </a:solidFill>
                <a:latin typeface="+mn-lt"/>
              </a:rPr>
              <a:t>d</a:t>
            </a:r>
            <a:r>
              <a:rPr lang="en-US" altLang="zh-CN" sz="2000" baseline="-25000" dirty="0" err="1">
                <a:solidFill>
                  <a:srgbClr val="000066"/>
                </a:solidFill>
                <a:latin typeface="+mn-lt"/>
              </a:rPr>
              <a:t>j</a:t>
            </a:r>
            <a:r>
              <a:rPr lang="en-US" altLang="zh-CN" sz="2000" dirty="0">
                <a:solidFill>
                  <a:srgbClr val="000066"/>
                </a:solidFill>
                <a:latin typeface="+mn-lt"/>
              </a:rPr>
              <a:t> &gt;, </a:t>
            </a:r>
            <a:r>
              <a:rPr lang="en-US" altLang="zh-CN" sz="2000" dirty="0" err="1">
                <a:solidFill>
                  <a:srgbClr val="000066"/>
                </a:solidFill>
                <a:latin typeface="+mn-lt"/>
              </a:rPr>
              <a:t>i</a:t>
            </a:r>
            <a:r>
              <a:rPr lang="en-US" altLang="zh-CN" sz="2000" dirty="0">
                <a:solidFill>
                  <a:srgbClr val="000066"/>
                </a:solidFill>
                <a:latin typeface="+mn-lt"/>
              </a:rPr>
              <a:t>&lt;j</a:t>
            </a:r>
            <a:r>
              <a:rPr lang="en-US" altLang="zh-CN" sz="2000" dirty="0">
                <a:solidFill>
                  <a:srgbClr val="000066"/>
                </a:solidFill>
                <a:latin typeface="+mn-lt"/>
                <a:cs typeface="Times New Roman" panose="02020603050405020304" pitchFamily="18" charset="0"/>
              </a:rPr>
              <a:t>}</a:t>
            </a:r>
          </a:p>
        </p:txBody>
      </p:sp>
      <p:sp>
        <p:nvSpPr>
          <p:cNvPr id="152580" name="Line 4"/>
          <p:cNvSpPr>
            <a:spLocks noChangeShapeType="1"/>
          </p:cNvSpPr>
          <p:nvPr/>
        </p:nvSpPr>
        <p:spPr bwMode="auto">
          <a:xfrm flipH="1">
            <a:off x="1433513" y="4044951"/>
            <a:ext cx="990600" cy="7620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1" name="Line 5"/>
          <p:cNvSpPr>
            <a:spLocks noChangeShapeType="1"/>
          </p:cNvSpPr>
          <p:nvPr/>
        </p:nvSpPr>
        <p:spPr bwMode="auto">
          <a:xfrm>
            <a:off x="2757488" y="4003675"/>
            <a:ext cx="1143000" cy="6858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2" name="Line 6"/>
          <p:cNvSpPr>
            <a:spLocks noChangeShapeType="1"/>
          </p:cNvSpPr>
          <p:nvPr/>
        </p:nvSpPr>
        <p:spPr bwMode="auto">
          <a:xfrm flipH="1">
            <a:off x="2036764" y="4197350"/>
            <a:ext cx="539751" cy="1822451"/>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3" name="Line 7"/>
          <p:cNvSpPr>
            <a:spLocks noChangeShapeType="1"/>
          </p:cNvSpPr>
          <p:nvPr/>
        </p:nvSpPr>
        <p:spPr bwMode="auto">
          <a:xfrm>
            <a:off x="2805113" y="4197351"/>
            <a:ext cx="609600" cy="18288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4" name="Line 8"/>
          <p:cNvSpPr>
            <a:spLocks noChangeShapeType="1"/>
          </p:cNvSpPr>
          <p:nvPr/>
        </p:nvSpPr>
        <p:spPr bwMode="auto">
          <a:xfrm flipH="1">
            <a:off x="3567113" y="4959351"/>
            <a:ext cx="304800" cy="1143000"/>
          </a:xfrm>
          <a:prstGeom prst="line">
            <a:avLst/>
          </a:prstGeom>
          <a:noFill/>
          <a:ln w="38100">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5" name="Line 9"/>
          <p:cNvSpPr>
            <a:spLocks noChangeShapeType="1"/>
          </p:cNvSpPr>
          <p:nvPr/>
        </p:nvSpPr>
        <p:spPr bwMode="auto">
          <a:xfrm flipH="1">
            <a:off x="2181225" y="4883153"/>
            <a:ext cx="1614488" cy="1209675"/>
          </a:xfrm>
          <a:prstGeom prst="line">
            <a:avLst/>
          </a:prstGeom>
          <a:noFill/>
          <a:ln w="38100">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6" name="Line 10"/>
          <p:cNvSpPr>
            <a:spLocks noChangeShapeType="1"/>
          </p:cNvSpPr>
          <p:nvPr/>
        </p:nvSpPr>
        <p:spPr bwMode="auto">
          <a:xfrm flipH="1">
            <a:off x="1585913" y="4806951"/>
            <a:ext cx="2209800" cy="152400"/>
          </a:xfrm>
          <a:prstGeom prst="line">
            <a:avLst/>
          </a:prstGeom>
          <a:noFill/>
          <a:ln w="38100">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7" name="Line 11"/>
          <p:cNvSpPr>
            <a:spLocks noChangeShapeType="1"/>
          </p:cNvSpPr>
          <p:nvPr/>
        </p:nvSpPr>
        <p:spPr bwMode="auto">
          <a:xfrm flipH="1">
            <a:off x="2195513" y="6254751"/>
            <a:ext cx="1219200" cy="0"/>
          </a:xfrm>
          <a:prstGeom prst="line">
            <a:avLst/>
          </a:prstGeom>
          <a:noFill/>
          <a:ln w="38100">
            <a:solidFill>
              <a:srgbClr val="FF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8" name="Line 12"/>
          <p:cNvSpPr>
            <a:spLocks noChangeShapeType="1"/>
          </p:cNvSpPr>
          <p:nvPr/>
        </p:nvSpPr>
        <p:spPr bwMode="auto">
          <a:xfrm flipH="1" flipV="1">
            <a:off x="1585913" y="5111751"/>
            <a:ext cx="1676400" cy="914400"/>
          </a:xfrm>
          <a:prstGeom prst="line">
            <a:avLst/>
          </a:prstGeom>
          <a:noFill/>
          <a:ln w="38100">
            <a:solidFill>
              <a:srgbClr val="FF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9" name="Line 13"/>
          <p:cNvSpPr>
            <a:spLocks noChangeShapeType="1"/>
          </p:cNvSpPr>
          <p:nvPr/>
        </p:nvSpPr>
        <p:spPr bwMode="auto">
          <a:xfrm flipH="1" flipV="1">
            <a:off x="1357313" y="5187951"/>
            <a:ext cx="533400" cy="990600"/>
          </a:xfrm>
          <a:prstGeom prst="line">
            <a:avLst/>
          </a:prstGeom>
          <a:noFill/>
          <a:ln w="38100">
            <a:solidFill>
              <a:srgbClr val="00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152590" name="Group 14"/>
          <p:cNvGrpSpPr>
            <a:grpSpLocks/>
          </p:cNvGrpSpPr>
          <p:nvPr/>
        </p:nvGrpSpPr>
        <p:grpSpPr bwMode="auto">
          <a:xfrm>
            <a:off x="1173167" y="3716341"/>
            <a:ext cx="3240087" cy="2640013"/>
            <a:chOff x="739" y="2522"/>
            <a:chExt cx="2041" cy="1663"/>
          </a:xfrm>
        </p:grpSpPr>
        <p:sp>
          <p:nvSpPr>
            <p:cNvPr id="96286" name="Text Box 15"/>
            <p:cNvSpPr txBox="1">
              <a:spLocks noChangeArrowheads="1"/>
            </p:cNvSpPr>
            <p:nvPr/>
          </p:nvSpPr>
          <p:spPr bwMode="auto">
            <a:xfrm>
              <a:off x="1510" y="2522"/>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1</a:t>
              </a:r>
            </a:p>
          </p:txBody>
        </p:sp>
        <p:sp>
          <p:nvSpPr>
            <p:cNvPr id="96287" name="Text Box 16"/>
            <p:cNvSpPr txBox="1">
              <a:spLocks noChangeArrowheads="1"/>
            </p:cNvSpPr>
            <p:nvPr/>
          </p:nvSpPr>
          <p:spPr bwMode="auto">
            <a:xfrm>
              <a:off x="2417" y="3066"/>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2</a:t>
              </a:r>
            </a:p>
          </p:txBody>
        </p:sp>
        <p:sp>
          <p:nvSpPr>
            <p:cNvPr id="96288" name="Text Box 17"/>
            <p:cNvSpPr txBox="1">
              <a:spLocks noChangeArrowheads="1"/>
            </p:cNvSpPr>
            <p:nvPr/>
          </p:nvSpPr>
          <p:spPr bwMode="auto">
            <a:xfrm>
              <a:off x="2082" y="3933"/>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3</a:t>
              </a:r>
            </a:p>
          </p:txBody>
        </p:sp>
        <p:sp>
          <p:nvSpPr>
            <p:cNvPr id="96289" name="Text Box 18"/>
            <p:cNvSpPr txBox="1">
              <a:spLocks noChangeArrowheads="1"/>
            </p:cNvSpPr>
            <p:nvPr/>
          </p:nvSpPr>
          <p:spPr bwMode="auto">
            <a:xfrm>
              <a:off x="1156" y="3914"/>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4</a:t>
              </a:r>
            </a:p>
          </p:txBody>
        </p:sp>
        <p:sp>
          <p:nvSpPr>
            <p:cNvPr id="96290" name="Text Box 19"/>
            <p:cNvSpPr txBox="1">
              <a:spLocks noChangeArrowheads="1"/>
            </p:cNvSpPr>
            <p:nvPr/>
          </p:nvSpPr>
          <p:spPr bwMode="auto">
            <a:xfrm>
              <a:off x="739" y="3157"/>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5</a:t>
              </a:r>
            </a:p>
          </p:txBody>
        </p:sp>
      </p:grpSp>
      <p:sp>
        <p:nvSpPr>
          <p:cNvPr id="152596" name="Text Box 20"/>
          <p:cNvSpPr txBox="1">
            <a:spLocks noChangeArrowheads="1"/>
          </p:cNvSpPr>
          <p:nvPr/>
        </p:nvSpPr>
        <p:spPr bwMode="auto">
          <a:xfrm>
            <a:off x="6011864" y="2203452"/>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01</a:t>
            </a:r>
            <a:endParaRPr lang="en-US" altLang="zh-CN" sz="2000" baseline="-25000">
              <a:latin typeface="Times New Roman" panose="02020603050405020304" pitchFamily="18" charset="0"/>
              <a:ea typeface="黑体" panose="02010609060101010101" pitchFamily="49" charset="-122"/>
            </a:endParaRPr>
          </a:p>
        </p:txBody>
      </p:sp>
      <p:sp>
        <p:nvSpPr>
          <p:cNvPr id="152597" name="Text Box 21"/>
          <p:cNvSpPr txBox="1">
            <a:spLocks noChangeArrowheads="1"/>
          </p:cNvSpPr>
          <p:nvPr/>
        </p:nvSpPr>
        <p:spPr bwMode="auto">
          <a:xfrm>
            <a:off x="5076828" y="2995615"/>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02</a:t>
            </a:r>
            <a:endParaRPr lang="en-US" altLang="zh-CN" sz="2000" baseline="-25000">
              <a:latin typeface="Times New Roman" panose="02020603050405020304" pitchFamily="18" charset="0"/>
              <a:ea typeface="黑体" panose="02010609060101010101" pitchFamily="49" charset="-122"/>
            </a:endParaRPr>
          </a:p>
        </p:txBody>
      </p:sp>
      <p:sp>
        <p:nvSpPr>
          <p:cNvPr id="152598" name="Text Box 22"/>
          <p:cNvSpPr txBox="1">
            <a:spLocks noChangeArrowheads="1"/>
          </p:cNvSpPr>
          <p:nvPr/>
        </p:nvSpPr>
        <p:spPr bwMode="auto">
          <a:xfrm>
            <a:off x="6011864" y="2995615"/>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03</a:t>
            </a:r>
            <a:endParaRPr lang="en-US" altLang="zh-CN" sz="2000" baseline="-25000">
              <a:latin typeface="Times New Roman" panose="02020603050405020304" pitchFamily="18" charset="0"/>
              <a:ea typeface="黑体" panose="02010609060101010101" pitchFamily="49" charset="-122"/>
            </a:endParaRPr>
          </a:p>
        </p:txBody>
      </p:sp>
      <p:sp>
        <p:nvSpPr>
          <p:cNvPr id="152599" name="Text Box 23"/>
          <p:cNvSpPr txBox="1">
            <a:spLocks noChangeArrowheads="1"/>
          </p:cNvSpPr>
          <p:nvPr/>
        </p:nvSpPr>
        <p:spPr bwMode="auto">
          <a:xfrm>
            <a:off x="6948490" y="2995615"/>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04</a:t>
            </a:r>
            <a:endParaRPr lang="en-US" altLang="zh-CN" sz="2000" baseline="-25000">
              <a:latin typeface="Times New Roman" panose="02020603050405020304" pitchFamily="18" charset="0"/>
              <a:ea typeface="黑体" panose="02010609060101010101" pitchFamily="49" charset="-122"/>
            </a:endParaRPr>
          </a:p>
        </p:txBody>
      </p:sp>
      <p:sp>
        <p:nvSpPr>
          <p:cNvPr id="152600" name="Text Box 24"/>
          <p:cNvSpPr txBox="1">
            <a:spLocks noChangeArrowheads="1"/>
          </p:cNvSpPr>
          <p:nvPr/>
        </p:nvSpPr>
        <p:spPr bwMode="auto">
          <a:xfrm>
            <a:off x="4787903" y="400367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05</a:t>
            </a:r>
            <a:endParaRPr lang="en-US" altLang="zh-CN" sz="2000" baseline="-25000">
              <a:latin typeface="Times New Roman" panose="02020603050405020304" pitchFamily="18" charset="0"/>
              <a:ea typeface="黑体" panose="02010609060101010101" pitchFamily="49" charset="-122"/>
            </a:endParaRPr>
          </a:p>
        </p:txBody>
      </p:sp>
      <p:sp>
        <p:nvSpPr>
          <p:cNvPr id="152601" name="Text Box 25"/>
          <p:cNvSpPr txBox="1">
            <a:spLocks noChangeArrowheads="1"/>
          </p:cNvSpPr>
          <p:nvPr/>
        </p:nvSpPr>
        <p:spPr bwMode="auto">
          <a:xfrm>
            <a:off x="5364164" y="400367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06</a:t>
            </a:r>
            <a:endParaRPr lang="en-US" altLang="zh-CN" sz="2000" baseline="-25000">
              <a:latin typeface="Times New Roman" panose="02020603050405020304" pitchFamily="18" charset="0"/>
              <a:ea typeface="黑体" panose="02010609060101010101" pitchFamily="49" charset="-122"/>
            </a:endParaRPr>
          </a:p>
        </p:txBody>
      </p:sp>
      <p:sp>
        <p:nvSpPr>
          <p:cNvPr id="152602" name="Text Box 26"/>
          <p:cNvSpPr txBox="1">
            <a:spLocks noChangeArrowheads="1"/>
          </p:cNvSpPr>
          <p:nvPr/>
        </p:nvSpPr>
        <p:spPr bwMode="auto">
          <a:xfrm>
            <a:off x="6011864" y="3967164"/>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07</a:t>
            </a:r>
            <a:endParaRPr lang="en-US" altLang="zh-CN" sz="2000" baseline="-25000">
              <a:latin typeface="Times New Roman" panose="02020603050405020304" pitchFamily="18" charset="0"/>
              <a:ea typeface="黑体" panose="02010609060101010101" pitchFamily="49" charset="-122"/>
            </a:endParaRPr>
          </a:p>
        </p:txBody>
      </p:sp>
      <p:sp>
        <p:nvSpPr>
          <p:cNvPr id="152603" name="Line 27"/>
          <p:cNvSpPr>
            <a:spLocks noChangeShapeType="1"/>
          </p:cNvSpPr>
          <p:nvPr/>
        </p:nvSpPr>
        <p:spPr bwMode="auto">
          <a:xfrm flipH="1">
            <a:off x="5364163" y="2563816"/>
            <a:ext cx="647700" cy="503237"/>
          </a:xfrm>
          <a:prstGeom prst="line">
            <a:avLst/>
          </a:prstGeom>
          <a:noFill/>
          <a:ln w="3810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4" name="Line 28"/>
          <p:cNvSpPr>
            <a:spLocks noChangeShapeType="1"/>
          </p:cNvSpPr>
          <p:nvPr/>
        </p:nvSpPr>
        <p:spPr bwMode="auto">
          <a:xfrm>
            <a:off x="6227763" y="2563816"/>
            <a:ext cx="0" cy="503237"/>
          </a:xfrm>
          <a:prstGeom prst="line">
            <a:avLst/>
          </a:prstGeom>
          <a:noFill/>
          <a:ln w="3810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5" name="Line 29"/>
          <p:cNvSpPr>
            <a:spLocks noChangeShapeType="1"/>
          </p:cNvSpPr>
          <p:nvPr/>
        </p:nvSpPr>
        <p:spPr bwMode="auto">
          <a:xfrm>
            <a:off x="6372226" y="2563813"/>
            <a:ext cx="647700" cy="431800"/>
          </a:xfrm>
          <a:prstGeom prst="line">
            <a:avLst/>
          </a:prstGeom>
          <a:noFill/>
          <a:ln w="3810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6" name="Line 30"/>
          <p:cNvSpPr>
            <a:spLocks noChangeShapeType="1"/>
          </p:cNvSpPr>
          <p:nvPr/>
        </p:nvSpPr>
        <p:spPr bwMode="auto">
          <a:xfrm flipH="1">
            <a:off x="4989514" y="3341691"/>
            <a:ext cx="215900" cy="719137"/>
          </a:xfrm>
          <a:prstGeom prst="line">
            <a:avLst/>
          </a:prstGeom>
          <a:noFill/>
          <a:ln w="38100">
            <a:solidFill>
              <a:srgbClr val="00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7" name="Line 31"/>
          <p:cNvSpPr>
            <a:spLocks noChangeShapeType="1"/>
          </p:cNvSpPr>
          <p:nvPr/>
        </p:nvSpPr>
        <p:spPr bwMode="auto">
          <a:xfrm>
            <a:off x="5349875" y="3341691"/>
            <a:ext cx="215900" cy="719137"/>
          </a:xfrm>
          <a:prstGeom prst="line">
            <a:avLst/>
          </a:prstGeom>
          <a:noFill/>
          <a:ln w="38100">
            <a:solidFill>
              <a:srgbClr val="00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8" name="Line 32"/>
          <p:cNvSpPr>
            <a:spLocks noChangeShapeType="1"/>
          </p:cNvSpPr>
          <p:nvPr/>
        </p:nvSpPr>
        <p:spPr bwMode="auto">
          <a:xfrm>
            <a:off x="6227763" y="3355975"/>
            <a:ext cx="0" cy="647700"/>
          </a:xfrm>
          <a:prstGeom prst="line">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9" name="AutoShape 33"/>
          <p:cNvSpPr>
            <a:spLocks noChangeArrowheads="1"/>
          </p:cNvSpPr>
          <p:nvPr/>
        </p:nvSpPr>
        <p:spPr bwMode="auto">
          <a:xfrm>
            <a:off x="6983414" y="3859216"/>
            <a:ext cx="1655763" cy="649287"/>
          </a:xfrm>
          <a:prstGeom prst="cloudCallout">
            <a:avLst>
              <a:gd name="adj1" fmla="val -48667"/>
              <a:gd name="adj2" fmla="val -116505"/>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dirty="0">
                <a:solidFill>
                  <a:srgbClr val="660066"/>
                </a:solidFill>
                <a:ea typeface="黑体" panose="02010609060101010101" pitchFamily="49" charset="-122"/>
              </a:rPr>
              <a:t>树形结构</a:t>
            </a:r>
          </a:p>
        </p:txBody>
      </p:sp>
      <p:sp>
        <p:nvSpPr>
          <p:cNvPr id="152610" name="AutoShape 34"/>
          <p:cNvSpPr>
            <a:spLocks noChangeArrowheads="1"/>
          </p:cNvSpPr>
          <p:nvPr/>
        </p:nvSpPr>
        <p:spPr bwMode="auto">
          <a:xfrm>
            <a:off x="4356101" y="5446714"/>
            <a:ext cx="1582739" cy="647700"/>
          </a:xfrm>
          <a:prstGeom prst="cloudCallout">
            <a:avLst>
              <a:gd name="adj1" fmla="val -65444"/>
              <a:gd name="adj2" fmla="val -98773"/>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a:solidFill>
                  <a:srgbClr val="660066"/>
                </a:solidFill>
                <a:ea typeface="黑体" panose="02010609060101010101" pitchFamily="49" charset="-122"/>
              </a:rPr>
              <a:t>图状结构</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2609"/>
                                        </p:tgtEl>
                                        <p:attrNameLst>
                                          <p:attrName>style.visibility</p:attrName>
                                        </p:attrNameLst>
                                      </p:cBhvr>
                                      <p:to>
                                        <p:strVal val="visible"/>
                                      </p:to>
                                    </p:set>
                                    <p:animEffect transition="in" filter="fade">
                                      <p:cBhvr>
                                        <p:cTn id="7" dur="1000"/>
                                        <p:tgtEl>
                                          <p:spTgt spid="152609"/>
                                        </p:tgtEl>
                                      </p:cBhvr>
                                    </p:animEffect>
                                    <p:anim calcmode="lin" valueType="num">
                                      <p:cBhvr>
                                        <p:cTn id="8" dur="1000" fill="hold"/>
                                        <p:tgtEl>
                                          <p:spTgt spid="152609"/>
                                        </p:tgtEl>
                                        <p:attrNameLst>
                                          <p:attrName>ppt_x</p:attrName>
                                        </p:attrNameLst>
                                      </p:cBhvr>
                                      <p:tavLst>
                                        <p:tav tm="0">
                                          <p:val>
                                            <p:strVal val="#ppt_x"/>
                                          </p:val>
                                        </p:tav>
                                        <p:tav tm="100000">
                                          <p:val>
                                            <p:strVal val="#ppt_x"/>
                                          </p:val>
                                        </p:tav>
                                      </p:tavLst>
                                    </p:anim>
                                    <p:anim calcmode="lin" valueType="num">
                                      <p:cBhvr>
                                        <p:cTn id="9" dur="1000" fill="hold"/>
                                        <p:tgtEl>
                                          <p:spTgt spid="15260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2610"/>
                                        </p:tgtEl>
                                        <p:attrNameLst>
                                          <p:attrName>style.visibility</p:attrName>
                                        </p:attrNameLst>
                                      </p:cBhvr>
                                      <p:to>
                                        <p:strVal val="visible"/>
                                      </p:to>
                                    </p:set>
                                    <p:animEffect transition="in" filter="fade">
                                      <p:cBhvr>
                                        <p:cTn id="14" dur="1000"/>
                                        <p:tgtEl>
                                          <p:spTgt spid="152610"/>
                                        </p:tgtEl>
                                      </p:cBhvr>
                                    </p:animEffect>
                                    <p:anim calcmode="lin" valueType="num">
                                      <p:cBhvr>
                                        <p:cTn id="15" dur="1000" fill="hold"/>
                                        <p:tgtEl>
                                          <p:spTgt spid="152610"/>
                                        </p:tgtEl>
                                        <p:attrNameLst>
                                          <p:attrName>ppt_x</p:attrName>
                                        </p:attrNameLst>
                                      </p:cBhvr>
                                      <p:tavLst>
                                        <p:tav tm="0">
                                          <p:val>
                                            <p:strVal val="#ppt_x"/>
                                          </p:val>
                                        </p:tav>
                                        <p:tav tm="100000">
                                          <p:val>
                                            <p:strVal val="#ppt_x"/>
                                          </p:val>
                                        </p:tav>
                                      </p:tavLst>
                                    </p:anim>
                                    <p:anim calcmode="lin" valueType="num">
                                      <p:cBhvr>
                                        <p:cTn id="16" dur="1000" fill="hold"/>
                                        <p:tgtEl>
                                          <p:spTgt spid="1526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609" grpId="0" animBg="1"/>
      <p:bldP spid="1526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ChangeArrowheads="1"/>
          </p:cNvSpPr>
          <p:nvPr/>
        </p:nvSpPr>
        <p:spPr bwMode="auto">
          <a:xfrm>
            <a:off x="400051" y="1084263"/>
            <a:ext cx="6629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3200">
                <a:solidFill>
                  <a:schemeClr val="hlink"/>
                </a:solidFill>
                <a:effectLst>
                  <a:outerShdw blurRad="38100" dist="38100" dir="2700000" algn="tl">
                    <a:srgbClr val="C0C0C0"/>
                  </a:outerShdw>
                </a:effectLst>
                <a:latin typeface="楷体_GB2312" pitchFamily="49" charset="-122"/>
                <a:ea typeface="楷体_GB2312" pitchFamily="49" charset="-122"/>
              </a:rPr>
              <a:t>数据结构</a:t>
            </a:r>
            <a:r>
              <a:rPr lang="zh-CN" altLang="en-US" sz="3200">
                <a:solidFill>
                  <a:srgbClr val="000099"/>
                </a:solidFill>
                <a:effectLst>
                  <a:outerShdw blurRad="38100" dist="38100" dir="2700000" algn="tl">
                    <a:srgbClr val="C0C0C0"/>
                  </a:outerShdw>
                </a:effectLst>
                <a:latin typeface="楷体_GB2312" pitchFamily="49" charset="-122"/>
                <a:ea typeface="楷体_GB2312" pitchFamily="49" charset="-122"/>
              </a:rPr>
              <a:t>是数据的</a:t>
            </a:r>
            <a:r>
              <a:rPr lang="zh-CN" altLang="en-US" sz="3200">
                <a:solidFill>
                  <a:schemeClr val="hlink"/>
                </a:solidFill>
                <a:effectLst>
                  <a:outerShdw blurRad="38100" dist="38100" dir="2700000" algn="tl">
                    <a:srgbClr val="C0C0C0"/>
                  </a:outerShdw>
                </a:effectLst>
                <a:latin typeface="楷体_GB2312" pitchFamily="49" charset="-122"/>
                <a:ea typeface="楷体_GB2312" pitchFamily="49" charset="-122"/>
              </a:rPr>
              <a:t>组织形式</a:t>
            </a:r>
            <a:endParaRPr lang="zh-CN" altLang="en-US" sz="3200">
              <a:solidFill>
                <a:schemeClr val="tx2"/>
              </a:solidFill>
              <a:latin typeface="楷体_GB2312" pitchFamily="49" charset="-122"/>
              <a:ea typeface="楷体_GB2312" pitchFamily="49" charset="-122"/>
            </a:endParaRPr>
          </a:p>
        </p:txBody>
      </p:sp>
      <p:sp>
        <p:nvSpPr>
          <p:cNvPr id="97283" name="Rectangle 3"/>
          <p:cNvSpPr>
            <a:spLocks noChangeArrowheads="1"/>
          </p:cNvSpPr>
          <p:nvPr/>
        </p:nvSpPr>
        <p:spPr bwMode="auto">
          <a:xfrm>
            <a:off x="903288" y="2698753"/>
            <a:ext cx="777240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50000"/>
              <a:buFont typeface="Wingdings" panose="05000000000000000000" pitchFamily="2" charset="2"/>
              <a:buChar char="u"/>
            </a:pPr>
            <a:r>
              <a:rPr lang="zh-CN" altLang="en-US" sz="2800">
                <a:latin typeface="楷体_GB2312" pitchFamily="49" charset="-122"/>
              </a:rPr>
              <a:t>数据元素间的</a:t>
            </a:r>
            <a:r>
              <a:rPr lang="zh-CN" altLang="en-US" sz="2800">
                <a:solidFill>
                  <a:srgbClr val="0000CC"/>
                </a:solidFill>
                <a:latin typeface="楷体_GB2312" pitchFamily="49" charset="-122"/>
              </a:rPr>
              <a:t>逻辑关系</a:t>
            </a:r>
            <a:r>
              <a:rPr lang="zh-CN" altLang="en-US" sz="2800">
                <a:latin typeface="楷体_GB2312" pitchFamily="49" charset="-122"/>
              </a:rPr>
              <a:t>，即数据的</a:t>
            </a:r>
            <a:r>
              <a:rPr lang="zh-CN" altLang="en-US" sz="2800">
                <a:solidFill>
                  <a:srgbClr val="0000CC"/>
                </a:solidFill>
                <a:latin typeface="楷体_GB2312" pitchFamily="49" charset="-122"/>
              </a:rPr>
              <a:t>逻辑结构</a:t>
            </a:r>
            <a:r>
              <a:rPr lang="zh-CN" altLang="en-US" sz="2800">
                <a:latin typeface="楷体_GB2312" pitchFamily="49" charset="-122"/>
              </a:rPr>
              <a:t>；</a:t>
            </a:r>
          </a:p>
          <a:p>
            <a:pPr>
              <a:lnSpc>
                <a:spcPct val="130000"/>
              </a:lnSpc>
              <a:buClr>
                <a:schemeClr val="tx2"/>
              </a:buClr>
              <a:buSzPct val="50000"/>
              <a:buFont typeface="Wingdings" panose="05000000000000000000" pitchFamily="2" charset="2"/>
              <a:buChar char="u"/>
            </a:pPr>
            <a:r>
              <a:rPr lang="zh-CN" altLang="en-US" sz="2800">
                <a:latin typeface="楷体_GB2312" pitchFamily="49" charset="-122"/>
              </a:rPr>
              <a:t>数据元素及其关系在计算机存储内的表示，即数据的</a:t>
            </a:r>
            <a:r>
              <a:rPr lang="zh-CN" altLang="en-US" sz="2800">
                <a:solidFill>
                  <a:srgbClr val="0000CC"/>
                </a:solidFill>
                <a:latin typeface="楷体_GB2312" pitchFamily="49" charset="-122"/>
              </a:rPr>
              <a:t>存储表示</a:t>
            </a:r>
            <a:r>
              <a:rPr lang="zh-CN" altLang="en-US" sz="2800">
                <a:latin typeface="楷体_GB2312" pitchFamily="49" charset="-122"/>
              </a:rPr>
              <a:t>；</a:t>
            </a:r>
          </a:p>
          <a:p>
            <a:pPr>
              <a:lnSpc>
                <a:spcPct val="130000"/>
              </a:lnSpc>
              <a:buClr>
                <a:schemeClr val="tx2"/>
              </a:buClr>
              <a:buSzPct val="50000"/>
              <a:buFont typeface="Wingdings" panose="05000000000000000000" pitchFamily="2" charset="2"/>
              <a:buChar char="u"/>
            </a:pPr>
            <a:r>
              <a:rPr lang="zh-CN" altLang="en-US" sz="2800">
                <a:latin typeface="楷体_GB2312" pitchFamily="49" charset="-122"/>
              </a:rPr>
              <a:t>数据的运算，即对数据元素施加的</a:t>
            </a:r>
            <a:r>
              <a:rPr lang="zh-CN" altLang="en-US" sz="2800">
                <a:solidFill>
                  <a:srgbClr val="0000CC"/>
                </a:solidFill>
                <a:latin typeface="楷体_GB2312" pitchFamily="49" charset="-122"/>
              </a:rPr>
              <a:t>操作</a:t>
            </a:r>
            <a:r>
              <a:rPr lang="zh-CN" altLang="en-US" sz="2800">
                <a:latin typeface="楷体_GB2312" pitchFamily="49" charset="-122"/>
              </a:rPr>
              <a:t>。</a:t>
            </a:r>
          </a:p>
        </p:txBody>
      </p:sp>
      <p:sp>
        <p:nvSpPr>
          <p:cNvPr id="97284" name="Oval 4"/>
          <p:cNvSpPr>
            <a:spLocks noChangeArrowheads="1"/>
          </p:cNvSpPr>
          <p:nvPr/>
        </p:nvSpPr>
        <p:spPr bwMode="auto">
          <a:xfrm>
            <a:off x="7308850" y="469901"/>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7285"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7286"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7287" name="Rectangle 8"/>
          <p:cNvSpPr>
            <a:spLocks noChangeArrowheads="1"/>
          </p:cNvSpPr>
          <p:nvPr/>
        </p:nvSpPr>
        <p:spPr bwMode="auto">
          <a:xfrm>
            <a:off x="471488" y="2062167"/>
            <a:ext cx="7772400" cy="80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buClr>
                <a:srgbClr val="0099CC"/>
              </a:buClr>
            </a:pPr>
            <a:r>
              <a:rPr kumimoji="0" lang="zh-CN" altLang="en-US" sz="2800">
                <a:latin typeface="Times New Roman" panose="02020603050405020304" pitchFamily="18" charset="0"/>
              </a:rPr>
              <a:t>包括三个方面：</a:t>
            </a:r>
          </a:p>
        </p:txBody>
      </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ChangeArrowheads="1"/>
          </p:cNvSpPr>
          <p:nvPr/>
        </p:nvSpPr>
        <p:spPr bwMode="auto">
          <a:xfrm>
            <a:off x="223839" y="219075"/>
            <a:ext cx="441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数据的逻辑结构</a:t>
            </a:r>
          </a:p>
        </p:txBody>
      </p:sp>
      <p:sp>
        <p:nvSpPr>
          <p:cNvPr id="98307" name="Rectangle 3"/>
          <p:cNvSpPr>
            <a:spLocks noChangeArrowheads="1"/>
          </p:cNvSpPr>
          <p:nvPr/>
        </p:nvSpPr>
        <p:spPr bwMode="auto">
          <a:xfrm>
            <a:off x="684213" y="1366841"/>
            <a:ext cx="7772400" cy="472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15000"/>
              </a:lnSpc>
              <a:spcBef>
                <a:spcPct val="30000"/>
              </a:spcBef>
              <a:buClr>
                <a:schemeClr val="tx2"/>
              </a:buClr>
              <a:buSzPct val="50000"/>
            </a:pPr>
            <a:r>
              <a:rPr lang="zh-CN" altLang="en-US" sz="2800">
                <a:latin typeface="楷体_GB2312" pitchFamily="49" charset="-122"/>
              </a:rPr>
              <a:t>数据的逻辑结构从逻辑关系上描述数据，</a:t>
            </a:r>
            <a:r>
              <a:rPr lang="zh-CN" altLang="en-US" sz="2800">
                <a:solidFill>
                  <a:srgbClr val="C00000"/>
                </a:solidFill>
                <a:latin typeface="楷体_GB2312" pitchFamily="49" charset="-122"/>
              </a:rPr>
              <a:t>与数据的存储无关</a:t>
            </a:r>
            <a:r>
              <a:rPr lang="zh-CN" altLang="en-US" sz="2800">
                <a:latin typeface="楷体_GB2312" pitchFamily="49" charset="-122"/>
              </a:rPr>
              <a:t>；</a:t>
            </a:r>
          </a:p>
          <a:p>
            <a:pPr>
              <a:lnSpc>
                <a:spcPct val="115000"/>
              </a:lnSpc>
              <a:spcBef>
                <a:spcPct val="30000"/>
              </a:spcBef>
              <a:buClr>
                <a:schemeClr val="tx2"/>
              </a:buClr>
              <a:buSzPct val="50000"/>
            </a:pPr>
            <a:r>
              <a:rPr lang="zh-CN" altLang="en-US" sz="2800">
                <a:latin typeface="楷体_GB2312" pitchFamily="49" charset="-122"/>
              </a:rPr>
              <a:t>数据的逻辑结构可以看作是</a:t>
            </a:r>
            <a:r>
              <a:rPr lang="zh-CN" altLang="en-US" sz="2800">
                <a:solidFill>
                  <a:srgbClr val="C00000"/>
                </a:solidFill>
                <a:latin typeface="楷体_GB2312" pitchFamily="49" charset="-122"/>
              </a:rPr>
              <a:t>从具体问题抽象出来的数据模型</a:t>
            </a:r>
            <a:r>
              <a:rPr lang="zh-CN" altLang="en-US" sz="2800">
                <a:latin typeface="楷体_GB2312" pitchFamily="49" charset="-122"/>
              </a:rPr>
              <a:t>；</a:t>
            </a:r>
          </a:p>
          <a:p>
            <a:pPr>
              <a:lnSpc>
                <a:spcPct val="115000"/>
              </a:lnSpc>
              <a:spcBef>
                <a:spcPct val="30000"/>
              </a:spcBef>
              <a:buClr>
                <a:schemeClr val="tx2"/>
              </a:buClr>
              <a:buSzPct val="50000"/>
            </a:pPr>
            <a:r>
              <a:rPr lang="zh-CN" altLang="en-US" sz="2800">
                <a:latin typeface="楷体_GB2312" pitchFamily="49" charset="-122"/>
              </a:rPr>
              <a:t>数据的逻辑结构</a:t>
            </a:r>
            <a:r>
              <a:rPr lang="zh-CN" altLang="en-US" sz="2800">
                <a:solidFill>
                  <a:srgbClr val="C00000"/>
                </a:solidFill>
                <a:latin typeface="楷体_GB2312" pitchFamily="49" charset="-122"/>
              </a:rPr>
              <a:t>与数据元素本身的形式、内容无关</a:t>
            </a:r>
            <a:r>
              <a:rPr lang="zh-CN" altLang="en-US" sz="2800">
                <a:latin typeface="楷体_GB2312" pitchFamily="49" charset="-122"/>
              </a:rPr>
              <a:t>。 </a:t>
            </a:r>
          </a:p>
        </p:txBody>
      </p:sp>
      <p:sp>
        <p:nvSpPr>
          <p:cNvPr id="98308" name="Oval 4"/>
          <p:cNvSpPr>
            <a:spLocks noChangeArrowheads="1"/>
          </p:cNvSpPr>
          <p:nvPr/>
        </p:nvSpPr>
        <p:spPr bwMode="auto">
          <a:xfrm>
            <a:off x="7308850" y="469901"/>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8309"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8310"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455613" y="1295402"/>
            <a:ext cx="9372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FF0000"/>
                </a:solidFill>
                <a:latin typeface="黑体" panose="02010609060101010101" pitchFamily="49" charset="-122"/>
                <a:ea typeface="黑体" panose="02010609060101010101" pitchFamily="49" charset="-122"/>
              </a:rPr>
              <a:t>逻辑结构</a:t>
            </a:r>
            <a:r>
              <a:rPr lang="en-US" altLang="zh-CN" sz="2400">
                <a:solidFill>
                  <a:srgbClr val="000066"/>
                </a:solidFill>
                <a:latin typeface="隶书" panose="02010509060101010101" pitchFamily="49" charset="-122"/>
                <a:ea typeface="隶书" panose="02010509060101010101" pitchFamily="49" charset="-122"/>
              </a:rPr>
              <a:t>--</a:t>
            </a:r>
            <a:r>
              <a:rPr lang="zh-CN" altLang="en-US" sz="2400">
                <a:solidFill>
                  <a:srgbClr val="000066"/>
                </a:solidFill>
              </a:rPr>
              <a:t>数据元素之间的逻辑关系，即结构中定义的</a:t>
            </a:r>
            <a:r>
              <a:rPr lang="zh-CN" altLang="en-US" sz="2400">
                <a:solidFill>
                  <a:srgbClr val="CC00FF"/>
                </a:solidFill>
              </a:rPr>
              <a:t>“关系”</a:t>
            </a:r>
            <a:r>
              <a:rPr lang="zh-CN" altLang="en-US" sz="2400">
                <a:solidFill>
                  <a:srgbClr val="000066"/>
                </a:solidFill>
              </a:rPr>
              <a:t>。</a:t>
            </a:r>
          </a:p>
        </p:txBody>
      </p:sp>
      <p:sp>
        <p:nvSpPr>
          <p:cNvPr id="153603" name="Text Box 3"/>
          <p:cNvSpPr txBox="1">
            <a:spLocks noChangeArrowheads="1"/>
          </p:cNvSpPr>
          <p:nvPr/>
        </p:nvSpPr>
        <p:spPr bwMode="auto">
          <a:xfrm>
            <a:off x="461963" y="1889127"/>
            <a:ext cx="4038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00066"/>
                </a:solidFill>
                <a:ea typeface="黑体" panose="02010609060101010101" pitchFamily="49" charset="-122"/>
              </a:rPr>
              <a:t>逻辑结构可细分为</a:t>
            </a:r>
            <a:r>
              <a:rPr lang="en-US" altLang="zh-CN" sz="2400">
                <a:solidFill>
                  <a:srgbClr val="000066"/>
                </a:solidFill>
                <a:ea typeface="黑体" panose="02010609060101010101" pitchFamily="49" charset="-122"/>
              </a:rPr>
              <a:t>4</a:t>
            </a:r>
            <a:r>
              <a:rPr lang="zh-CN" altLang="en-US" sz="2400">
                <a:solidFill>
                  <a:srgbClr val="000066"/>
                </a:solidFill>
                <a:ea typeface="黑体" panose="02010609060101010101" pitchFamily="49" charset="-122"/>
              </a:rPr>
              <a:t>类：</a:t>
            </a:r>
          </a:p>
        </p:txBody>
      </p:sp>
      <p:sp>
        <p:nvSpPr>
          <p:cNvPr id="153604" name="Text Box 4"/>
          <p:cNvSpPr txBox="1">
            <a:spLocks noChangeArrowheads="1"/>
          </p:cNvSpPr>
          <p:nvPr/>
        </p:nvSpPr>
        <p:spPr bwMode="auto">
          <a:xfrm>
            <a:off x="468313" y="2484439"/>
            <a:ext cx="16764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100000"/>
              </a:spcBef>
              <a:buClrTx/>
              <a:buSzTx/>
              <a:buFontTx/>
              <a:buNone/>
            </a:pPr>
            <a:r>
              <a:rPr lang="zh-CN" altLang="en-US" sz="2400">
                <a:solidFill>
                  <a:schemeClr val="hlink"/>
                </a:solidFill>
                <a:ea typeface="黑体" panose="02010609060101010101" pitchFamily="49" charset="-122"/>
              </a:rPr>
              <a:t>集合结构</a:t>
            </a:r>
          </a:p>
          <a:p>
            <a:pPr>
              <a:spcBef>
                <a:spcPct val="100000"/>
              </a:spcBef>
              <a:buClrTx/>
              <a:buSzTx/>
              <a:buFontTx/>
              <a:buNone/>
            </a:pPr>
            <a:r>
              <a:rPr lang="zh-CN" altLang="en-US" sz="2400">
                <a:solidFill>
                  <a:schemeClr val="hlink"/>
                </a:solidFill>
                <a:ea typeface="黑体" panose="02010609060101010101" pitchFamily="49" charset="-122"/>
              </a:rPr>
              <a:t>线性结构</a:t>
            </a:r>
          </a:p>
          <a:p>
            <a:pPr>
              <a:spcBef>
                <a:spcPct val="100000"/>
              </a:spcBef>
              <a:buClrTx/>
              <a:buSzTx/>
              <a:buFontTx/>
              <a:buNone/>
            </a:pPr>
            <a:r>
              <a:rPr lang="zh-CN" altLang="en-US" sz="2400">
                <a:solidFill>
                  <a:schemeClr val="hlink"/>
                </a:solidFill>
                <a:ea typeface="黑体" panose="02010609060101010101" pitchFamily="49" charset="-122"/>
              </a:rPr>
              <a:t>树形结构</a:t>
            </a:r>
          </a:p>
          <a:p>
            <a:pPr>
              <a:spcBef>
                <a:spcPct val="100000"/>
              </a:spcBef>
              <a:buClrTx/>
              <a:buSzTx/>
              <a:buFontTx/>
              <a:buNone/>
            </a:pPr>
            <a:r>
              <a:rPr lang="zh-CN" altLang="en-US" sz="2400">
                <a:solidFill>
                  <a:schemeClr val="hlink"/>
                </a:solidFill>
                <a:ea typeface="黑体" panose="02010609060101010101" pitchFamily="49" charset="-122"/>
              </a:rPr>
              <a:t>图状结构</a:t>
            </a:r>
          </a:p>
        </p:txBody>
      </p:sp>
      <p:grpSp>
        <p:nvGrpSpPr>
          <p:cNvPr id="153605" name="Group 5"/>
          <p:cNvGrpSpPr>
            <a:grpSpLocks/>
          </p:cNvGrpSpPr>
          <p:nvPr/>
        </p:nvGrpSpPr>
        <p:grpSpPr bwMode="auto">
          <a:xfrm>
            <a:off x="4470400" y="2484439"/>
            <a:ext cx="1295400" cy="609600"/>
            <a:chOff x="3024" y="1632"/>
            <a:chExt cx="816" cy="384"/>
          </a:xfrm>
        </p:grpSpPr>
        <p:sp>
          <p:nvSpPr>
            <p:cNvPr id="99396" name="Oval 6"/>
            <p:cNvSpPr>
              <a:spLocks noChangeArrowheads="1"/>
            </p:cNvSpPr>
            <p:nvPr/>
          </p:nvSpPr>
          <p:spPr bwMode="auto">
            <a:xfrm>
              <a:off x="3216" y="1632"/>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7" name="Oval 7"/>
            <p:cNvSpPr>
              <a:spLocks noChangeArrowheads="1"/>
            </p:cNvSpPr>
            <p:nvPr/>
          </p:nvSpPr>
          <p:spPr bwMode="auto">
            <a:xfrm>
              <a:off x="3312" y="1728"/>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8" name="Oval 8"/>
            <p:cNvSpPr>
              <a:spLocks noChangeArrowheads="1"/>
            </p:cNvSpPr>
            <p:nvPr/>
          </p:nvSpPr>
          <p:spPr bwMode="auto">
            <a:xfrm>
              <a:off x="3168" y="1920"/>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9" name="Oval 9"/>
            <p:cNvSpPr>
              <a:spLocks noChangeArrowheads="1"/>
            </p:cNvSpPr>
            <p:nvPr/>
          </p:nvSpPr>
          <p:spPr bwMode="auto">
            <a:xfrm>
              <a:off x="3552" y="1776"/>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400" name="Oval 10"/>
            <p:cNvSpPr>
              <a:spLocks noChangeArrowheads="1"/>
            </p:cNvSpPr>
            <p:nvPr/>
          </p:nvSpPr>
          <p:spPr bwMode="auto">
            <a:xfrm>
              <a:off x="3408" y="1920"/>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401" name="Oval 11"/>
            <p:cNvSpPr>
              <a:spLocks noChangeArrowheads="1"/>
            </p:cNvSpPr>
            <p:nvPr/>
          </p:nvSpPr>
          <p:spPr bwMode="auto">
            <a:xfrm>
              <a:off x="3744" y="1920"/>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402" name="Oval 12"/>
            <p:cNvSpPr>
              <a:spLocks noChangeArrowheads="1"/>
            </p:cNvSpPr>
            <p:nvPr/>
          </p:nvSpPr>
          <p:spPr bwMode="auto">
            <a:xfrm>
              <a:off x="3024" y="1776"/>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53613" name="Text Box 13"/>
          <p:cNvSpPr txBox="1">
            <a:spLocks noChangeArrowheads="1"/>
          </p:cNvSpPr>
          <p:nvPr/>
        </p:nvSpPr>
        <p:spPr bwMode="auto">
          <a:xfrm>
            <a:off x="1979613" y="3187702"/>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CC00CC"/>
                </a:solidFill>
                <a:ea typeface="黑体" panose="02010609060101010101" pitchFamily="49" charset="-122"/>
              </a:rPr>
              <a:t>一对一关系</a:t>
            </a:r>
          </a:p>
        </p:txBody>
      </p:sp>
      <p:sp>
        <p:nvSpPr>
          <p:cNvPr id="153614" name="Text Box 14"/>
          <p:cNvSpPr txBox="1">
            <a:spLocks noChangeArrowheads="1"/>
          </p:cNvSpPr>
          <p:nvPr/>
        </p:nvSpPr>
        <p:spPr bwMode="auto">
          <a:xfrm>
            <a:off x="1979613" y="3979864"/>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CC00CC"/>
                </a:solidFill>
                <a:ea typeface="黑体" panose="02010609060101010101" pitchFamily="49" charset="-122"/>
              </a:rPr>
              <a:t>一对多关系</a:t>
            </a:r>
          </a:p>
        </p:txBody>
      </p:sp>
      <p:sp>
        <p:nvSpPr>
          <p:cNvPr id="153615" name="Text Box 15"/>
          <p:cNvSpPr txBox="1">
            <a:spLocks noChangeArrowheads="1"/>
          </p:cNvSpPr>
          <p:nvPr/>
        </p:nvSpPr>
        <p:spPr bwMode="auto">
          <a:xfrm>
            <a:off x="1979613" y="4759327"/>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CC00CC"/>
                </a:solidFill>
                <a:ea typeface="黑体" panose="02010609060101010101" pitchFamily="49" charset="-122"/>
              </a:rPr>
              <a:t>多对多关系</a:t>
            </a:r>
          </a:p>
        </p:txBody>
      </p:sp>
      <p:grpSp>
        <p:nvGrpSpPr>
          <p:cNvPr id="153616" name="Group 16"/>
          <p:cNvGrpSpPr>
            <a:grpSpLocks/>
          </p:cNvGrpSpPr>
          <p:nvPr/>
        </p:nvGrpSpPr>
        <p:grpSpPr bwMode="auto">
          <a:xfrm>
            <a:off x="3924300" y="3213101"/>
            <a:ext cx="2971800" cy="393700"/>
            <a:chOff x="424" y="936"/>
            <a:chExt cx="4144" cy="368"/>
          </a:xfrm>
        </p:grpSpPr>
        <p:sp>
          <p:nvSpPr>
            <p:cNvPr id="99387"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8"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9"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0"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1"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2"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3"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4"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5"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pic>
        <p:nvPicPr>
          <p:cNvPr id="153626" name="Picture 26" descr="image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0" y="3779839"/>
            <a:ext cx="2667000" cy="1835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Picture 27" descr="image0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4802" y="5341939"/>
            <a:ext cx="204787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28" name="Group 28"/>
          <p:cNvGrpSpPr>
            <a:grpSpLocks/>
          </p:cNvGrpSpPr>
          <p:nvPr/>
        </p:nvGrpSpPr>
        <p:grpSpPr bwMode="auto">
          <a:xfrm>
            <a:off x="3708401" y="3703638"/>
            <a:ext cx="1785939" cy="1833563"/>
            <a:chOff x="3408" y="2496"/>
            <a:chExt cx="1125" cy="1155"/>
          </a:xfrm>
        </p:grpSpPr>
        <p:sp>
          <p:nvSpPr>
            <p:cNvPr id="99360"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1"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2"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3"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4"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5"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6"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7"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8"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9"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70"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1"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2"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3"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4"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5"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6"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7"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8"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9"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0"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1"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2"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3"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84"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85"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86"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153656" name="Group 56"/>
          <p:cNvGrpSpPr>
            <a:grpSpLocks/>
          </p:cNvGrpSpPr>
          <p:nvPr/>
        </p:nvGrpSpPr>
        <p:grpSpPr bwMode="auto">
          <a:xfrm>
            <a:off x="7308851" y="4084639"/>
            <a:ext cx="1511300" cy="2286000"/>
            <a:chOff x="4800" y="2640"/>
            <a:chExt cx="1200" cy="1440"/>
          </a:xfrm>
        </p:grpSpPr>
        <p:sp>
          <p:nvSpPr>
            <p:cNvPr id="99358" name="AutoShape 57"/>
            <p:cNvSpPr>
              <a:spLocks/>
            </p:cNvSpPr>
            <p:nvPr/>
          </p:nvSpPr>
          <p:spPr bwMode="auto">
            <a:xfrm>
              <a:off x="4800" y="2640"/>
              <a:ext cx="192" cy="1440"/>
            </a:xfrm>
            <a:prstGeom prst="rightBrace">
              <a:avLst>
                <a:gd name="adj1" fmla="val 62500"/>
                <a:gd name="adj2" fmla="val 5000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9" name="Text Box 58"/>
            <p:cNvSpPr txBox="1">
              <a:spLocks noChangeArrowheads="1"/>
            </p:cNvSpPr>
            <p:nvPr/>
          </p:nvSpPr>
          <p:spPr bwMode="auto">
            <a:xfrm>
              <a:off x="4992" y="3024"/>
              <a:ext cx="1008"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00066"/>
                  </a:solidFill>
                  <a:ea typeface="黑体" panose="02010609060101010101" pitchFamily="49" charset="-122"/>
                </a:rPr>
                <a:t>非线性结构</a:t>
              </a:r>
            </a:p>
          </p:txBody>
        </p:sp>
      </p:grpSp>
      <p:grpSp>
        <p:nvGrpSpPr>
          <p:cNvPr id="153659" name="Group 59"/>
          <p:cNvGrpSpPr>
            <a:grpSpLocks/>
          </p:cNvGrpSpPr>
          <p:nvPr/>
        </p:nvGrpSpPr>
        <p:grpSpPr bwMode="auto">
          <a:xfrm>
            <a:off x="3784600" y="5630867"/>
            <a:ext cx="1600200" cy="1120775"/>
            <a:chOff x="2688" y="3336"/>
            <a:chExt cx="1008" cy="706"/>
          </a:xfrm>
        </p:grpSpPr>
        <p:sp>
          <p:nvSpPr>
            <p:cNvPr id="99344" name="Line 60"/>
            <p:cNvSpPr>
              <a:spLocks noChangeShapeType="1"/>
            </p:cNvSpPr>
            <p:nvPr/>
          </p:nvSpPr>
          <p:spPr bwMode="auto">
            <a:xfrm flipH="1">
              <a:off x="3379" y="3748"/>
              <a:ext cx="164" cy="16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5" name="Line 61"/>
            <p:cNvSpPr>
              <a:spLocks noChangeShapeType="1"/>
            </p:cNvSpPr>
            <p:nvPr/>
          </p:nvSpPr>
          <p:spPr bwMode="auto">
            <a:xfrm>
              <a:off x="3366" y="3468"/>
              <a:ext cx="159" cy="16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6" name="Line 62"/>
            <p:cNvSpPr>
              <a:spLocks noChangeShapeType="1"/>
            </p:cNvSpPr>
            <p:nvPr/>
          </p:nvSpPr>
          <p:spPr bwMode="auto">
            <a:xfrm>
              <a:off x="2833" y="3473"/>
              <a:ext cx="437" cy="43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7" name="Line 63"/>
            <p:cNvSpPr>
              <a:spLocks noChangeShapeType="1"/>
            </p:cNvSpPr>
            <p:nvPr/>
          </p:nvSpPr>
          <p:spPr bwMode="auto">
            <a:xfrm flipH="1">
              <a:off x="2824" y="3487"/>
              <a:ext cx="441" cy="42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8" name="Line 64"/>
            <p:cNvSpPr>
              <a:spLocks noChangeShapeType="1"/>
            </p:cNvSpPr>
            <p:nvPr/>
          </p:nvSpPr>
          <p:spPr bwMode="auto">
            <a:xfrm>
              <a:off x="2861" y="3954"/>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9" name="Line 65"/>
            <p:cNvSpPr>
              <a:spLocks noChangeShapeType="1"/>
            </p:cNvSpPr>
            <p:nvPr/>
          </p:nvSpPr>
          <p:spPr bwMode="auto">
            <a:xfrm>
              <a:off x="2862" y="3428"/>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50" name="Line 66"/>
            <p:cNvSpPr>
              <a:spLocks noChangeShapeType="1"/>
            </p:cNvSpPr>
            <p:nvPr/>
          </p:nvSpPr>
          <p:spPr bwMode="auto">
            <a:xfrm>
              <a:off x="2785"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51" name="Oval 67"/>
            <p:cNvSpPr>
              <a:spLocks noChangeArrowheads="1"/>
            </p:cNvSpPr>
            <p:nvPr/>
          </p:nvSpPr>
          <p:spPr bwMode="auto">
            <a:xfrm>
              <a:off x="3501" y="3601"/>
              <a:ext cx="195"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2" name="Oval 68"/>
            <p:cNvSpPr>
              <a:spLocks noChangeArrowheads="1"/>
            </p:cNvSpPr>
            <p:nvPr/>
          </p:nvSpPr>
          <p:spPr bwMode="auto">
            <a:xfrm>
              <a:off x="3216" y="3840"/>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3" name="Oval 69"/>
            <p:cNvSpPr>
              <a:spLocks noChangeArrowheads="1"/>
            </p:cNvSpPr>
            <p:nvPr/>
          </p:nvSpPr>
          <p:spPr bwMode="auto">
            <a:xfrm>
              <a:off x="3212"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4" name="Oval 70"/>
            <p:cNvSpPr>
              <a:spLocks noChangeArrowheads="1"/>
            </p:cNvSpPr>
            <p:nvPr/>
          </p:nvSpPr>
          <p:spPr bwMode="auto">
            <a:xfrm>
              <a:off x="2688" y="3865"/>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5" name="Oval 71"/>
            <p:cNvSpPr>
              <a:spLocks noChangeArrowheads="1"/>
            </p:cNvSpPr>
            <p:nvPr/>
          </p:nvSpPr>
          <p:spPr bwMode="auto">
            <a:xfrm>
              <a:off x="2688"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6" name="Oval 72"/>
            <p:cNvSpPr>
              <a:spLocks noChangeArrowheads="1"/>
            </p:cNvSpPr>
            <p:nvPr/>
          </p:nvSpPr>
          <p:spPr bwMode="auto">
            <a:xfrm>
              <a:off x="2947" y="3601"/>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7" name="Line 73"/>
            <p:cNvSpPr>
              <a:spLocks noChangeShapeType="1"/>
            </p:cNvSpPr>
            <p:nvPr/>
          </p:nvSpPr>
          <p:spPr bwMode="auto">
            <a:xfrm>
              <a:off x="3322"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4" name="Rectangle 2"/>
          <p:cNvSpPr>
            <a:spLocks noChangeArrowheads="1"/>
          </p:cNvSpPr>
          <p:nvPr/>
        </p:nvSpPr>
        <p:spPr bwMode="auto">
          <a:xfrm>
            <a:off x="179388" y="260351"/>
            <a:ext cx="5105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数据的逻辑结构</a:t>
            </a: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3603"/>
                                        </p:tgtEl>
                                        <p:attrNameLst>
                                          <p:attrName>style.visibility</p:attrName>
                                        </p:attrNameLst>
                                      </p:cBhvr>
                                      <p:to>
                                        <p:strVal val="visible"/>
                                      </p:to>
                                    </p:set>
                                    <p:animEffect transition="in" filter="dissolve">
                                      <p:cBhvr>
                                        <p:cTn id="7" dur="500"/>
                                        <p:tgtEl>
                                          <p:spTgt spid="153603"/>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3604"/>
                                        </p:tgtEl>
                                        <p:attrNameLst>
                                          <p:attrName>style.visibility</p:attrName>
                                        </p:attrNameLst>
                                      </p:cBhvr>
                                      <p:to>
                                        <p:strVal val="visible"/>
                                      </p:to>
                                    </p:set>
                                    <p:animEffect transition="in" filter="wipe(up)">
                                      <p:cBhvr>
                                        <p:cTn id="11" dur="500"/>
                                        <p:tgtEl>
                                          <p:spTgt spid="15360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15360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53613"/>
                                        </p:tgtEl>
                                        <p:attrNameLst>
                                          <p:attrName>style.visibility</p:attrName>
                                        </p:attrNameLst>
                                      </p:cBhvr>
                                      <p:to>
                                        <p:strVal val="visible"/>
                                      </p:to>
                                    </p:set>
                                    <p:animEffect transition="in" filter="dissolve">
                                      <p:cBhvr>
                                        <p:cTn id="20" dur="500"/>
                                        <p:tgtEl>
                                          <p:spTgt spid="1536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153616"/>
                                        </p:tgtEl>
                                        <p:attrNameLst>
                                          <p:attrName>style.visibility</p:attrName>
                                        </p:attrNameLst>
                                      </p:cBhvr>
                                      <p:to>
                                        <p:strVal val="visible"/>
                                      </p:to>
                                    </p:set>
                                    <p:animEffect transition="in" filter="wipe(up)">
                                      <p:cBhvr>
                                        <p:cTn id="25" dur="500"/>
                                        <p:tgtEl>
                                          <p:spTgt spid="15361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53614"/>
                                        </p:tgtEl>
                                        <p:attrNameLst>
                                          <p:attrName>style.visibility</p:attrName>
                                        </p:attrNameLst>
                                      </p:cBhvr>
                                      <p:to>
                                        <p:strVal val="visible"/>
                                      </p:to>
                                    </p:set>
                                    <p:animEffect transition="in" filter="dissolve">
                                      <p:cBhvr>
                                        <p:cTn id="30" dur="500"/>
                                        <p:tgtEl>
                                          <p:spTgt spid="15361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153628"/>
                                        </p:tgtEl>
                                        <p:attrNameLst>
                                          <p:attrName>style.visibility</p:attrName>
                                        </p:attrNameLst>
                                      </p:cBhvr>
                                      <p:to>
                                        <p:strVal val="visible"/>
                                      </p:to>
                                    </p:set>
                                    <p:animEffect transition="in" filter="wipe(up)">
                                      <p:cBhvr>
                                        <p:cTn id="35" dur="500"/>
                                        <p:tgtEl>
                                          <p:spTgt spid="15362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153626"/>
                                        </p:tgtEl>
                                        <p:attrNameLst>
                                          <p:attrName>style.visibility</p:attrName>
                                        </p:attrNameLst>
                                      </p:cBhvr>
                                      <p:to>
                                        <p:strVal val="visible"/>
                                      </p:to>
                                    </p:set>
                                    <p:animEffect transition="in" filter="wipe(up)">
                                      <p:cBhvr>
                                        <p:cTn id="40" dur="500"/>
                                        <p:tgtEl>
                                          <p:spTgt spid="15362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53615"/>
                                        </p:tgtEl>
                                        <p:attrNameLst>
                                          <p:attrName>style.visibility</p:attrName>
                                        </p:attrNameLst>
                                      </p:cBhvr>
                                      <p:to>
                                        <p:strVal val="visible"/>
                                      </p:to>
                                    </p:set>
                                    <p:animEffect transition="in" filter="dissolve">
                                      <p:cBhvr>
                                        <p:cTn id="45" dur="500"/>
                                        <p:tgtEl>
                                          <p:spTgt spid="15361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153659"/>
                                        </p:tgtEl>
                                        <p:attrNameLst>
                                          <p:attrName>style.visibility</p:attrName>
                                        </p:attrNameLst>
                                      </p:cBhvr>
                                      <p:to>
                                        <p:strVal val="visible"/>
                                      </p:to>
                                    </p:set>
                                    <p:animEffect transition="in" filter="wipe(up)">
                                      <p:cBhvr>
                                        <p:cTn id="50" dur="500"/>
                                        <p:tgtEl>
                                          <p:spTgt spid="15365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nodeType="clickEffect">
                                  <p:stCondLst>
                                    <p:cond delay="0"/>
                                  </p:stCondLst>
                                  <p:childTnLst>
                                    <p:set>
                                      <p:cBhvr>
                                        <p:cTn id="54" dur="1" fill="hold">
                                          <p:stCondLst>
                                            <p:cond delay="0"/>
                                          </p:stCondLst>
                                        </p:cTn>
                                        <p:tgtEl>
                                          <p:spTgt spid="153627"/>
                                        </p:tgtEl>
                                        <p:attrNameLst>
                                          <p:attrName>style.visibility</p:attrName>
                                        </p:attrNameLst>
                                      </p:cBhvr>
                                      <p:to>
                                        <p:strVal val="visible"/>
                                      </p:to>
                                    </p:set>
                                    <p:animEffect transition="in" filter="wipe(up)">
                                      <p:cBhvr>
                                        <p:cTn id="55" dur="500"/>
                                        <p:tgtEl>
                                          <p:spTgt spid="15362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1" fill="hold" nodeType="clickEffect">
                                  <p:stCondLst>
                                    <p:cond delay="0"/>
                                  </p:stCondLst>
                                  <p:childTnLst>
                                    <p:set>
                                      <p:cBhvr>
                                        <p:cTn id="59" dur="1" fill="hold">
                                          <p:stCondLst>
                                            <p:cond delay="0"/>
                                          </p:stCondLst>
                                        </p:cTn>
                                        <p:tgtEl>
                                          <p:spTgt spid="153656"/>
                                        </p:tgtEl>
                                        <p:attrNameLst>
                                          <p:attrName>style.visibility</p:attrName>
                                        </p:attrNameLst>
                                      </p:cBhvr>
                                      <p:to>
                                        <p:strVal val="visible"/>
                                      </p:to>
                                    </p:set>
                                    <p:animEffect transition="in" filter="wipe(up)">
                                      <p:cBhvr>
                                        <p:cTn id="60" dur="500"/>
                                        <p:tgtEl>
                                          <p:spTgt spid="153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autoUpdateAnimBg="0"/>
      <p:bldP spid="153604" grpId="0" autoUpdateAnimBg="0"/>
      <p:bldP spid="153613" grpId="0" autoUpdateAnimBg="0"/>
      <p:bldP spid="153614" grpId="0" autoUpdateAnimBg="0"/>
      <p:bldP spid="153615"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sz="3200" dirty="0"/>
              <a:t>Q0</a:t>
            </a:r>
            <a:r>
              <a:rPr lang="zh-CN" altLang="en-US" sz="3200" dirty="0"/>
              <a:t>：为什么要学习编程</a:t>
            </a:r>
          </a:p>
        </p:txBody>
      </p:sp>
    </p:spTree>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Line 2"/>
          <p:cNvSpPr>
            <a:spLocks noChangeShapeType="1"/>
          </p:cNvSpPr>
          <p:nvPr/>
        </p:nvSpPr>
        <p:spPr bwMode="auto">
          <a:xfrm flipH="1">
            <a:off x="1447801" y="4344990"/>
            <a:ext cx="95251" cy="43815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79" name="Line 3"/>
          <p:cNvSpPr>
            <a:spLocks noChangeShapeType="1"/>
          </p:cNvSpPr>
          <p:nvPr/>
        </p:nvSpPr>
        <p:spPr bwMode="auto">
          <a:xfrm>
            <a:off x="6896100" y="50625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0" name="Line 4"/>
          <p:cNvSpPr>
            <a:spLocks noChangeShapeType="1"/>
          </p:cNvSpPr>
          <p:nvPr/>
        </p:nvSpPr>
        <p:spPr bwMode="auto">
          <a:xfrm flipH="1">
            <a:off x="8178800" y="49990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1" name="Line 5"/>
          <p:cNvSpPr>
            <a:spLocks noChangeShapeType="1"/>
          </p:cNvSpPr>
          <p:nvPr/>
        </p:nvSpPr>
        <p:spPr bwMode="auto">
          <a:xfrm flipH="1">
            <a:off x="6375400" y="50244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2" name="Line 6"/>
          <p:cNvSpPr>
            <a:spLocks noChangeShapeType="1"/>
          </p:cNvSpPr>
          <p:nvPr/>
        </p:nvSpPr>
        <p:spPr bwMode="auto">
          <a:xfrm>
            <a:off x="8191500" y="5888039"/>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3" name="Line 7"/>
          <p:cNvSpPr>
            <a:spLocks noChangeShapeType="1"/>
          </p:cNvSpPr>
          <p:nvPr/>
        </p:nvSpPr>
        <p:spPr bwMode="auto">
          <a:xfrm>
            <a:off x="6426200" y="5837239"/>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4" name="Line 8"/>
          <p:cNvSpPr>
            <a:spLocks noChangeShapeType="1"/>
          </p:cNvSpPr>
          <p:nvPr/>
        </p:nvSpPr>
        <p:spPr bwMode="auto">
          <a:xfrm flipH="1">
            <a:off x="7011988" y="5773739"/>
            <a:ext cx="214312"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5" name="Line 9"/>
          <p:cNvSpPr>
            <a:spLocks noChangeShapeType="1"/>
          </p:cNvSpPr>
          <p:nvPr/>
        </p:nvSpPr>
        <p:spPr bwMode="auto">
          <a:xfrm flipH="1">
            <a:off x="6110288" y="5799139"/>
            <a:ext cx="214312"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6" name="Line 10"/>
          <p:cNvSpPr>
            <a:spLocks noChangeShapeType="1"/>
          </p:cNvSpPr>
          <p:nvPr/>
        </p:nvSpPr>
        <p:spPr bwMode="auto">
          <a:xfrm>
            <a:off x="7874000" y="4338639"/>
            <a:ext cx="685800" cy="457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7" name="Line 11"/>
          <p:cNvSpPr>
            <a:spLocks noChangeShapeType="1"/>
          </p:cNvSpPr>
          <p:nvPr/>
        </p:nvSpPr>
        <p:spPr bwMode="auto">
          <a:xfrm flipH="1">
            <a:off x="6870700" y="4325939"/>
            <a:ext cx="762000"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8" name="Line 12"/>
          <p:cNvSpPr>
            <a:spLocks noChangeShapeType="1"/>
          </p:cNvSpPr>
          <p:nvPr/>
        </p:nvSpPr>
        <p:spPr bwMode="auto">
          <a:xfrm>
            <a:off x="4953000" y="4364039"/>
            <a:ext cx="685800" cy="457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9" name="Line 13"/>
          <p:cNvSpPr>
            <a:spLocks noChangeShapeType="1"/>
          </p:cNvSpPr>
          <p:nvPr/>
        </p:nvSpPr>
        <p:spPr bwMode="auto">
          <a:xfrm flipH="1">
            <a:off x="3962400" y="4364039"/>
            <a:ext cx="762000"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0" name="Line 14"/>
          <p:cNvSpPr>
            <a:spLocks noChangeShapeType="1"/>
          </p:cNvSpPr>
          <p:nvPr/>
        </p:nvSpPr>
        <p:spPr bwMode="auto">
          <a:xfrm>
            <a:off x="3962400" y="49736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1" name="Line 15"/>
          <p:cNvSpPr>
            <a:spLocks noChangeShapeType="1"/>
          </p:cNvSpPr>
          <p:nvPr/>
        </p:nvSpPr>
        <p:spPr bwMode="auto">
          <a:xfrm flipH="1">
            <a:off x="5334000" y="49736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2" name="Line 16"/>
          <p:cNvSpPr>
            <a:spLocks noChangeShapeType="1"/>
          </p:cNvSpPr>
          <p:nvPr/>
        </p:nvSpPr>
        <p:spPr bwMode="auto">
          <a:xfrm flipH="1">
            <a:off x="3505200" y="49736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3" name="Line 17"/>
          <p:cNvSpPr>
            <a:spLocks noChangeShapeType="1"/>
          </p:cNvSpPr>
          <p:nvPr/>
        </p:nvSpPr>
        <p:spPr bwMode="auto">
          <a:xfrm>
            <a:off x="4419600" y="5811839"/>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4" name="Line 18"/>
          <p:cNvSpPr>
            <a:spLocks noChangeShapeType="1"/>
          </p:cNvSpPr>
          <p:nvPr/>
        </p:nvSpPr>
        <p:spPr bwMode="auto">
          <a:xfrm>
            <a:off x="3505200" y="5811839"/>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5" name="Line 19"/>
          <p:cNvSpPr>
            <a:spLocks noChangeShapeType="1"/>
          </p:cNvSpPr>
          <p:nvPr/>
        </p:nvSpPr>
        <p:spPr bwMode="auto">
          <a:xfrm flipH="1">
            <a:off x="3189288" y="5811839"/>
            <a:ext cx="214312"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6" name="Line 20"/>
          <p:cNvSpPr>
            <a:spLocks noChangeShapeType="1"/>
          </p:cNvSpPr>
          <p:nvPr/>
        </p:nvSpPr>
        <p:spPr bwMode="auto">
          <a:xfrm>
            <a:off x="1447800" y="5735639"/>
            <a:ext cx="6096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7" name="Line 21"/>
          <p:cNvSpPr>
            <a:spLocks noChangeShapeType="1"/>
          </p:cNvSpPr>
          <p:nvPr/>
        </p:nvSpPr>
        <p:spPr bwMode="auto">
          <a:xfrm flipH="1">
            <a:off x="788989" y="5735639"/>
            <a:ext cx="608012"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8" name="Line 22"/>
          <p:cNvSpPr>
            <a:spLocks noChangeShapeType="1"/>
          </p:cNvSpPr>
          <p:nvPr/>
        </p:nvSpPr>
        <p:spPr bwMode="auto">
          <a:xfrm>
            <a:off x="2320928" y="4897439"/>
            <a:ext cx="422275"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9" name="Line 23"/>
          <p:cNvSpPr>
            <a:spLocks noChangeShapeType="1"/>
          </p:cNvSpPr>
          <p:nvPr/>
        </p:nvSpPr>
        <p:spPr bwMode="auto">
          <a:xfrm flipH="1">
            <a:off x="1905000" y="48974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0" name="Line 24"/>
          <p:cNvSpPr>
            <a:spLocks noChangeShapeType="1"/>
          </p:cNvSpPr>
          <p:nvPr/>
        </p:nvSpPr>
        <p:spPr bwMode="auto">
          <a:xfrm>
            <a:off x="1409700" y="5126039"/>
            <a:ext cx="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1" name="Line 25"/>
          <p:cNvSpPr>
            <a:spLocks noChangeShapeType="1"/>
          </p:cNvSpPr>
          <p:nvPr/>
        </p:nvSpPr>
        <p:spPr bwMode="auto">
          <a:xfrm>
            <a:off x="762001" y="5126039"/>
            <a:ext cx="134939"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2" name="Line 26"/>
          <p:cNvSpPr>
            <a:spLocks noChangeShapeType="1"/>
          </p:cNvSpPr>
          <p:nvPr/>
        </p:nvSpPr>
        <p:spPr bwMode="auto">
          <a:xfrm flipH="1">
            <a:off x="571503" y="5126039"/>
            <a:ext cx="112713"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3" name="Line 27"/>
          <p:cNvSpPr>
            <a:spLocks noChangeShapeType="1"/>
          </p:cNvSpPr>
          <p:nvPr/>
        </p:nvSpPr>
        <p:spPr bwMode="auto">
          <a:xfrm>
            <a:off x="1676400" y="4313239"/>
            <a:ext cx="609600" cy="584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4" name="Line 28"/>
          <p:cNvSpPr>
            <a:spLocks noChangeShapeType="1"/>
          </p:cNvSpPr>
          <p:nvPr/>
        </p:nvSpPr>
        <p:spPr bwMode="auto">
          <a:xfrm flipH="1">
            <a:off x="788989" y="4313239"/>
            <a:ext cx="658812" cy="584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5" name="Rectangle 29"/>
          <p:cNvSpPr>
            <a:spLocks noChangeArrowheads="1"/>
          </p:cNvSpPr>
          <p:nvPr/>
        </p:nvSpPr>
        <p:spPr bwMode="auto">
          <a:xfrm>
            <a:off x="558800" y="846139"/>
            <a:ext cx="70104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黑体" panose="02010609060101010101" pitchFamily="49" charset="-122"/>
                <a:ea typeface="黑体" panose="02010609060101010101" pitchFamily="49" charset="-122"/>
              </a:rPr>
              <a:t>线性结构</a:t>
            </a:r>
          </a:p>
        </p:txBody>
      </p:sp>
      <p:sp>
        <p:nvSpPr>
          <p:cNvPr id="101406" name="Rectangle 30"/>
          <p:cNvSpPr>
            <a:spLocks noChangeArrowheads="1"/>
          </p:cNvSpPr>
          <p:nvPr/>
        </p:nvSpPr>
        <p:spPr bwMode="auto">
          <a:xfrm>
            <a:off x="533400" y="2586039"/>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nchor="ctr"/>
          <a:lstStyle>
            <a:lvl1pPr defTabSz="1128713">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defTabSz="112871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defTabSz="1128713">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defTabSz="1128713">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defTabSz="1128713">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黑体" panose="02010609060101010101" pitchFamily="49" charset="-122"/>
                <a:ea typeface="黑体" panose="02010609060101010101" pitchFamily="49" charset="-122"/>
              </a:rPr>
              <a:t>树形结构</a:t>
            </a:r>
          </a:p>
        </p:txBody>
      </p:sp>
      <p:sp>
        <p:nvSpPr>
          <p:cNvPr id="258079" name="Text Box 31"/>
          <p:cNvSpPr txBox="1">
            <a:spLocks noChangeArrowheads="1"/>
          </p:cNvSpPr>
          <p:nvPr/>
        </p:nvSpPr>
        <p:spPr bwMode="auto">
          <a:xfrm>
            <a:off x="1219201" y="3343278"/>
            <a:ext cx="7734300" cy="60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2400">
                <a:solidFill>
                  <a:schemeClr val="tx1"/>
                </a:solidFill>
                <a:latin typeface="Times New Roman" panose="02020603050405020304" pitchFamily="18" charset="0"/>
                <a:ea typeface="宋体" panose="02010600030101010101" pitchFamily="2" charset="-122"/>
              </a:defRPr>
            </a:lvl1pPr>
            <a:lvl2pPr marL="565150" defTabSz="1128713">
              <a:defRPr kumimoji="1" sz="2400">
                <a:solidFill>
                  <a:schemeClr val="tx1"/>
                </a:solidFill>
                <a:latin typeface="Times New Roman" panose="02020603050405020304" pitchFamily="18" charset="0"/>
                <a:ea typeface="宋体" panose="02010600030101010101" pitchFamily="2" charset="-122"/>
              </a:defRPr>
            </a:lvl2pPr>
            <a:lvl3pPr marL="1128713" defTabSz="1128713">
              <a:defRPr kumimoji="1" sz="2400">
                <a:solidFill>
                  <a:schemeClr val="tx1"/>
                </a:solidFill>
                <a:latin typeface="Times New Roman" panose="02020603050405020304" pitchFamily="18" charset="0"/>
                <a:ea typeface="宋体" panose="02010600030101010101" pitchFamily="2" charset="-122"/>
              </a:defRPr>
            </a:lvl3pPr>
            <a:lvl4pPr marL="1693863" defTabSz="1128713">
              <a:defRPr kumimoji="1" sz="2400">
                <a:solidFill>
                  <a:schemeClr val="tx1"/>
                </a:solidFill>
                <a:latin typeface="Times New Roman" panose="02020603050405020304" pitchFamily="18" charset="0"/>
                <a:ea typeface="宋体" panose="02010600030101010101" pitchFamily="2" charset="-122"/>
              </a:defRPr>
            </a:lvl4pPr>
            <a:lvl5pPr marL="2259013" defTabSz="1128713">
              <a:defRPr kumimoji="1" sz="2400">
                <a:solidFill>
                  <a:schemeClr val="tx1"/>
                </a:solidFill>
                <a:latin typeface="Times New Roman" panose="02020603050405020304" pitchFamily="18" charset="0"/>
                <a:ea typeface="宋体" panose="02010600030101010101" pitchFamily="2" charset="-122"/>
              </a:defRPr>
            </a:lvl5pPr>
            <a:lvl6pPr marL="27162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734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306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878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2800" dirty="0">
                <a:solidFill>
                  <a:srgbClr val="0000CC"/>
                </a:solidFill>
                <a:effectLst>
                  <a:outerShdw blurRad="38100" dist="38100" dir="2700000" algn="tl">
                    <a:srgbClr val="C0C0C0"/>
                  </a:outerShdw>
                </a:effectLst>
                <a:latin typeface="仿宋_GB2312" pitchFamily="49" charset="-122"/>
                <a:ea typeface="仿宋_GB2312" pitchFamily="49" charset="-122"/>
              </a:rPr>
              <a:t>树</a:t>
            </a:r>
            <a:r>
              <a:rPr lang="zh-CN" altLang="en-US" sz="3200" dirty="0">
                <a:solidFill>
                  <a:srgbClr val="0000CC"/>
                </a:solidFill>
                <a:effectLst>
                  <a:outerShdw blurRad="38100" dist="38100" dir="2700000" algn="tl">
                    <a:srgbClr val="C0C0C0"/>
                  </a:outerShdw>
                </a:effectLst>
                <a:latin typeface="仿宋_GB2312" pitchFamily="49" charset="-122"/>
                <a:ea typeface="仿宋_GB2312" pitchFamily="49" charset="-122"/>
              </a:rPr>
              <a:t>            </a:t>
            </a:r>
            <a:r>
              <a:rPr lang="zh-CN" altLang="en-US" sz="2800" dirty="0">
                <a:solidFill>
                  <a:srgbClr val="0000CC"/>
                </a:solidFill>
                <a:effectLst>
                  <a:outerShdw blurRad="38100" dist="38100" dir="2700000" algn="tl">
                    <a:srgbClr val="C0C0C0"/>
                  </a:outerShdw>
                </a:effectLst>
                <a:latin typeface="仿宋_GB2312" pitchFamily="49" charset="-122"/>
                <a:ea typeface="仿宋_GB2312" pitchFamily="49" charset="-122"/>
              </a:rPr>
              <a:t>二叉树      二叉搜索树</a:t>
            </a:r>
            <a:endParaRPr lang="zh-CN" altLang="en-US" sz="2800" dirty="0">
              <a:solidFill>
                <a:srgbClr val="0000CC"/>
              </a:solidFill>
            </a:endParaRPr>
          </a:p>
        </p:txBody>
      </p:sp>
      <p:sp>
        <p:nvSpPr>
          <p:cNvPr id="101408" name="Oval 32"/>
          <p:cNvSpPr>
            <a:spLocks noChangeArrowheads="1"/>
          </p:cNvSpPr>
          <p:nvPr/>
        </p:nvSpPr>
        <p:spPr bwMode="auto">
          <a:xfrm>
            <a:off x="3048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09" name="Oval 33"/>
          <p:cNvSpPr>
            <a:spLocks noChangeArrowheads="1"/>
          </p:cNvSpPr>
          <p:nvPr/>
        </p:nvSpPr>
        <p:spPr bwMode="auto">
          <a:xfrm>
            <a:off x="7620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0" name="Oval 34"/>
          <p:cNvSpPr>
            <a:spLocks noChangeArrowheads="1"/>
          </p:cNvSpPr>
          <p:nvPr/>
        </p:nvSpPr>
        <p:spPr bwMode="auto">
          <a:xfrm>
            <a:off x="12192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1" name="Oval 35"/>
          <p:cNvSpPr>
            <a:spLocks noChangeArrowheads="1"/>
          </p:cNvSpPr>
          <p:nvPr/>
        </p:nvSpPr>
        <p:spPr bwMode="auto">
          <a:xfrm>
            <a:off x="16764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2" name="Oval 36"/>
          <p:cNvSpPr>
            <a:spLocks noChangeArrowheads="1"/>
          </p:cNvSpPr>
          <p:nvPr/>
        </p:nvSpPr>
        <p:spPr bwMode="auto">
          <a:xfrm>
            <a:off x="21336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3" name="Oval 37"/>
          <p:cNvSpPr>
            <a:spLocks noChangeArrowheads="1"/>
          </p:cNvSpPr>
          <p:nvPr/>
        </p:nvSpPr>
        <p:spPr bwMode="auto">
          <a:xfrm>
            <a:off x="25908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4" name="Oval 38"/>
          <p:cNvSpPr>
            <a:spLocks noChangeArrowheads="1"/>
          </p:cNvSpPr>
          <p:nvPr/>
        </p:nvSpPr>
        <p:spPr bwMode="auto">
          <a:xfrm>
            <a:off x="9906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5" name="Oval 39"/>
          <p:cNvSpPr>
            <a:spLocks noChangeArrowheads="1"/>
          </p:cNvSpPr>
          <p:nvPr/>
        </p:nvSpPr>
        <p:spPr bwMode="auto">
          <a:xfrm>
            <a:off x="14478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6" name="Oval 40"/>
          <p:cNvSpPr>
            <a:spLocks noChangeArrowheads="1"/>
          </p:cNvSpPr>
          <p:nvPr/>
        </p:nvSpPr>
        <p:spPr bwMode="auto">
          <a:xfrm>
            <a:off x="19050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7" name="Oval 41"/>
          <p:cNvSpPr>
            <a:spLocks noChangeArrowheads="1"/>
          </p:cNvSpPr>
          <p:nvPr/>
        </p:nvSpPr>
        <p:spPr bwMode="auto">
          <a:xfrm>
            <a:off x="5334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8" name="Oval 42"/>
          <p:cNvSpPr>
            <a:spLocks noChangeArrowheads="1"/>
          </p:cNvSpPr>
          <p:nvPr/>
        </p:nvSpPr>
        <p:spPr bwMode="auto">
          <a:xfrm>
            <a:off x="5334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9" name="Oval 43"/>
          <p:cNvSpPr>
            <a:spLocks noChangeArrowheads="1"/>
          </p:cNvSpPr>
          <p:nvPr/>
        </p:nvSpPr>
        <p:spPr bwMode="auto">
          <a:xfrm>
            <a:off x="12192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20" name="Oval 44"/>
          <p:cNvSpPr>
            <a:spLocks noChangeArrowheads="1"/>
          </p:cNvSpPr>
          <p:nvPr/>
        </p:nvSpPr>
        <p:spPr bwMode="auto">
          <a:xfrm>
            <a:off x="21336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21" name="Oval 45"/>
          <p:cNvSpPr>
            <a:spLocks noChangeArrowheads="1"/>
          </p:cNvSpPr>
          <p:nvPr/>
        </p:nvSpPr>
        <p:spPr bwMode="auto">
          <a:xfrm>
            <a:off x="1371600" y="3983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22" name="Text Box 46"/>
          <p:cNvSpPr txBox="1">
            <a:spLocks noChangeArrowheads="1"/>
          </p:cNvSpPr>
          <p:nvPr/>
        </p:nvSpPr>
        <p:spPr bwMode="auto">
          <a:xfrm>
            <a:off x="1865315" y="6180140"/>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14</a:t>
            </a:r>
            <a:endParaRPr lang="en-US" altLang="zh-CN">
              <a:ea typeface="黑体" panose="02010609060101010101" pitchFamily="49" charset="-122"/>
            </a:endParaRPr>
          </a:p>
        </p:txBody>
      </p:sp>
      <p:sp>
        <p:nvSpPr>
          <p:cNvPr id="101423" name="Text Box 47"/>
          <p:cNvSpPr txBox="1">
            <a:spLocks noChangeArrowheads="1"/>
          </p:cNvSpPr>
          <p:nvPr/>
        </p:nvSpPr>
        <p:spPr bwMode="auto">
          <a:xfrm>
            <a:off x="1425576" y="6178552"/>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13</a:t>
            </a:r>
            <a:endParaRPr lang="en-US" altLang="zh-CN">
              <a:ea typeface="黑体" panose="02010609060101010101" pitchFamily="49" charset="-122"/>
            </a:endParaRPr>
          </a:p>
        </p:txBody>
      </p:sp>
      <p:sp>
        <p:nvSpPr>
          <p:cNvPr id="101424" name="Text Box 48"/>
          <p:cNvSpPr txBox="1">
            <a:spLocks noChangeArrowheads="1"/>
          </p:cNvSpPr>
          <p:nvPr/>
        </p:nvSpPr>
        <p:spPr bwMode="auto">
          <a:xfrm>
            <a:off x="968376" y="6153152"/>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12</a:t>
            </a:r>
            <a:endParaRPr lang="en-US" altLang="zh-CN">
              <a:ea typeface="黑体" panose="02010609060101010101" pitchFamily="49" charset="-122"/>
            </a:endParaRPr>
          </a:p>
        </p:txBody>
      </p:sp>
      <p:sp>
        <p:nvSpPr>
          <p:cNvPr id="101425" name="Text Box 49"/>
          <p:cNvSpPr txBox="1">
            <a:spLocks noChangeArrowheads="1"/>
          </p:cNvSpPr>
          <p:nvPr/>
        </p:nvSpPr>
        <p:spPr bwMode="auto">
          <a:xfrm>
            <a:off x="509590" y="6165852"/>
            <a:ext cx="4558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11</a:t>
            </a:r>
            <a:endParaRPr lang="en-US" altLang="zh-CN">
              <a:ea typeface="黑体" panose="02010609060101010101" pitchFamily="49" charset="-122"/>
            </a:endParaRPr>
          </a:p>
        </p:txBody>
      </p:sp>
      <p:sp>
        <p:nvSpPr>
          <p:cNvPr id="101426" name="Text Box 50"/>
          <p:cNvSpPr txBox="1">
            <a:spLocks noChangeArrowheads="1"/>
          </p:cNvSpPr>
          <p:nvPr/>
        </p:nvSpPr>
        <p:spPr bwMode="auto">
          <a:xfrm>
            <a:off x="571500" y="472916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2</a:t>
            </a:r>
            <a:endParaRPr lang="en-US" altLang="zh-CN">
              <a:ea typeface="黑体" panose="02010609060101010101" pitchFamily="49" charset="-122"/>
            </a:endParaRPr>
          </a:p>
        </p:txBody>
      </p:sp>
      <p:sp>
        <p:nvSpPr>
          <p:cNvPr id="101427" name="Text Box 51"/>
          <p:cNvSpPr txBox="1">
            <a:spLocks noChangeArrowheads="1"/>
          </p:cNvSpPr>
          <p:nvPr/>
        </p:nvSpPr>
        <p:spPr bwMode="auto">
          <a:xfrm>
            <a:off x="1236664" y="469741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3</a:t>
            </a:r>
          </a:p>
        </p:txBody>
      </p:sp>
      <p:sp>
        <p:nvSpPr>
          <p:cNvPr id="101428" name="Text Box 52"/>
          <p:cNvSpPr txBox="1">
            <a:spLocks noChangeArrowheads="1"/>
          </p:cNvSpPr>
          <p:nvPr/>
        </p:nvSpPr>
        <p:spPr bwMode="auto">
          <a:xfrm>
            <a:off x="2146300" y="4694239"/>
            <a:ext cx="457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4</a:t>
            </a:r>
          </a:p>
        </p:txBody>
      </p:sp>
      <p:sp>
        <p:nvSpPr>
          <p:cNvPr id="101429" name="Text Box 53"/>
          <p:cNvSpPr txBox="1">
            <a:spLocks noChangeArrowheads="1"/>
          </p:cNvSpPr>
          <p:nvPr/>
        </p:nvSpPr>
        <p:spPr bwMode="auto">
          <a:xfrm>
            <a:off x="330202" y="545623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5</a:t>
            </a:r>
          </a:p>
        </p:txBody>
      </p:sp>
      <p:sp>
        <p:nvSpPr>
          <p:cNvPr id="101430" name="Text Box 54"/>
          <p:cNvSpPr txBox="1">
            <a:spLocks noChangeArrowheads="1"/>
          </p:cNvSpPr>
          <p:nvPr/>
        </p:nvSpPr>
        <p:spPr bwMode="auto">
          <a:xfrm>
            <a:off x="788989" y="54562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6</a:t>
            </a:r>
          </a:p>
        </p:txBody>
      </p:sp>
      <p:sp>
        <p:nvSpPr>
          <p:cNvPr id="101431" name="Text Box 55"/>
          <p:cNvSpPr txBox="1">
            <a:spLocks noChangeArrowheads="1"/>
          </p:cNvSpPr>
          <p:nvPr/>
        </p:nvSpPr>
        <p:spPr bwMode="auto">
          <a:xfrm>
            <a:off x="1246189" y="54689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7</a:t>
            </a:r>
          </a:p>
        </p:txBody>
      </p:sp>
      <p:sp>
        <p:nvSpPr>
          <p:cNvPr id="101432" name="Text Box 56"/>
          <p:cNvSpPr txBox="1">
            <a:spLocks noChangeArrowheads="1"/>
          </p:cNvSpPr>
          <p:nvPr/>
        </p:nvSpPr>
        <p:spPr bwMode="auto">
          <a:xfrm>
            <a:off x="1690689" y="54689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8</a:t>
            </a:r>
          </a:p>
        </p:txBody>
      </p:sp>
      <p:sp>
        <p:nvSpPr>
          <p:cNvPr id="101433" name="Text Box 57"/>
          <p:cNvSpPr txBox="1">
            <a:spLocks noChangeArrowheads="1"/>
          </p:cNvSpPr>
          <p:nvPr/>
        </p:nvSpPr>
        <p:spPr bwMode="auto">
          <a:xfrm>
            <a:off x="2201863" y="5489576"/>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9</a:t>
            </a:r>
          </a:p>
        </p:txBody>
      </p:sp>
      <p:sp>
        <p:nvSpPr>
          <p:cNvPr id="101434" name="Text Box 58"/>
          <p:cNvSpPr txBox="1">
            <a:spLocks noChangeArrowheads="1"/>
          </p:cNvSpPr>
          <p:nvPr/>
        </p:nvSpPr>
        <p:spPr bwMode="auto">
          <a:xfrm>
            <a:off x="2552700" y="5475289"/>
            <a:ext cx="609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10</a:t>
            </a:r>
            <a:endParaRPr lang="en-US" altLang="zh-CN" sz="4000">
              <a:solidFill>
                <a:schemeClr val="bg2"/>
              </a:solidFill>
              <a:latin typeface="Arial" panose="020B0604020202020204" pitchFamily="34" charset="0"/>
              <a:ea typeface="黑体" panose="02010609060101010101" pitchFamily="49" charset="-122"/>
            </a:endParaRPr>
          </a:p>
        </p:txBody>
      </p:sp>
      <p:sp>
        <p:nvSpPr>
          <p:cNvPr id="101435" name="Line 59"/>
          <p:cNvSpPr>
            <a:spLocks noChangeShapeType="1"/>
          </p:cNvSpPr>
          <p:nvPr/>
        </p:nvSpPr>
        <p:spPr bwMode="auto">
          <a:xfrm>
            <a:off x="2320925" y="5126039"/>
            <a:ext cx="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36" name="Line 60"/>
          <p:cNvSpPr>
            <a:spLocks noChangeShapeType="1"/>
          </p:cNvSpPr>
          <p:nvPr/>
        </p:nvSpPr>
        <p:spPr bwMode="auto">
          <a:xfrm flipH="1">
            <a:off x="1246189" y="5888039"/>
            <a:ext cx="125412" cy="304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37" name="Line 61"/>
          <p:cNvSpPr>
            <a:spLocks noChangeShapeType="1"/>
          </p:cNvSpPr>
          <p:nvPr/>
        </p:nvSpPr>
        <p:spPr bwMode="auto">
          <a:xfrm>
            <a:off x="1447802" y="5888039"/>
            <a:ext cx="142875" cy="304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38" name="Oval 62"/>
          <p:cNvSpPr>
            <a:spLocks noChangeArrowheads="1"/>
          </p:cNvSpPr>
          <p:nvPr/>
        </p:nvSpPr>
        <p:spPr bwMode="auto">
          <a:xfrm>
            <a:off x="30480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39" name="Oval 63"/>
          <p:cNvSpPr>
            <a:spLocks noChangeArrowheads="1"/>
          </p:cNvSpPr>
          <p:nvPr/>
        </p:nvSpPr>
        <p:spPr bwMode="auto">
          <a:xfrm>
            <a:off x="35052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0" name="Oval 64"/>
          <p:cNvSpPr>
            <a:spLocks noChangeArrowheads="1"/>
          </p:cNvSpPr>
          <p:nvPr/>
        </p:nvSpPr>
        <p:spPr bwMode="auto">
          <a:xfrm>
            <a:off x="37338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1" name="Oval 65"/>
          <p:cNvSpPr>
            <a:spLocks noChangeArrowheads="1"/>
          </p:cNvSpPr>
          <p:nvPr/>
        </p:nvSpPr>
        <p:spPr bwMode="auto">
          <a:xfrm>
            <a:off x="32766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2" name="Oval 66"/>
          <p:cNvSpPr>
            <a:spLocks noChangeArrowheads="1"/>
          </p:cNvSpPr>
          <p:nvPr/>
        </p:nvSpPr>
        <p:spPr bwMode="auto">
          <a:xfrm>
            <a:off x="44196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3" name="Oval 67"/>
          <p:cNvSpPr>
            <a:spLocks noChangeArrowheads="1"/>
          </p:cNvSpPr>
          <p:nvPr/>
        </p:nvSpPr>
        <p:spPr bwMode="auto">
          <a:xfrm>
            <a:off x="41910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4" name="Oval 68"/>
          <p:cNvSpPr>
            <a:spLocks noChangeArrowheads="1"/>
          </p:cNvSpPr>
          <p:nvPr/>
        </p:nvSpPr>
        <p:spPr bwMode="auto">
          <a:xfrm>
            <a:off x="4648200" y="40592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5" name="Oval 69"/>
          <p:cNvSpPr>
            <a:spLocks noChangeArrowheads="1"/>
          </p:cNvSpPr>
          <p:nvPr/>
        </p:nvSpPr>
        <p:spPr bwMode="auto">
          <a:xfrm>
            <a:off x="59436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6" name="Oval 70"/>
          <p:cNvSpPr>
            <a:spLocks noChangeArrowheads="1"/>
          </p:cNvSpPr>
          <p:nvPr/>
        </p:nvSpPr>
        <p:spPr bwMode="auto">
          <a:xfrm>
            <a:off x="64008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7" name="Oval 71"/>
          <p:cNvSpPr>
            <a:spLocks noChangeArrowheads="1"/>
          </p:cNvSpPr>
          <p:nvPr/>
        </p:nvSpPr>
        <p:spPr bwMode="auto">
          <a:xfrm>
            <a:off x="55626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8" name="Oval 72"/>
          <p:cNvSpPr>
            <a:spLocks noChangeArrowheads="1"/>
          </p:cNvSpPr>
          <p:nvPr/>
        </p:nvSpPr>
        <p:spPr bwMode="auto">
          <a:xfrm>
            <a:off x="68453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9" name="Oval 73"/>
          <p:cNvSpPr>
            <a:spLocks noChangeArrowheads="1"/>
          </p:cNvSpPr>
          <p:nvPr/>
        </p:nvSpPr>
        <p:spPr bwMode="auto">
          <a:xfrm>
            <a:off x="6616700" y="47323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0" name="Oval 74"/>
          <p:cNvSpPr>
            <a:spLocks noChangeArrowheads="1"/>
          </p:cNvSpPr>
          <p:nvPr/>
        </p:nvSpPr>
        <p:spPr bwMode="auto">
          <a:xfrm>
            <a:off x="8432800" y="47196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1" name="Oval 75"/>
          <p:cNvSpPr>
            <a:spLocks noChangeArrowheads="1"/>
          </p:cNvSpPr>
          <p:nvPr/>
        </p:nvSpPr>
        <p:spPr bwMode="auto">
          <a:xfrm>
            <a:off x="81534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2" name="Oval 76"/>
          <p:cNvSpPr>
            <a:spLocks noChangeArrowheads="1"/>
          </p:cNvSpPr>
          <p:nvPr/>
        </p:nvSpPr>
        <p:spPr bwMode="auto">
          <a:xfrm>
            <a:off x="7556500" y="40211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3" name="Oval 77"/>
          <p:cNvSpPr>
            <a:spLocks noChangeArrowheads="1"/>
          </p:cNvSpPr>
          <p:nvPr/>
        </p:nvSpPr>
        <p:spPr bwMode="auto">
          <a:xfrm>
            <a:off x="51054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4" name="Oval 78"/>
          <p:cNvSpPr>
            <a:spLocks noChangeArrowheads="1"/>
          </p:cNvSpPr>
          <p:nvPr/>
        </p:nvSpPr>
        <p:spPr bwMode="auto">
          <a:xfrm>
            <a:off x="61722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5" name="Oval 79"/>
          <p:cNvSpPr>
            <a:spLocks noChangeArrowheads="1"/>
          </p:cNvSpPr>
          <p:nvPr/>
        </p:nvSpPr>
        <p:spPr bwMode="auto">
          <a:xfrm>
            <a:off x="70485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6" name="Oval 80"/>
          <p:cNvSpPr>
            <a:spLocks noChangeArrowheads="1"/>
          </p:cNvSpPr>
          <p:nvPr/>
        </p:nvSpPr>
        <p:spPr bwMode="auto">
          <a:xfrm>
            <a:off x="79375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7" name="Text Box 81"/>
          <p:cNvSpPr txBox="1">
            <a:spLocks noChangeArrowheads="1"/>
          </p:cNvSpPr>
          <p:nvPr/>
        </p:nvSpPr>
        <p:spPr bwMode="auto">
          <a:xfrm>
            <a:off x="6226176" y="549751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3</a:t>
            </a:r>
          </a:p>
        </p:txBody>
      </p:sp>
      <p:sp>
        <p:nvSpPr>
          <p:cNvPr id="101458" name="Text Box 82"/>
          <p:cNvSpPr txBox="1">
            <a:spLocks noChangeArrowheads="1"/>
          </p:cNvSpPr>
          <p:nvPr/>
        </p:nvSpPr>
        <p:spPr bwMode="auto">
          <a:xfrm>
            <a:off x="5969000" y="618014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a:t>
            </a:r>
            <a:endParaRPr lang="en-US" altLang="zh-CN">
              <a:ea typeface="黑体" panose="02010609060101010101" pitchFamily="49" charset="-122"/>
            </a:endParaRPr>
          </a:p>
        </p:txBody>
      </p:sp>
      <p:sp>
        <p:nvSpPr>
          <p:cNvPr id="101459" name="Text Box 83"/>
          <p:cNvSpPr txBox="1">
            <a:spLocks noChangeArrowheads="1"/>
          </p:cNvSpPr>
          <p:nvPr/>
        </p:nvSpPr>
        <p:spPr bwMode="auto">
          <a:xfrm>
            <a:off x="6451602" y="616743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5</a:t>
            </a:r>
          </a:p>
        </p:txBody>
      </p:sp>
      <p:sp>
        <p:nvSpPr>
          <p:cNvPr id="101460" name="Text Box 84"/>
          <p:cNvSpPr txBox="1">
            <a:spLocks noChangeArrowheads="1"/>
          </p:cNvSpPr>
          <p:nvPr/>
        </p:nvSpPr>
        <p:spPr bwMode="auto">
          <a:xfrm>
            <a:off x="7062789" y="54562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8</a:t>
            </a:r>
          </a:p>
        </p:txBody>
      </p:sp>
      <p:sp>
        <p:nvSpPr>
          <p:cNvPr id="101461" name="Text Box 85"/>
          <p:cNvSpPr txBox="1">
            <a:spLocks noChangeArrowheads="1"/>
          </p:cNvSpPr>
          <p:nvPr/>
        </p:nvSpPr>
        <p:spPr bwMode="auto">
          <a:xfrm>
            <a:off x="6875463" y="6208713"/>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7</a:t>
            </a:r>
          </a:p>
        </p:txBody>
      </p:sp>
      <p:sp>
        <p:nvSpPr>
          <p:cNvPr id="101462" name="Text Box 86"/>
          <p:cNvSpPr txBox="1">
            <a:spLocks noChangeArrowheads="1"/>
          </p:cNvSpPr>
          <p:nvPr/>
        </p:nvSpPr>
        <p:spPr bwMode="auto">
          <a:xfrm>
            <a:off x="7924800" y="5468940"/>
            <a:ext cx="609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10</a:t>
            </a:r>
            <a:endParaRPr lang="en-US" altLang="zh-CN" sz="4000">
              <a:solidFill>
                <a:schemeClr val="bg2"/>
              </a:solidFill>
              <a:latin typeface="Arial" panose="020B0604020202020204" pitchFamily="34" charset="0"/>
              <a:ea typeface="黑体" panose="02010609060101010101" pitchFamily="49" charset="-122"/>
            </a:endParaRPr>
          </a:p>
        </p:txBody>
      </p:sp>
      <p:sp>
        <p:nvSpPr>
          <p:cNvPr id="101463" name="Text Box 87"/>
          <p:cNvSpPr txBox="1">
            <a:spLocks noChangeArrowheads="1"/>
          </p:cNvSpPr>
          <p:nvPr/>
        </p:nvSpPr>
        <p:spPr bwMode="auto">
          <a:xfrm>
            <a:off x="8156576" y="6192840"/>
            <a:ext cx="4558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11</a:t>
            </a:r>
            <a:endParaRPr lang="en-US" altLang="zh-CN">
              <a:ea typeface="黑体" panose="02010609060101010101" pitchFamily="49" charset="-122"/>
            </a:endParaRPr>
          </a:p>
        </p:txBody>
      </p:sp>
      <p:sp>
        <p:nvSpPr>
          <p:cNvPr id="101464" name="Text Box 88"/>
          <p:cNvSpPr txBox="1">
            <a:spLocks noChangeArrowheads="1"/>
          </p:cNvSpPr>
          <p:nvPr/>
        </p:nvSpPr>
        <p:spPr bwMode="auto">
          <a:xfrm>
            <a:off x="7570789" y="39830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9</a:t>
            </a:r>
          </a:p>
        </p:txBody>
      </p:sp>
      <p:sp>
        <p:nvSpPr>
          <p:cNvPr id="101465" name="Text Box 89"/>
          <p:cNvSpPr txBox="1">
            <a:spLocks noChangeArrowheads="1"/>
          </p:cNvSpPr>
          <p:nvPr/>
        </p:nvSpPr>
        <p:spPr bwMode="auto">
          <a:xfrm>
            <a:off x="4446589" y="61547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9</a:t>
            </a:r>
          </a:p>
        </p:txBody>
      </p:sp>
      <p:sp>
        <p:nvSpPr>
          <p:cNvPr id="101466" name="Text Box 90"/>
          <p:cNvSpPr txBox="1">
            <a:spLocks noChangeArrowheads="1"/>
          </p:cNvSpPr>
          <p:nvPr/>
        </p:nvSpPr>
        <p:spPr bwMode="auto">
          <a:xfrm>
            <a:off x="3532189" y="61420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8</a:t>
            </a:r>
          </a:p>
        </p:txBody>
      </p:sp>
      <p:sp>
        <p:nvSpPr>
          <p:cNvPr id="101467" name="Text Box 91"/>
          <p:cNvSpPr txBox="1">
            <a:spLocks noChangeArrowheads="1"/>
          </p:cNvSpPr>
          <p:nvPr/>
        </p:nvSpPr>
        <p:spPr bwMode="auto">
          <a:xfrm>
            <a:off x="3074989" y="61547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7</a:t>
            </a:r>
          </a:p>
        </p:txBody>
      </p:sp>
      <p:sp>
        <p:nvSpPr>
          <p:cNvPr id="101468" name="Text Box 92"/>
          <p:cNvSpPr txBox="1">
            <a:spLocks noChangeArrowheads="1"/>
          </p:cNvSpPr>
          <p:nvPr/>
        </p:nvSpPr>
        <p:spPr bwMode="auto">
          <a:xfrm>
            <a:off x="3302000" y="5481639"/>
            <a:ext cx="457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4</a:t>
            </a:r>
          </a:p>
        </p:txBody>
      </p:sp>
      <p:sp>
        <p:nvSpPr>
          <p:cNvPr id="101469" name="Text Box 93"/>
          <p:cNvSpPr txBox="1">
            <a:spLocks noChangeArrowheads="1"/>
          </p:cNvSpPr>
          <p:nvPr/>
        </p:nvSpPr>
        <p:spPr bwMode="auto">
          <a:xfrm>
            <a:off x="4216402" y="546893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5</a:t>
            </a:r>
          </a:p>
        </p:txBody>
      </p:sp>
      <p:sp>
        <p:nvSpPr>
          <p:cNvPr id="101470" name="Text Box 94"/>
          <p:cNvSpPr txBox="1">
            <a:spLocks noChangeArrowheads="1"/>
          </p:cNvSpPr>
          <p:nvPr/>
        </p:nvSpPr>
        <p:spPr bwMode="auto">
          <a:xfrm>
            <a:off x="5119689" y="54562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6</a:t>
            </a:r>
          </a:p>
        </p:txBody>
      </p:sp>
      <p:sp>
        <p:nvSpPr>
          <p:cNvPr id="101471" name="Text Box 95"/>
          <p:cNvSpPr txBox="1">
            <a:spLocks noChangeArrowheads="1"/>
          </p:cNvSpPr>
          <p:nvPr/>
        </p:nvSpPr>
        <p:spPr bwMode="auto">
          <a:xfrm>
            <a:off x="6618289" y="46815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6</a:t>
            </a:r>
          </a:p>
        </p:txBody>
      </p:sp>
      <p:sp>
        <p:nvSpPr>
          <p:cNvPr id="101472" name="Text Box 96"/>
          <p:cNvSpPr txBox="1">
            <a:spLocks noChangeArrowheads="1"/>
          </p:cNvSpPr>
          <p:nvPr/>
        </p:nvSpPr>
        <p:spPr bwMode="auto">
          <a:xfrm>
            <a:off x="3771900" y="472916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2</a:t>
            </a:r>
            <a:endParaRPr lang="en-US" altLang="zh-CN">
              <a:ea typeface="黑体" panose="02010609060101010101" pitchFamily="49" charset="-122"/>
            </a:endParaRPr>
          </a:p>
        </p:txBody>
      </p:sp>
      <p:sp>
        <p:nvSpPr>
          <p:cNvPr id="101473" name="Text Box 97"/>
          <p:cNvSpPr txBox="1">
            <a:spLocks noChangeArrowheads="1"/>
          </p:cNvSpPr>
          <p:nvPr/>
        </p:nvSpPr>
        <p:spPr bwMode="auto">
          <a:xfrm>
            <a:off x="5580064" y="469741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3</a:t>
            </a:r>
          </a:p>
        </p:txBody>
      </p:sp>
      <p:sp>
        <p:nvSpPr>
          <p:cNvPr id="101474" name="Text Box 98"/>
          <p:cNvSpPr txBox="1">
            <a:spLocks noChangeArrowheads="1"/>
          </p:cNvSpPr>
          <p:nvPr/>
        </p:nvSpPr>
        <p:spPr bwMode="auto">
          <a:xfrm>
            <a:off x="8374064" y="4719640"/>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13</a:t>
            </a:r>
            <a:endParaRPr lang="en-US" altLang="zh-CN" sz="4000">
              <a:ea typeface="黑体" panose="02010609060101010101" pitchFamily="49" charset="-122"/>
            </a:endParaRPr>
          </a:p>
        </p:txBody>
      </p:sp>
      <p:sp>
        <p:nvSpPr>
          <p:cNvPr id="101475" name="Text Box 99"/>
          <p:cNvSpPr txBox="1">
            <a:spLocks noChangeArrowheads="1"/>
          </p:cNvSpPr>
          <p:nvPr/>
        </p:nvSpPr>
        <p:spPr bwMode="auto">
          <a:xfrm>
            <a:off x="4686300" y="405924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a:t>
            </a:r>
            <a:endParaRPr lang="en-US" altLang="zh-CN">
              <a:ea typeface="黑体" panose="02010609060101010101" pitchFamily="49" charset="-122"/>
            </a:endParaRPr>
          </a:p>
        </p:txBody>
      </p:sp>
      <p:grpSp>
        <p:nvGrpSpPr>
          <p:cNvPr id="101476" name="Group 119"/>
          <p:cNvGrpSpPr>
            <a:grpSpLocks/>
          </p:cNvGrpSpPr>
          <p:nvPr/>
        </p:nvGrpSpPr>
        <p:grpSpPr bwMode="auto">
          <a:xfrm>
            <a:off x="852489" y="1844674"/>
            <a:ext cx="6678613" cy="604838"/>
            <a:chOff x="424" y="1224"/>
            <a:chExt cx="4207" cy="381"/>
          </a:xfrm>
        </p:grpSpPr>
        <p:sp>
          <p:nvSpPr>
            <p:cNvPr id="101481" name="Oval 100"/>
            <p:cNvSpPr>
              <a:spLocks noChangeArrowheads="1"/>
            </p:cNvSpPr>
            <p:nvPr/>
          </p:nvSpPr>
          <p:spPr bwMode="auto">
            <a:xfrm>
              <a:off x="424" y="1261"/>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2" name="Oval 101"/>
            <p:cNvSpPr>
              <a:spLocks noChangeArrowheads="1"/>
            </p:cNvSpPr>
            <p:nvPr/>
          </p:nvSpPr>
          <p:spPr bwMode="auto">
            <a:xfrm>
              <a:off x="1336" y="1253"/>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3" name="Line 102"/>
            <p:cNvSpPr>
              <a:spLocks noChangeShapeType="1"/>
            </p:cNvSpPr>
            <p:nvPr/>
          </p:nvSpPr>
          <p:spPr bwMode="auto">
            <a:xfrm>
              <a:off x="880" y="1429"/>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4" name="Line 103"/>
            <p:cNvSpPr>
              <a:spLocks noChangeShapeType="1"/>
            </p:cNvSpPr>
            <p:nvPr/>
          </p:nvSpPr>
          <p:spPr bwMode="auto">
            <a:xfrm>
              <a:off x="1800" y="1429"/>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5" name="Oval 104"/>
            <p:cNvSpPr>
              <a:spLocks noChangeArrowheads="1"/>
            </p:cNvSpPr>
            <p:nvPr/>
          </p:nvSpPr>
          <p:spPr bwMode="auto">
            <a:xfrm>
              <a:off x="2256" y="1253"/>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6" name="Line 105"/>
            <p:cNvSpPr>
              <a:spLocks noChangeShapeType="1"/>
            </p:cNvSpPr>
            <p:nvPr/>
          </p:nvSpPr>
          <p:spPr bwMode="auto">
            <a:xfrm>
              <a:off x="2720" y="1429"/>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7" name="Oval 106"/>
            <p:cNvSpPr>
              <a:spLocks noChangeArrowheads="1"/>
            </p:cNvSpPr>
            <p:nvPr/>
          </p:nvSpPr>
          <p:spPr bwMode="auto">
            <a:xfrm>
              <a:off x="3184" y="1253"/>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8" name="Line 107"/>
            <p:cNvSpPr>
              <a:spLocks noChangeShapeType="1"/>
            </p:cNvSpPr>
            <p:nvPr/>
          </p:nvSpPr>
          <p:spPr bwMode="auto">
            <a:xfrm>
              <a:off x="3648" y="1421"/>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9" name="Oval 108"/>
            <p:cNvSpPr>
              <a:spLocks noChangeArrowheads="1"/>
            </p:cNvSpPr>
            <p:nvPr/>
          </p:nvSpPr>
          <p:spPr bwMode="auto">
            <a:xfrm>
              <a:off x="4104" y="1237"/>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90" name="Text Box 109"/>
            <p:cNvSpPr txBox="1">
              <a:spLocks noChangeArrowheads="1"/>
            </p:cNvSpPr>
            <p:nvPr/>
          </p:nvSpPr>
          <p:spPr bwMode="auto">
            <a:xfrm>
              <a:off x="498" y="1255"/>
              <a:ext cx="43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bin</a:t>
              </a:r>
              <a:endParaRPr lang="en-US" altLang="zh-CN">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1491" name="Text Box 110"/>
            <p:cNvSpPr txBox="1">
              <a:spLocks noChangeArrowheads="1"/>
            </p:cNvSpPr>
            <p:nvPr/>
          </p:nvSpPr>
          <p:spPr bwMode="auto">
            <a:xfrm>
              <a:off x="1350" y="1247"/>
              <a:ext cx="4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dev</a:t>
              </a:r>
            </a:p>
          </p:txBody>
        </p:sp>
        <p:sp>
          <p:nvSpPr>
            <p:cNvPr id="101492" name="Text Box 111"/>
            <p:cNvSpPr txBox="1">
              <a:spLocks noChangeArrowheads="1"/>
            </p:cNvSpPr>
            <p:nvPr/>
          </p:nvSpPr>
          <p:spPr bwMode="auto">
            <a:xfrm>
              <a:off x="2302" y="1239"/>
              <a:ext cx="39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etc</a:t>
              </a:r>
            </a:p>
          </p:txBody>
        </p:sp>
        <p:sp>
          <p:nvSpPr>
            <p:cNvPr id="101493" name="Text Box 112"/>
            <p:cNvSpPr txBox="1">
              <a:spLocks noChangeArrowheads="1"/>
            </p:cNvSpPr>
            <p:nvPr/>
          </p:nvSpPr>
          <p:spPr bwMode="auto">
            <a:xfrm>
              <a:off x="3255" y="1263"/>
              <a:ext cx="36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lib</a:t>
              </a:r>
            </a:p>
          </p:txBody>
        </p:sp>
        <p:sp>
          <p:nvSpPr>
            <p:cNvPr id="101494" name="Text Box 113"/>
            <p:cNvSpPr txBox="1">
              <a:spLocks noChangeArrowheads="1"/>
            </p:cNvSpPr>
            <p:nvPr/>
          </p:nvSpPr>
          <p:spPr bwMode="auto">
            <a:xfrm>
              <a:off x="4101" y="1224"/>
              <a:ext cx="5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user</a:t>
              </a:r>
            </a:p>
          </p:txBody>
        </p:sp>
      </p:grpSp>
      <p:sp>
        <p:nvSpPr>
          <p:cNvPr id="101477" name="Text Box 114"/>
          <p:cNvSpPr txBox="1">
            <a:spLocks noChangeArrowheads="1"/>
          </p:cNvSpPr>
          <p:nvPr/>
        </p:nvSpPr>
        <p:spPr bwMode="auto">
          <a:xfrm>
            <a:off x="1389064" y="398304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a:t>
            </a:r>
            <a:endParaRPr lang="en-US" altLang="zh-CN">
              <a:ea typeface="黑体" panose="02010609060101010101" pitchFamily="49" charset="-122"/>
            </a:endParaRPr>
          </a:p>
        </p:txBody>
      </p:sp>
      <p:sp>
        <p:nvSpPr>
          <p:cNvPr id="101478" name="Oval 4"/>
          <p:cNvSpPr>
            <a:spLocks noChangeArrowheads="1"/>
          </p:cNvSpPr>
          <p:nvPr/>
        </p:nvSpPr>
        <p:spPr bwMode="auto">
          <a:xfrm>
            <a:off x="7308850" y="469901"/>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1479"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1480"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Line 2"/>
          <p:cNvSpPr>
            <a:spLocks noChangeShapeType="1"/>
          </p:cNvSpPr>
          <p:nvPr/>
        </p:nvSpPr>
        <p:spPr bwMode="auto">
          <a:xfrm>
            <a:off x="2971800" y="2089151"/>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3" name="Line 3"/>
          <p:cNvSpPr>
            <a:spLocks noChangeShapeType="1"/>
          </p:cNvSpPr>
          <p:nvPr/>
        </p:nvSpPr>
        <p:spPr bwMode="auto">
          <a:xfrm flipV="1">
            <a:off x="1981200" y="2089151"/>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4" name="Line 4"/>
          <p:cNvSpPr>
            <a:spLocks noChangeShapeType="1"/>
          </p:cNvSpPr>
          <p:nvPr/>
        </p:nvSpPr>
        <p:spPr bwMode="auto">
          <a:xfrm>
            <a:off x="3962400" y="3003551"/>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5" name="Line 5"/>
          <p:cNvSpPr>
            <a:spLocks noChangeShapeType="1"/>
          </p:cNvSpPr>
          <p:nvPr/>
        </p:nvSpPr>
        <p:spPr bwMode="auto">
          <a:xfrm flipH="1">
            <a:off x="3505200" y="3003551"/>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6" name="Line 6"/>
          <p:cNvSpPr>
            <a:spLocks noChangeShapeType="1"/>
          </p:cNvSpPr>
          <p:nvPr/>
        </p:nvSpPr>
        <p:spPr bwMode="auto">
          <a:xfrm flipH="1">
            <a:off x="31242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7" name="Line 7"/>
          <p:cNvSpPr>
            <a:spLocks noChangeShapeType="1"/>
          </p:cNvSpPr>
          <p:nvPr/>
        </p:nvSpPr>
        <p:spPr bwMode="auto">
          <a:xfrm>
            <a:off x="23622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8" name="Line 8"/>
          <p:cNvSpPr>
            <a:spLocks noChangeShapeType="1"/>
          </p:cNvSpPr>
          <p:nvPr/>
        </p:nvSpPr>
        <p:spPr bwMode="auto">
          <a:xfrm>
            <a:off x="1905000" y="2927351"/>
            <a:ext cx="3048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9" name="Line 9"/>
          <p:cNvSpPr>
            <a:spLocks noChangeShapeType="1"/>
          </p:cNvSpPr>
          <p:nvPr/>
        </p:nvSpPr>
        <p:spPr bwMode="auto">
          <a:xfrm flipH="1">
            <a:off x="1371600" y="3003551"/>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0" name="Line 10"/>
          <p:cNvSpPr>
            <a:spLocks noChangeShapeType="1"/>
          </p:cNvSpPr>
          <p:nvPr/>
        </p:nvSpPr>
        <p:spPr bwMode="auto">
          <a:xfrm>
            <a:off x="1371600" y="3917951"/>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1" name="Line 11"/>
          <p:cNvSpPr>
            <a:spLocks noChangeShapeType="1"/>
          </p:cNvSpPr>
          <p:nvPr/>
        </p:nvSpPr>
        <p:spPr bwMode="auto">
          <a:xfrm flipH="1">
            <a:off x="2057400" y="3917951"/>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2" name="Line 12"/>
          <p:cNvSpPr>
            <a:spLocks noChangeShapeType="1"/>
          </p:cNvSpPr>
          <p:nvPr/>
        </p:nvSpPr>
        <p:spPr bwMode="auto">
          <a:xfrm flipH="1">
            <a:off x="9906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85" name="Rectangle 13"/>
          <p:cNvSpPr>
            <a:spLocks noChangeArrowheads="1"/>
          </p:cNvSpPr>
          <p:nvPr/>
        </p:nvSpPr>
        <p:spPr bwMode="auto">
          <a:xfrm>
            <a:off x="184151" y="892175"/>
            <a:ext cx="25273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defRPr/>
            </a:pPr>
            <a:r>
              <a:rPr lang="zh-CN" altLang="en-US" sz="2800">
                <a:solidFill>
                  <a:srgbClr val="0000CC"/>
                </a:solidFill>
                <a:effectLst>
                  <a:outerShdw blurRad="38100" dist="38100" dir="2700000" algn="tl">
                    <a:srgbClr val="C0C0C0"/>
                  </a:outerShdw>
                </a:effectLst>
                <a:latin typeface="仿宋_GB2312" pitchFamily="49" charset="-122"/>
                <a:ea typeface="仿宋_GB2312" pitchFamily="49" charset="-122"/>
              </a:rPr>
              <a:t>堆结构</a:t>
            </a:r>
          </a:p>
        </p:txBody>
      </p:sp>
      <p:sp>
        <p:nvSpPr>
          <p:cNvPr id="259086" name="Text Box 14"/>
          <p:cNvSpPr txBox="1">
            <a:spLocks noChangeArrowheads="1"/>
          </p:cNvSpPr>
          <p:nvPr/>
        </p:nvSpPr>
        <p:spPr bwMode="auto">
          <a:xfrm>
            <a:off x="962025" y="5137154"/>
            <a:ext cx="6784382" cy="668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947" tIns="56473" rIns="112947" bIns="56473">
            <a:spAutoFit/>
          </a:bodyPr>
          <a:lstStyle>
            <a:lvl1pPr defTabSz="1128713">
              <a:defRPr kumimoji="1" sz="2400">
                <a:solidFill>
                  <a:schemeClr val="tx1"/>
                </a:solidFill>
                <a:latin typeface="Times New Roman" panose="02020603050405020304" pitchFamily="18" charset="0"/>
                <a:ea typeface="宋体" panose="02010600030101010101" pitchFamily="2" charset="-122"/>
              </a:defRPr>
            </a:lvl1pPr>
            <a:lvl2pPr marL="565150" defTabSz="1128713">
              <a:defRPr kumimoji="1" sz="2400">
                <a:solidFill>
                  <a:schemeClr val="tx1"/>
                </a:solidFill>
                <a:latin typeface="Times New Roman" panose="02020603050405020304" pitchFamily="18" charset="0"/>
                <a:ea typeface="宋体" panose="02010600030101010101" pitchFamily="2" charset="-122"/>
              </a:defRPr>
            </a:lvl2pPr>
            <a:lvl3pPr marL="1128713" defTabSz="1128713">
              <a:defRPr kumimoji="1" sz="2400">
                <a:solidFill>
                  <a:schemeClr val="tx1"/>
                </a:solidFill>
                <a:latin typeface="Times New Roman" panose="02020603050405020304" pitchFamily="18" charset="0"/>
                <a:ea typeface="宋体" panose="02010600030101010101" pitchFamily="2" charset="-122"/>
              </a:defRPr>
            </a:lvl3pPr>
            <a:lvl4pPr marL="1693863" defTabSz="1128713">
              <a:defRPr kumimoji="1" sz="2400">
                <a:solidFill>
                  <a:schemeClr val="tx1"/>
                </a:solidFill>
                <a:latin typeface="Times New Roman" panose="02020603050405020304" pitchFamily="18" charset="0"/>
                <a:ea typeface="宋体" panose="02010600030101010101" pitchFamily="2" charset="-122"/>
              </a:defRPr>
            </a:lvl4pPr>
            <a:lvl5pPr marL="2259013" defTabSz="1128713">
              <a:defRPr kumimoji="1" sz="2400">
                <a:solidFill>
                  <a:schemeClr val="tx1"/>
                </a:solidFill>
                <a:latin typeface="Times New Roman" panose="02020603050405020304" pitchFamily="18" charset="0"/>
                <a:ea typeface="宋体" panose="02010600030101010101" pitchFamily="2" charset="-122"/>
              </a:defRPr>
            </a:lvl5pPr>
            <a:lvl6pPr marL="27162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734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306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878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zh-CN" sz="3600" dirty="0">
                <a:solidFill>
                  <a:srgbClr val="CC0000"/>
                </a:solidFill>
                <a:effectLst>
                  <a:outerShdw blurRad="38100" dist="38100" dir="2700000" algn="tl">
                    <a:srgbClr val="C0C0C0"/>
                  </a:outerShdw>
                </a:effectLst>
                <a:latin typeface="楷体_GB2312" pitchFamily="49" charset="-122"/>
                <a:ea typeface="楷体_GB2312" pitchFamily="49" charset="-122"/>
              </a:rPr>
              <a:t> </a:t>
            </a:r>
            <a:r>
              <a:rPr lang="zh-CN" altLang="zh-CN" sz="2800" dirty="0">
                <a:solidFill>
                  <a:srgbClr val="0000CC"/>
                </a:solidFill>
                <a:effectLst>
                  <a:outerShdw blurRad="38100" dist="38100" dir="2700000" algn="tl">
                    <a:srgbClr val="C0C0C0"/>
                  </a:outerShdw>
                </a:effectLst>
                <a:latin typeface="+mn-ea"/>
                <a:ea typeface="+mn-ea"/>
              </a:rPr>
              <a:t>“</a:t>
            </a:r>
            <a:r>
              <a:rPr lang="zh-CN" altLang="en-US" sz="2800" dirty="0">
                <a:solidFill>
                  <a:srgbClr val="0000CC"/>
                </a:solidFill>
                <a:effectLst>
                  <a:outerShdw blurRad="38100" dist="38100" dir="2700000" algn="tl">
                    <a:srgbClr val="C0C0C0"/>
                  </a:outerShdw>
                </a:effectLst>
                <a:latin typeface="+mn-ea"/>
                <a:ea typeface="+mn-ea"/>
              </a:rPr>
              <a:t>最大”堆               </a:t>
            </a:r>
            <a:r>
              <a:rPr lang="zh-CN" altLang="zh-CN" sz="2800" dirty="0">
                <a:solidFill>
                  <a:srgbClr val="0000CC"/>
                </a:solidFill>
                <a:effectLst>
                  <a:outerShdw blurRad="38100" dist="38100" dir="2700000" algn="tl">
                    <a:srgbClr val="C0C0C0"/>
                  </a:outerShdw>
                </a:effectLst>
                <a:latin typeface="+mn-ea"/>
                <a:ea typeface="+mn-ea"/>
              </a:rPr>
              <a:t>“</a:t>
            </a:r>
            <a:r>
              <a:rPr lang="zh-CN" altLang="en-US" sz="2800" dirty="0">
                <a:solidFill>
                  <a:srgbClr val="0000CC"/>
                </a:solidFill>
                <a:effectLst>
                  <a:outerShdw blurRad="38100" dist="38100" dir="2700000" algn="tl">
                    <a:srgbClr val="C0C0C0"/>
                  </a:outerShdw>
                </a:effectLst>
                <a:latin typeface="+mn-ea"/>
                <a:ea typeface="+mn-ea"/>
              </a:rPr>
              <a:t>最小”堆</a:t>
            </a:r>
            <a:endParaRPr lang="zh-CN" altLang="en-US" sz="2800" dirty="0">
              <a:latin typeface="+mn-ea"/>
              <a:ea typeface="+mn-ea"/>
            </a:endParaRPr>
          </a:p>
        </p:txBody>
      </p:sp>
      <p:sp>
        <p:nvSpPr>
          <p:cNvPr id="259087" name="Oval 15"/>
          <p:cNvSpPr>
            <a:spLocks noChangeArrowheads="1"/>
          </p:cNvSpPr>
          <p:nvPr/>
        </p:nvSpPr>
        <p:spPr bwMode="auto">
          <a:xfrm>
            <a:off x="2667000" y="17081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16" name="Text Box 16"/>
          <p:cNvSpPr txBox="1">
            <a:spLocks noChangeArrowheads="1"/>
          </p:cNvSpPr>
          <p:nvPr/>
        </p:nvSpPr>
        <p:spPr bwMode="auto">
          <a:xfrm>
            <a:off x="2628902" y="1708153"/>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12</a:t>
            </a:r>
          </a:p>
        </p:txBody>
      </p:sp>
      <p:sp>
        <p:nvSpPr>
          <p:cNvPr id="259089" name="Oval 17"/>
          <p:cNvSpPr>
            <a:spLocks noChangeArrowheads="1"/>
          </p:cNvSpPr>
          <p:nvPr/>
        </p:nvSpPr>
        <p:spPr bwMode="auto">
          <a:xfrm>
            <a:off x="7620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0" name="Oval 18"/>
          <p:cNvSpPr>
            <a:spLocks noChangeArrowheads="1"/>
          </p:cNvSpPr>
          <p:nvPr/>
        </p:nvSpPr>
        <p:spPr bwMode="auto">
          <a:xfrm>
            <a:off x="12954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1" name="Oval 19"/>
          <p:cNvSpPr>
            <a:spLocks noChangeArrowheads="1"/>
          </p:cNvSpPr>
          <p:nvPr/>
        </p:nvSpPr>
        <p:spPr bwMode="auto">
          <a:xfrm>
            <a:off x="18288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2" name="Oval 20"/>
          <p:cNvSpPr>
            <a:spLocks noChangeArrowheads="1"/>
          </p:cNvSpPr>
          <p:nvPr/>
        </p:nvSpPr>
        <p:spPr bwMode="auto">
          <a:xfrm>
            <a:off x="23622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3" name="Oval 21"/>
          <p:cNvSpPr>
            <a:spLocks noChangeArrowheads="1"/>
          </p:cNvSpPr>
          <p:nvPr/>
        </p:nvSpPr>
        <p:spPr bwMode="auto">
          <a:xfrm>
            <a:off x="28956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22" name="Text Box 22"/>
          <p:cNvSpPr txBox="1">
            <a:spLocks noChangeArrowheads="1"/>
          </p:cNvSpPr>
          <p:nvPr/>
        </p:nvSpPr>
        <p:spPr bwMode="auto">
          <a:xfrm>
            <a:off x="838200" y="452755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259095" name="Text Box 23"/>
          <p:cNvSpPr txBox="1">
            <a:spLocks noChangeArrowheads="1"/>
          </p:cNvSpPr>
          <p:nvPr/>
        </p:nvSpPr>
        <p:spPr bwMode="auto">
          <a:xfrm>
            <a:off x="1358900" y="4527553"/>
            <a:ext cx="338554" cy="46166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accent1">
                        <a:gamma/>
                        <a:shade val="46275"/>
                        <a:invGamma/>
                      </a:schemeClr>
                    </a:gs>
                    <a:gs pos="100000">
                      <a:schemeClr val="accent1"/>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bg1"/>
                </a:solidFill>
                <a:latin typeface="Times New Roman" panose="02020603050405020304" pitchFamily="18" charset="0"/>
                <a:cs typeface="Times New Roman" panose="02020603050405020304" pitchFamily="18" charset="0"/>
              </a:rPr>
              <a:t>5</a:t>
            </a:r>
          </a:p>
        </p:txBody>
      </p:sp>
      <p:sp>
        <p:nvSpPr>
          <p:cNvPr id="102424" name="Text Box 24"/>
          <p:cNvSpPr txBox="1">
            <a:spLocks noChangeArrowheads="1"/>
          </p:cNvSpPr>
          <p:nvPr/>
        </p:nvSpPr>
        <p:spPr bwMode="auto">
          <a:xfrm>
            <a:off x="1892300" y="452755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2425" name="Text Box 25"/>
          <p:cNvSpPr txBox="1">
            <a:spLocks noChangeArrowheads="1"/>
          </p:cNvSpPr>
          <p:nvPr/>
        </p:nvSpPr>
        <p:spPr bwMode="auto">
          <a:xfrm>
            <a:off x="2438400" y="452755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8</a:t>
            </a:r>
          </a:p>
        </p:txBody>
      </p:sp>
      <p:sp>
        <p:nvSpPr>
          <p:cNvPr id="259098" name="Oval 26"/>
          <p:cNvSpPr>
            <a:spLocks noChangeArrowheads="1"/>
          </p:cNvSpPr>
          <p:nvPr/>
        </p:nvSpPr>
        <p:spPr bwMode="auto">
          <a:xfrm>
            <a:off x="1066800" y="35369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9" name="Oval 27"/>
          <p:cNvSpPr>
            <a:spLocks noChangeArrowheads="1"/>
          </p:cNvSpPr>
          <p:nvPr/>
        </p:nvSpPr>
        <p:spPr bwMode="auto">
          <a:xfrm>
            <a:off x="1600200" y="2622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00" name="Oval 28"/>
          <p:cNvSpPr>
            <a:spLocks noChangeArrowheads="1"/>
          </p:cNvSpPr>
          <p:nvPr/>
        </p:nvSpPr>
        <p:spPr bwMode="auto">
          <a:xfrm>
            <a:off x="2057400" y="35369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29" name="Text Box 29"/>
          <p:cNvSpPr txBox="1">
            <a:spLocks noChangeArrowheads="1"/>
          </p:cNvSpPr>
          <p:nvPr/>
        </p:nvSpPr>
        <p:spPr bwMode="auto">
          <a:xfrm>
            <a:off x="1143000" y="353695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7</a:t>
            </a:r>
          </a:p>
        </p:txBody>
      </p:sp>
      <p:sp>
        <p:nvSpPr>
          <p:cNvPr id="102430" name="Text Box 30"/>
          <p:cNvSpPr txBox="1">
            <a:spLocks noChangeArrowheads="1"/>
          </p:cNvSpPr>
          <p:nvPr/>
        </p:nvSpPr>
        <p:spPr bwMode="auto">
          <a:xfrm>
            <a:off x="1574803" y="2622553"/>
            <a:ext cx="4754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11</a:t>
            </a:r>
          </a:p>
        </p:txBody>
      </p:sp>
      <p:sp>
        <p:nvSpPr>
          <p:cNvPr id="102431" name="Text Box 31"/>
          <p:cNvSpPr txBox="1">
            <a:spLocks noChangeArrowheads="1"/>
          </p:cNvSpPr>
          <p:nvPr/>
        </p:nvSpPr>
        <p:spPr bwMode="auto">
          <a:xfrm>
            <a:off x="2032002" y="3536953"/>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10</a:t>
            </a:r>
          </a:p>
        </p:txBody>
      </p:sp>
      <p:sp>
        <p:nvSpPr>
          <p:cNvPr id="102432" name="Text Box 32"/>
          <p:cNvSpPr txBox="1">
            <a:spLocks noChangeArrowheads="1"/>
          </p:cNvSpPr>
          <p:nvPr/>
        </p:nvSpPr>
        <p:spPr bwMode="auto">
          <a:xfrm>
            <a:off x="2959100" y="452755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259105" name="Oval 33"/>
          <p:cNvSpPr>
            <a:spLocks noChangeArrowheads="1"/>
          </p:cNvSpPr>
          <p:nvPr/>
        </p:nvSpPr>
        <p:spPr bwMode="auto">
          <a:xfrm>
            <a:off x="3200400" y="35369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06" name="Oval 34"/>
          <p:cNvSpPr>
            <a:spLocks noChangeArrowheads="1"/>
          </p:cNvSpPr>
          <p:nvPr/>
        </p:nvSpPr>
        <p:spPr bwMode="auto">
          <a:xfrm>
            <a:off x="3657600" y="2622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07" name="Oval 35"/>
          <p:cNvSpPr>
            <a:spLocks noChangeArrowheads="1"/>
          </p:cNvSpPr>
          <p:nvPr/>
        </p:nvSpPr>
        <p:spPr bwMode="auto">
          <a:xfrm>
            <a:off x="4114800" y="35369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36" name="Text Box 36"/>
          <p:cNvSpPr txBox="1">
            <a:spLocks noChangeArrowheads="1"/>
          </p:cNvSpPr>
          <p:nvPr/>
        </p:nvSpPr>
        <p:spPr bwMode="auto">
          <a:xfrm>
            <a:off x="3733800" y="262255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9</a:t>
            </a:r>
          </a:p>
        </p:txBody>
      </p:sp>
      <p:sp>
        <p:nvSpPr>
          <p:cNvPr id="259109" name="Text Box 37"/>
          <p:cNvSpPr txBox="1">
            <a:spLocks noChangeArrowheads="1"/>
          </p:cNvSpPr>
          <p:nvPr/>
        </p:nvSpPr>
        <p:spPr bwMode="auto">
          <a:xfrm>
            <a:off x="4178300" y="3536953"/>
            <a:ext cx="338554" cy="46166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accent1">
                        <a:gamma/>
                        <a:shade val="46275"/>
                        <a:invGamma/>
                      </a:schemeClr>
                    </a:gs>
                    <a:gs pos="100000">
                      <a:schemeClr val="accent1"/>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bg1"/>
                </a:solidFill>
                <a:latin typeface="Times New Roman" panose="02020603050405020304" pitchFamily="18" charset="0"/>
                <a:cs typeface="Times New Roman" panose="02020603050405020304" pitchFamily="18" charset="0"/>
              </a:rPr>
              <a:t>1</a:t>
            </a:r>
          </a:p>
        </p:txBody>
      </p:sp>
      <p:sp>
        <p:nvSpPr>
          <p:cNvPr id="102438" name="Text Box 38"/>
          <p:cNvSpPr txBox="1">
            <a:spLocks noChangeArrowheads="1"/>
          </p:cNvSpPr>
          <p:nvPr/>
        </p:nvSpPr>
        <p:spPr bwMode="auto">
          <a:xfrm>
            <a:off x="3263900" y="353695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2439" name="Line 39"/>
          <p:cNvSpPr>
            <a:spLocks noChangeShapeType="1"/>
          </p:cNvSpPr>
          <p:nvPr/>
        </p:nvSpPr>
        <p:spPr bwMode="auto">
          <a:xfrm>
            <a:off x="6858000" y="2089151"/>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0" name="Line 40"/>
          <p:cNvSpPr>
            <a:spLocks noChangeShapeType="1"/>
          </p:cNvSpPr>
          <p:nvPr/>
        </p:nvSpPr>
        <p:spPr bwMode="auto">
          <a:xfrm flipV="1">
            <a:off x="5867400" y="2089151"/>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1" name="Line 41"/>
          <p:cNvSpPr>
            <a:spLocks noChangeShapeType="1"/>
          </p:cNvSpPr>
          <p:nvPr/>
        </p:nvSpPr>
        <p:spPr bwMode="auto">
          <a:xfrm>
            <a:off x="7848600" y="3003551"/>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2" name="Line 42"/>
          <p:cNvSpPr>
            <a:spLocks noChangeShapeType="1"/>
          </p:cNvSpPr>
          <p:nvPr/>
        </p:nvSpPr>
        <p:spPr bwMode="auto">
          <a:xfrm flipH="1">
            <a:off x="7391400" y="3003551"/>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3" name="Line 43"/>
          <p:cNvSpPr>
            <a:spLocks noChangeShapeType="1"/>
          </p:cNvSpPr>
          <p:nvPr/>
        </p:nvSpPr>
        <p:spPr bwMode="auto">
          <a:xfrm flipH="1">
            <a:off x="70104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4" name="Line 44"/>
          <p:cNvSpPr>
            <a:spLocks noChangeShapeType="1"/>
          </p:cNvSpPr>
          <p:nvPr/>
        </p:nvSpPr>
        <p:spPr bwMode="auto">
          <a:xfrm>
            <a:off x="62484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5" name="Line 45"/>
          <p:cNvSpPr>
            <a:spLocks noChangeShapeType="1"/>
          </p:cNvSpPr>
          <p:nvPr/>
        </p:nvSpPr>
        <p:spPr bwMode="auto">
          <a:xfrm>
            <a:off x="5791200" y="2927351"/>
            <a:ext cx="3048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6" name="Line 46"/>
          <p:cNvSpPr>
            <a:spLocks noChangeShapeType="1"/>
          </p:cNvSpPr>
          <p:nvPr/>
        </p:nvSpPr>
        <p:spPr bwMode="auto">
          <a:xfrm flipH="1">
            <a:off x="5257800" y="3003551"/>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7" name="Line 47"/>
          <p:cNvSpPr>
            <a:spLocks noChangeShapeType="1"/>
          </p:cNvSpPr>
          <p:nvPr/>
        </p:nvSpPr>
        <p:spPr bwMode="auto">
          <a:xfrm>
            <a:off x="5257800" y="3917951"/>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8" name="Line 48"/>
          <p:cNvSpPr>
            <a:spLocks noChangeShapeType="1"/>
          </p:cNvSpPr>
          <p:nvPr/>
        </p:nvSpPr>
        <p:spPr bwMode="auto">
          <a:xfrm flipH="1">
            <a:off x="5943600" y="3917951"/>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9" name="Line 49"/>
          <p:cNvSpPr>
            <a:spLocks noChangeShapeType="1"/>
          </p:cNvSpPr>
          <p:nvPr/>
        </p:nvSpPr>
        <p:spPr bwMode="auto">
          <a:xfrm flipH="1">
            <a:off x="48768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22" name="Oval 50"/>
          <p:cNvSpPr>
            <a:spLocks noChangeArrowheads="1"/>
          </p:cNvSpPr>
          <p:nvPr/>
        </p:nvSpPr>
        <p:spPr bwMode="auto">
          <a:xfrm>
            <a:off x="6553200" y="17081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3" name="Oval 51"/>
          <p:cNvSpPr>
            <a:spLocks noChangeArrowheads="1"/>
          </p:cNvSpPr>
          <p:nvPr/>
        </p:nvSpPr>
        <p:spPr bwMode="auto">
          <a:xfrm>
            <a:off x="46482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4" name="Oval 52"/>
          <p:cNvSpPr>
            <a:spLocks noChangeArrowheads="1"/>
          </p:cNvSpPr>
          <p:nvPr/>
        </p:nvSpPr>
        <p:spPr bwMode="auto">
          <a:xfrm>
            <a:off x="51816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5" name="Oval 53"/>
          <p:cNvSpPr>
            <a:spLocks noChangeArrowheads="1"/>
          </p:cNvSpPr>
          <p:nvPr/>
        </p:nvSpPr>
        <p:spPr bwMode="auto">
          <a:xfrm>
            <a:off x="57150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6" name="Oval 54"/>
          <p:cNvSpPr>
            <a:spLocks noChangeArrowheads="1"/>
          </p:cNvSpPr>
          <p:nvPr/>
        </p:nvSpPr>
        <p:spPr bwMode="auto">
          <a:xfrm>
            <a:off x="62484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7" name="Oval 55"/>
          <p:cNvSpPr>
            <a:spLocks noChangeArrowheads="1"/>
          </p:cNvSpPr>
          <p:nvPr/>
        </p:nvSpPr>
        <p:spPr bwMode="auto">
          <a:xfrm>
            <a:off x="67818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56" name="Text Box 56"/>
          <p:cNvSpPr txBox="1">
            <a:spLocks noChangeArrowheads="1"/>
          </p:cNvSpPr>
          <p:nvPr/>
        </p:nvSpPr>
        <p:spPr bwMode="auto">
          <a:xfrm>
            <a:off x="5791200" y="452755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259129" name="Oval 57"/>
          <p:cNvSpPr>
            <a:spLocks noChangeArrowheads="1"/>
          </p:cNvSpPr>
          <p:nvPr/>
        </p:nvSpPr>
        <p:spPr bwMode="auto">
          <a:xfrm>
            <a:off x="4953000" y="35369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0" name="Oval 58"/>
          <p:cNvSpPr>
            <a:spLocks noChangeArrowheads="1"/>
          </p:cNvSpPr>
          <p:nvPr/>
        </p:nvSpPr>
        <p:spPr bwMode="auto">
          <a:xfrm>
            <a:off x="5486400" y="2622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1" name="Oval 59"/>
          <p:cNvSpPr>
            <a:spLocks noChangeArrowheads="1"/>
          </p:cNvSpPr>
          <p:nvPr/>
        </p:nvSpPr>
        <p:spPr bwMode="auto">
          <a:xfrm>
            <a:off x="5943600" y="35369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2" name="Oval 60"/>
          <p:cNvSpPr>
            <a:spLocks noChangeArrowheads="1"/>
          </p:cNvSpPr>
          <p:nvPr/>
        </p:nvSpPr>
        <p:spPr bwMode="auto">
          <a:xfrm>
            <a:off x="7086600" y="35369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3" name="Oval 61"/>
          <p:cNvSpPr>
            <a:spLocks noChangeArrowheads="1"/>
          </p:cNvSpPr>
          <p:nvPr/>
        </p:nvSpPr>
        <p:spPr bwMode="auto">
          <a:xfrm>
            <a:off x="7543800" y="2622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4" name="Oval 62"/>
          <p:cNvSpPr>
            <a:spLocks noChangeArrowheads="1"/>
          </p:cNvSpPr>
          <p:nvPr/>
        </p:nvSpPr>
        <p:spPr bwMode="auto">
          <a:xfrm>
            <a:off x="8001000" y="35369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63" name="Text Box 63"/>
          <p:cNvSpPr txBox="1">
            <a:spLocks noChangeArrowheads="1"/>
          </p:cNvSpPr>
          <p:nvPr/>
        </p:nvSpPr>
        <p:spPr bwMode="auto">
          <a:xfrm>
            <a:off x="7058027" y="3536953"/>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10</a:t>
            </a:r>
          </a:p>
        </p:txBody>
      </p:sp>
      <p:sp>
        <p:nvSpPr>
          <p:cNvPr id="102464" name="Text Box 64"/>
          <p:cNvSpPr txBox="1">
            <a:spLocks noChangeArrowheads="1"/>
          </p:cNvSpPr>
          <p:nvPr/>
        </p:nvSpPr>
        <p:spPr bwMode="auto">
          <a:xfrm>
            <a:off x="6756402" y="4527553"/>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12</a:t>
            </a:r>
          </a:p>
        </p:txBody>
      </p:sp>
      <p:sp>
        <p:nvSpPr>
          <p:cNvPr id="102465" name="Text Box 65"/>
          <p:cNvSpPr txBox="1">
            <a:spLocks noChangeArrowheads="1"/>
          </p:cNvSpPr>
          <p:nvPr/>
        </p:nvSpPr>
        <p:spPr bwMode="auto">
          <a:xfrm>
            <a:off x="6235703" y="4527553"/>
            <a:ext cx="4754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11</a:t>
            </a:r>
          </a:p>
        </p:txBody>
      </p:sp>
      <p:sp>
        <p:nvSpPr>
          <p:cNvPr id="102466" name="Text Box 66"/>
          <p:cNvSpPr txBox="1">
            <a:spLocks noChangeArrowheads="1"/>
          </p:cNvSpPr>
          <p:nvPr/>
        </p:nvSpPr>
        <p:spPr bwMode="auto">
          <a:xfrm>
            <a:off x="7607300" y="262255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2467" name="Text Box 67"/>
          <p:cNvSpPr txBox="1">
            <a:spLocks noChangeArrowheads="1"/>
          </p:cNvSpPr>
          <p:nvPr/>
        </p:nvSpPr>
        <p:spPr bwMode="auto">
          <a:xfrm>
            <a:off x="6616700" y="170815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2468" name="Text Box 68"/>
          <p:cNvSpPr txBox="1">
            <a:spLocks noChangeArrowheads="1"/>
          </p:cNvSpPr>
          <p:nvPr/>
        </p:nvSpPr>
        <p:spPr bwMode="auto">
          <a:xfrm>
            <a:off x="5549900" y="262255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02469" name="Text Box 69"/>
          <p:cNvSpPr txBox="1">
            <a:spLocks noChangeArrowheads="1"/>
          </p:cNvSpPr>
          <p:nvPr/>
        </p:nvSpPr>
        <p:spPr bwMode="auto">
          <a:xfrm>
            <a:off x="6007100" y="353695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02470" name="Text Box 70"/>
          <p:cNvSpPr txBox="1">
            <a:spLocks noChangeArrowheads="1"/>
          </p:cNvSpPr>
          <p:nvPr/>
        </p:nvSpPr>
        <p:spPr bwMode="auto">
          <a:xfrm>
            <a:off x="5029200" y="353695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2471" name="Text Box 71"/>
          <p:cNvSpPr txBox="1">
            <a:spLocks noChangeArrowheads="1"/>
          </p:cNvSpPr>
          <p:nvPr/>
        </p:nvSpPr>
        <p:spPr bwMode="auto">
          <a:xfrm>
            <a:off x="5245100" y="452755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9</a:t>
            </a:r>
          </a:p>
        </p:txBody>
      </p:sp>
      <p:sp>
        <p:nvSpPr>
          <p:cNvPr id="102472" name="Text Box 72"/>
          <p:cNvSpPr txBox="1">
            <a:spLocks noChangeArrowheads="1"/>
          </p:cNvSpPr>
          <p:nvPr/>
        </p:nvSpPr>
        <p:spPr bwMode="auto">
          <a:xfrm>
            <a:off x="4724400" y="452755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8</a:t>
            </a:r>
          </a:p>
        </p:txBody>
      </p:sp>
      <p:sp>
        <p:nvSpPr>
          <p:cNvPr id="102473" name="Text Box 73"/>
          <p:cNvSpPr txBox="1">
            <a:spLocks noChangeArrowheads="1"/>
          </p:cNvSpPr>
          <p:nvPr/>
        </p:nvSpPr>
        <p:spPr bwMode="auto">
          <a:xfrm>
            <a:off x="8064500" y="353695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7</a:t>
            </a:r>
          </a:p>
        </p:txBody>
      </p:sp>
      <p:sp>
        <p:nvSpPr>
          <p:cNvPr id="102474" name="Oval 4"/>
          <p:cNvSpPr>
            <a:spLocks noChangeArrowheads="1"/>
          </p:cNvSpPr>
          <p:nvPr/>
        </p:nvSpPr>
        <p:spPr bwMode="auto">
          <a:xfrm>
            <a:off x="7308850" y="469901"/>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75"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76"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Line 2"/>
          <p:cNvSpPr>
            <a:spLocks noChangeShapeType="1"/>
          </p:cNvSpPr>
          <p:nvPr/>
        </p:nvSpPr>
        <p:spPr bwMode="auto">
          <a:xfrm flipH="1">
            <a:off x="1828800" y="2286000"/>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7" name="Line 3"/>
          <p:cNvSpPr>
            <a:spLocks noChangeShapeType="1"/>
          </p:cNvSpPr>
          <p:nvPr/>
        </p:nvSpPr>
        <p:spPr bwMode="auto">
          <a:xfrm flipH="1">
            <a:off x="2667000" y="3429000"/>
            <a:ext cx="685800" cy="9144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8" name="Line 4"/>
          <p:cNvSpPr>
            <a:spLocks noChangeShapeType="1"/>
          </p:cNvSpPr>
          <p:nvPr/>
        </p:nvSpPr>
        <p:spPr bwMode="auto">
          <a:xfrm flipH="1">
            <a:off x="990600" y="3352800"/>
            <a:ext cx="6096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9" name="Line 5"/>
          <p:cNvSpPr>
            <a:spLocks noChangeShapeType="1"/>
          </p:cNvSpPr>
          <p:nvPr/>
        </p:nvSpPr>
        <p:spPr bwMode="auto">
          <a:xfrm>
            <a:off x="1752600" y="3352800"/>
            <a:ext cx="6858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02" name="Text Box 6"/>
          <p:cNvSpPr txBox="1">
            <a:spLocks noChangeArrowheads="1"/>
          </p:cNvSpPr>
          <p:nvPr/>
        </p:nvSpPr>
        <p:spPr bwMode="auto">
          <a:xfrm>
            <a:off x="971552" y="5084763"/>
            <a:ext cx="6375617" cy="544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2800">
                <a:latin typeface="黑体" panose="02010609060101010101" pitchFamily="49" charset="-122"/>
              </a:rPr>
              <a:t>图结构</a:t>
            </a:r>
            <a:r>
              <a:rPr lang="zh-CN" altLang="en-US" sz="2800">
                <a:solidFill>
                  <a:srgbClr val="0000CC"/>
                </a:solidFill>
                <a:effectLst>
                  <a:outerShdw blurRad="38100" dist="38100" dir="2700000" algn="tl">
                    <a:srgbClr val="C0C0C0"/>
                  </a:outerShdw>
                </a:effectLst>
                <a:latin typeface="楷体_GB2312" pitchFamily="49" charset="-122"/>
                <a:ea typeface="楷体_GB2312" pitchFamily="49" charset="-122"/>
              </a:rPr>
              <a:t>                    </a:t>
            </a:r>
            <a:r>
              <a:rPr lang="zh-CN" altLang="en-US" sz="2800">
                <a:latin typeface="黑体" panose="02010609060101010101" pitchFamily="49" charset="-122"/>
              </a:rPr>
              <a:t>网络结构</a:t>
            </a:r>
          </a:p>
        </p:txBody>
      </p:sp>
      <p:sp>
        <p:nvSpPr>
          <p:cNvPr id="103431" name="Oval 7"/>
          <p:cNvSpPr>
            <a:spLocks noChangeArrowheads="1"/>
          </p:cNvSpPr>
          <p:nvPr/>
        </p:nvSpPr>
        <p:spPr bwMode="auto">
          <a:xfrm>
            <a:off x="609600" y="1905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2" name="Text Box 8"/>
          <p:cNvSpPr txBox="1">
            <a:spLocks noChangeArrowheads="1"/>
          </p:cNvSpPr>
          <p:nvPr/>
        </p:nvSpPr>
        <p:spPr bwMode="auto">
          <a:xfrm>
            <a:off x="685800" y="1903415"/>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3433" name="Oval 9"/>
          <p:cNvSpPr>
            <a:spLocks noChangeArrowheads="1"/>
          </p:cNvSpPr>
          <p:nvPr/>
        </p:nvSpPr>
        <p:spPr bwMode="auto">
          <a:xfrm>
            <a:off x="2286000" y="1905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4" name="Oval 10"/>
          <p:cNvSpPr>
            <a:spLocks noChangeArrowheads="1"/>
          </p:cNvSpPr>
          <p:nvPr/>
        </p:nvSpPr>
        <p:spPr bwMode="auto">
          <a:xfrm>
            <a:off x="609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5" name="Oval 11"/>
          <p:cNvSpPr>
            <a:spLocks noChangeArrowheads="1"/>
          </p:cNvSpPr>
          <p:nvPr/>
        </p:nvSpPr>
        <p:spPr bwMode="auto">
          <a:xfrm>
            <a:off x="22860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6" name="Line 12"/>
          <p:cNvSpPr>
            <a:spLocks noChangeShapeType="1"/>
          </p:cNvSpPr>
          <p:nvPr/>
        </p:nvSpPr>
        <p:spPr bwMode="auto">
          <a:xfrm>
            <a:off x="838200" y="2362200"/>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7" name="Line 13"/>
          <p:cNvSpPr>
            <a:spLocks noChangeShapeType="1"/>
          </p:cNvSpPr>
          <p:nvPr/>
        </p:nvSpPr>
        <p:spPr bwMode="auto">
          <a:xfrm>
            <a:off x="1066800" y="4495800"/>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8" name="Line 14"/>
          <p:cNvSpPr>
            <a:spLocks noChangeShapeType="1"/>
          </p:cNvSpPr>
          <p:nvPr/>
        </p:nvSpPr>
        <p:spPr bwMode="auto">
          <a:xfrm>
            <a:off x="1066800" y="2133600"/>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9" name="Oval 15"/>
          <p:cNvSpPr>
            <a:spLocks noChangeArrowheads="1"/>
          </p:cNvSpPr>
          <p:nvPr/>
        </p:nvSpPr>
        <p:spPr bwMode="auto">
          <a:xfrm>
            <a:off x="1447800" y="2971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40" name="Oval 16"/>
          <p:cNvSpPr>
            <a:spLocks noChangeArrowheads="1"/>
          </p:cNvSpPr>
          <p:nvPr/>
        </p:nvSpPr>
        <p:spPr bwMode="auto">
          <a:xfrm>
            <a:off x="32004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41" name="Line 17"/>
          <p:cNvSpPr>
            <a:spLocks noChangeShapeType="1"/>
          </p:cNvSpPr>
          <p:nvPr/>
        </p:nvSpPr>
        <p:spPr bwMode="auto">
          <a:xfrm>
            <a:off x="2667000" y="2286000"/>
            <a:ext cx="609600" cy="8382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2" name="Line 18"/>
          <p:cNvSpPr>
            <a:spLocks noChangeShapeType="1"/>
          </p:cNvSpPr>
          <p:nvPr/>
        </p:nvSpPr>
        <p:spPr bwMode="auto">
          <a:xfrm>
            <a:off x="990600" y="2286000"/>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3" name="Line 19"/>
          <p:cNvSpPr>
            <a:spLocks noChangeShapeType="1"/>
          </p:cNvSpPr>
          <p:nvPr/>
        </p:nvSpPr>
        <p:spPr bwMode="auto">
          <a:xfrm>
            <a:off x="2514600" y="2362200"/>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4" name="Text Box 20"/>
          <p:cNvSpPr txBox="1">
            <a:spLocks noChangeArrowheads="1"/>
          </p:cNvSpPr>
          <p:nvPr/>
        </p:nvSpPr>
        <p:spPr bwMode="auto">
          <a:xfrm>
            <a:off x="2362200" y="1903415"/>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03445" name="Text Box 21"/>
          <p:cNvSpPr txBox="1">
            <a:spLocks noChangeArrowheads="1"/>
          </p:cNvSpPr>
          <p:nvPr/>
        </p:nvSpPr>
        <p:spPr bwMode="auto">
          <a:xfrm>
            <a:off x="685800" y="426720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3446" name="Text Box 22"/>
          <p:cNvSpPr txBox="1">
            <a:spLocks noChangeArrowheads="1"/>
          </p:cNvSpPr>
          <p:nvPr/>
        </p:nvSpPr>
        <p:spPr bwMode="auto">
          <a:xfrm>
            <a:off x="1524000" y="297180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47" name="Text Box 23"/>
          <p:cNvSpPr txBox="1">
            <a:spLocks noChangeArrowheads="1"/>
          </p:cNvSpPr>
          <p:nvPr/>
        </p:nvSpPr>
        <p:spPr bwMode="auto">
          <a:xfrm>
            <a:off x="2362200" y="426720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3448" name="Text Box 24"/>
          <p:cNvSpPr txBox="1">
            <a:spLocks noChangeArrowheads="1"/>
          </p:cNvSpPr>
          <p:nvPr/>
        </p:nvSpPr>
        <p:spPr bwMode="auto">
          <a:xfrm>
            <a:off x="3276600" y="304800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03449" name="Line 25"/>
          <p:cNvSpPr>
            <a:spLocks noChangeShapeType="1"/>
          </p:cNvSpPr>
          <p:nvPr/>
        </p:nvSpPr>
        <p:spPr bwMode="auto">
          <a:xfrm flipH="1">
            <a:off x="6248400" y="2287588"/>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0" name="Line 26"/>
          <p:cNvSpPr>
            <a:spLocks noChangeShapeType="1"/>
          </p:cNvSpPr>
          <p:nvPr/>
        </p:nvSpPr>
        <p:spPr bwMode="auto">
          <a:xfrm flipH="1">
            <a:off x="7086600" y="3430588"/>
            <a:ext cx="685800" cy="9144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1" name="Line 27"/>
          <p:cNvSpPr>
            <a:spLocks noChangeShapeType="1"/>
          </p:cNvSpPr>
          <p:nvPr/>
        </p:nvSpPr>
        <p:spPr bwMode="auto">
          <a:xfrm flipH="1">
            <a:off x="5410200" y="3354388"/>
            <a:ext cx="6096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2" name="Line 28"/>
          <p:cNvSpPr>
            <a:spLocks noChangeShapeType="1"/>
          </p:cNvSpPr>
          <p:nvPr/>
        </p:nvSpPr>
        <p:spPr bwMode="auto">
          <a:xfrm>
            <a:off x="6172200" y="3354388"/>
            <a:ext cx="6858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3" name="Oval 29"/>
          <p:cNvSpPr>
            <a:spLocks noChangeArrowheads="1"/>
          </p:cNvSpPr>
          <p:nvPr/>
        </p:nvSpPr>
        <p:spPr bwMode="auto">
          <a:xfrm>
            <a:off x="5029200" y="19065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4" name="Text Box 30"/>
          <p:cNvSpPr txBox="1">
            <a:spLocks noChangeArrowheads="1"/>
          </p:cNvSpPr>
          <p:nvPr/>
        </p:nvSpPr>
        <p:spPr bwMode="auto">
          <a:xfrm>
            <a:off x="5105400" y="190500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3455" name="Oval 31"/>
          <p:cNvSpPr>
            <a:spLocks noChangeArrowheads="1"/>
          </p:cNvSpPr>
          <p:nvPr/>
        </p:nvSpPr>
        <p:spPr bwMode="auto">
          <a:xfrm>
            <a:off x="6705600" y="19065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6" name="Oval 32"/>
          <p:cNvSpPr>
            <a:spLocks noChangeArrowheads="1"/>
          </p:cNvSpPr>
          <p:nvPr/>
        </p:nvSpPr>
        <p:spPr bwMode="auto">
          <a:xfrm>
            <a:off x="5029200" y="42687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7" name="Oval 33"/>
          <p:cNvSpPr>
            <a:spLocks noChangeArrowheads="1"/>
          </p:cNvSpPr>
          <p:nvPr/>
        </p:nvSpPr>
        <p:spPr bwMode="auto">
          <a:xfrm>
            <a:off x="6705600" y="42687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8" name="Line 34"/>
          <p:cNvSpPr>
            <a:spLocks noChangeShapeType="1"/>
          </p:cNvSpPr>
          <p:nvPr/>
        </p:nvSpPr>
        <p:spPr bwMode="auto">
          <a:xfrm>
            <a:off x="5257800" y="2363788"/>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9" name="Line 35"/>
          <p:cNvSpPr>
            <a:spLocks noChangeShapeType="1"/>
          </p:cNvSpPr>
          <p:nvPr/>
        </p:nvSpPr>
        <p:spPr bwMode="auto">
          <a:xfrm>
            <a:off x="5486400" y="4497388"/>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0" name="Line 36"/>
          <p:cNvSpPr>
            <a:spLocks noChangeShapeType="1"/>
          </p:cNvSpPr>
          <p:nvPr/>
        </p:nvSpPr>
        <p:spPr bwMode="auto">
          <a:xfrm>
            <a:off x="5486400" y="2135188"/>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1" name="Line 38"/>
          <p:cNvSpPr>
            <a:spLocks noChangeShapeType="1"/>
          </p:cNvSpPr>
          <p:nvPr/>
        </p:nvSpPr>
        <p:spPr bwMode="auto">
          <a:xfrm>
            <a:off x="7086600" y="2287588"/>
            <a:ext cx="609600" cy="8382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2" name="Line 39"/>
          <p:cNvSpPr>
            <a:spLocks noChangeShapeType="1"/>
          </p:cNvSpPr>
          <p:nvPr/>
        </p:nvSpPr>
        <p:spPr bwMode="auto">
          <a:xfrm>
            <a:off x="5410200" y="2287588"/>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3" name="Line 40"/>
          <p:cNvSpPr>
            <a:spLocks noChangeShapeType="1"/>
          </p:cNvSpPr>
          <p:nvPr/>
        </p:nvSpPr>
        <p:spPr bwMode="auto">
          <a:xfrm>
            <a:off x="6934200" y="2363788"/>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4" name="Text Box 41"/>
          <p:cNvSpPr txBox="1">
            <a:spLocks noChangeArrowheads="1"/>
          </p:cNvSpPr>
          <p:nvPr/>
        </p:nvSpPr>
        <p:spPr bwMode="auto">
          <a:xfrm>
            <a:off x="6781800" y="190500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03465" name="Text Box 42"/>
          <p:cNvSpPr txBox="1">
            <a:spLocks noChangeArrowheads="1"/>
          </p:cNvSpPr>
          <p:nvPr/>
        </p:nvSpPr>
        <p:spPr bwMode="auto">
          <a:xfrm>
            <a:off x="5105400" y="4268790"/>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3466" name="Text Box 43"/>
          <p:cNvSpPr txBox="1">
            <a:spLocks noChangeArrowheads="1"/>
          </p:cNvSpPr>
          <p:nvPr/>
        </p:nvSpPr>
        <p:spPr bwMode="auto">
          <a:xfrm>
            <a:off x="6781800" y="4268790"/>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3467" name="Oval 45"/>
          <p:cNvSpPr>
            <a:spLocks noChangeArrowheads="1"/>
          </p:cNvSpPr>
          <p:nvPr/>
        </p:nvSpPr>
        <p:spPr bwMode="auto">
          <a:xfrm>
            <a:off x="5867400" y="2971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68" name="Text Box 46"/>
          <p:cNvSpPr txBox="1">
            <a:spLocks noChangeArrowheads="1"/>
          </p:cNvSpPr>
          <p:nvPr/>
        </p:nvSpPr>
        <p:spPr bwMode="auto">
          <a:xfrm>
            <a:off x="5943600" y="2973390"/>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69" name="Text Box 47"/>
          <p:cNvSpPr txBox="1">
            <a:spLocks noChangeArrowheads="1"/>
          </p:cNvSpPr>
          <p:nvPr/>
        </p:nvSpPr>
        <p:spPr bwMode="auto">
          <a:xfrm>
            <a:off x="4733928" y="3048003"/>
            <a:ext cx="4754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11</a:t>
            </a:r>
          </a:p>
        </p:txBody>
      </p:sp>
      <p:sp>
        <p:nvSpPr>
          <p:cNvPr id="103470" name="Text Box 48"/>
          <p:cNvSpPr txBox="1">
            <a:spLocks noChangeArrowheads="1"/>
          </p:cNvSpPr>
          <p:nvPr/>
        </p:nvSpPr>
        <p:spPr bwMode="auto">
          <a:xfrm>
            <a:off x="5343527" y="3429003"/>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33</a:t>
            </a:r>
          </a:p>
        </p:txBody>
      </p:sp>
      <p:sp>
        <p:nvSpPr>
          <p:cNvPr id="103471" name="Text Box 49"/>
          <p:cNvSpPr txBox="1">
            <a:spLocks noChangeArrowheads="1"/>
          </p:cNvSpPr>
          <p:nvPr/>
        </p:nvSpPr>
        <p:spPr bwMode="auto">
          <a:xfrm>
            <a:off x="5800727" y="4495803"/>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18</a:t>
            </a:r>
          </a:p>
        </p:txBody>
      </p:sp>
      <p:sp>
        <p:nvSpPr>
          <p:cNvPr id="103472" name="Text Box 50"/>
          <p:cNvSpPr txBox="1">
            <a:spLocks noChangeArrowheads="1"/>
          </p:cNvSpPr>
          <p:nvPr/>
        </p:nvSpPr>
        <p:spPr bwMode="auto">
          <a:xfrm>
            <a:off x="6410327" y="3429003"/>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14</a:t>
            </a:r>
          </a:p>
        </p:txBody>
      </p:sp>
      <p:sp>
        <p:nvSpPr>
          <p:cNvPr id="103473" name="Text Box 51"/>
          <p:cNvSpPr txBox="1">
            <a:spLocks noChangeArrowheads="1"/>
          </p:cNvSpPr>
          <p:nvPr/>
        </p:nvSpPr>
        <p:spPr bwMode="auto">
          <a:xfrm>
            <a:off x="6943726" y="304800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74" name="Text Box 52"/>
          <p:cNvSpPr txBox="1">
            <a:spLocks noChangeArrowheads="1"/>
          </p:cNvSpPr>
          <p:nvPr/>
        </p:nvSpPr>
        <p:spPr bwMode="auto">
          <a:xfrm>
            <a:off x="7391400" y="381000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75" name="Text Box 53"/>
          <p:cNvSpPr txBox="1">
            <a:spLocks noChangeArrowheads="1"/>
          </p:cNvSpPr>
          <p:nvPr/>
        </p:nvSpPr>
        <p:spPr bwMode="auto">
          <a:xfrm>
            <a:off x="7391400" y="236220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3476" name="Text Box 54"/>
          <p:cNvSpPr txBox="1">
            <a:spLocks noChangeArrowheads="1"/>
          </p:cNvSpPr>
          <p:nvPr/>
        </p:nvSpPr>
        <p:spPr bwMode="auto">
          <a:xfrm>
            <a:off x="5800727" y="1676403"/>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16</a:t>
            </a:r>
          </a:p>
        </p:txBody>
      </p:sp>
      <p:sp>
        <p:nvSpPr>
          <p:cNvPr id="103477" name="Text Box 55"/>
          <p:cNvSpPr txBox="1">
            <a:spLocks noChangeArrowheads="1"/>
          </p:cNvSpPr>
          <p:nvPr/>
        </p:nvSpPr>
        <p:spPr bwMode="auto">
          <a:xfrm>
            <a:off x="5257803" y="2590803"/>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19</a:t>
            </a:r>
          </a:p>
        </p:txBody>
      </p:sp>
      <p:sp>
        <p:nvSpPr>
          <p:cNvPr id="103478" name="Text Box 56"/>
          <p:cNvSpPr txBox="1">
            <a:spLocks noChangeArrowheads="1"/>
          </p:cNvSpPr>
          <p:nvPr/>
        </p:nvSpPr>
        <p:spPr bwMode="auto">
          <a:xfrm>
            <a:off x="6105527" y="2286003"/>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21</a:t>
            </a:r>
          </a:p>
        </p:txBody>
      </p:sp>
      <p:sp>
        <p:nvSpPr>
          <p:cNvPr id="103479" name="Oval 4"/>
          <p:cNvSpPr>
            <a:spLocks noChangeArrowheads="1"/>
          </p:cNvSpPr>
          <p:nvPr/>
        </p:nvSpPr>
        <p:spPr bwMode="auto">
          <a:xfrm>
            <a:off x="7308850" y="469901"/>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3480"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3481"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3482" name="Oval 45"/>
          <p:cNvSpPr>
            <a:spLocks noChangeArrowheads="1"/>
          </p:cNvSpPr>
          <p:nvPr/>
        </p:nvSpPr>
        <p:spPr bwMode="auto">
          <a:xfrm>
            <a:off x="7499351" y="3124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83" name="Text Box 46"/>
          <p:cNvSpPr txBox="1">
            <a:spLocks noChangeArrowheads="1"/>
          </p:cNvSpPr>
          <p:nvPr/>
        </p:nvSpPr>
        <p:spPr bwMode="auto">
          <a:xfrm>
            <a:off x="7575550" y="3125790"/>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3</a:t>
            </a:r>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ChangeArrowheads="1"/>
          </p:cNvSpPr>
          <p:nvPr/>
        </p:nvSpPr>
        <p:spPr bwMode="auto">
          <a:xfrm>
            <a:off x="288928" y="260351"/>
            <a:ext cx="40671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数据的存储结构</a:t>
            </a:r>
          </a:p>
        </p:txBody>
      </p:sp>
      <p:sp>
        <p:nvSpPr>
          <p:cNvPr id="261123" name="Rectangle 3"/>
          <p:cNvSpPr>
            <a:spLocks noChangeArrowheads="1"/>
          </p:cNvSpPr>
          <p:nvPr/>
        </p:nvSpPr>
        <p:spPr bwMode="auto">
          <a:xfrm>
            <a:off x="468315" y="1454151"/>
            <a:ext cx="8424863"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30000"/>
              </a:lnSpc>
              <a:buClr>
                <a:schemeClr val="tx2"/>
              </a:buClr>
              <a:buSzPct val="50000"/>
              <a:buFont typeface="Wingdings" panose="05000000000000000000" pitchFamily="2" charset="2"/>
              <a:buChar char="n"/>
              <a:defRPr/>
            </a:pPr>
            <a:r>
              <a:rPr lang="zh-CN" altLang="en-US" sz="2800" dirty="0">
                <a:latin typeface="+mn-ea"/>
                <a:ea typeface="+mn-ea"/>
              </a:rPr>
              <a:t>数据的存储结构是逻辑结构用计算机语言的实现；</a:t>
            </a:r>
          </a:p>
          <a:p>
            <a:pPr>
              <a:lnSpc>
                <a:spcPct val="130000"/>
              </a:lnSpc>
              <a:buClr>
                <a:schemeClr val="tx2"/>
              </a:buClr>
              <a:buSzPct val="50000"/>
              <a:buFont typeface="Wingdings" panose="05000000000000000000" pitchFamily="2" charset="2"/>
              <a:buChar char="n"/>
              <a:defRPr/>
            </a:pPr>
            <a:r>
              <a:rPr lang="zh-CN" altLang="en-US" sz="2800" dirty="0">
                <a:latin typeface="+mn-ea"/>
                <a:ea typeface="+mn-ea"/>
              </a:rPr>
              <a:t>数据的存储结构依赖于计算机语言。</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顺序存储表示</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链接存储表示</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索引存储表示</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散列存储表示</a:t>
            </a:r>
          </a:p>
        </p:txBody>
      </p:sp>
      <p:sp>
        <p:nvSpPr>
          <p:cNvPr id="104452" name="Oval 4"/>
          <p:cNvSpPr>
            <a:spLocks noChangeArrowheads="1"/>
          </p:cNvSpPr>
          <p:nvPr/>
        </p:nvSpPr>
        <p:spPr bwMode="auto">
          <a:xfrm>
            <a:off x="7308850" y="469901"/>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4453"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4454"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 name="矩形 6"/>
          <p:cNvSpPr/>
          <p:nvPr/>
        </p:nvSpPr>
        <p:spPr>
          <a:xfrm>
            <a:off x="7019926" y="2852739"/>
            <a:ext cx="1296988"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8" name="矩形 7"/>
          <p:cNvSpPr/>
          <p:nvPr/>
        </p:nvSpPr>
        <p:spPr>
          <a:xfrm>
            <a:off x="7019926" y="3068639"/>
            <a:ext cx="1296988"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9" name="矩形 8"/>
          <p:cNvSpPr/>
          <p:nvPr/>
        </p:nvSpPr>
        <p:spPr>
          <a:xfrm>
            <a:off x="7019926" y="3284542"/>
            <a:ext cx="1296988" cy="504825"/>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0" name="矩形 9"/>
          <p:cNvSpPr/>
          <p:nvPr/>
        </p:nvSpPr>
        <p:spPr>
          <a:xfrm>
            <a:off x="7019926" y="3789363"/>
            <a:ext cx="1296988"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04459" name="文本框 10"/>
          <p:cNvSpPr txBox="1">
            <a:spLocks noChangeArrowheads="1"/>
          </p:cNvSpPr>
          <p:nvPr/>
        </p:nvSpPr>
        <p:spPr bwMode="auto">
          <a:xfrm>
            <a:off x="7535553" y="3357566"/>
            <a:ext cx="492443"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ea typeface="黑体" panose="02010609060101010101" pitchFamily="49" charset="-122"/>
              </a:rPr>
              <a:t>…</a:t>
            </a:r>
            <a:endParaRPr lang="zh-CN" altLang="en-US" sz="2000">
              <a:ea typeface="黑体" panose="02010609060101010101" pitchFamily="49" charset="-122"/>
            </a:endParaRPr>
          </a:p>
        </p:txBody>
      </p:sp>
      <p:sp>
        <p:nvSpPr>
          <p:cNvPr id="12" name="矩形 11"/>
          <p:cNvSpPr/>
          <p:nvPr/>
        </p:nvSpPr>
        <p:spPr>
          <a:xfrm>
            <a:off x="4643441" y="4672014"/>
            <a:ext cx="720725"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 name="矩形 12"/>
          <p:cNvSpPr/>
          <p:nvPr/>
        </p:nvSpPr>
        <p:spPr>
          <a:xfrm>
            <a:off x="6011865" y="4672014"/>
            <a:ext cx="720725"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4" name="矩形 13"/>
          <p:cNvSpPr/>
          <p:nvPr/>
        </p:nvSpPr>
        <p:spPr>
          <a:xfrm>
            <a:off x="8386763" y="4672014"/>
            <a:ext cx="722312"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cxnSp>
        <p:nvCxnSpPr>
          <p:cNvPr id="15" name="直接箭头连接符 14"/>
          <p:cNvCxnSpPr>
            <a:stCxn id="12" idx="3"/>
            <a:endCxn id="13" idx="1"/>
          </p:cNvCxnSpPr>
          <p:nvPr/>
        </p:nvCxnSpPr>
        <p:spPr>
          <a:xfrm>
            <a:off x="5364163" y="4779963"/>
            <a:ext cx="647700" cy="0"/>
          </a:xfrm>
          <a:prstGeom prst="straightConnector1">
            <a:avLst/>
          </a:prstGeom>
          <a:ln>
            <a:solidFill>
              <a:srgbClr val="9900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732589" y="4762500"/>
            <a:ext cx="647700" cy="0"/>
          </a:xfrm>
          <a:prstGeom prst="straightConnector1">
            <a:avLst/>
          </a:prstGeom>
          <a:ln>
            <a:solidFill>
              <a:srgbClr val="9900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739063" y="4779963"/>
            <a:ext cx="647700" cy="0"/>
          </a:xfrm>
          <a:prstGeom prst="straightConnector1">
            <a:avLst/>
          </a:prstGeom>
          <a:ln>
            <a:solidFill>
              <a:srgbClr val="99003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466" name="文本框 17"/>
          <p:cNvSpPr txBox="1">
            <a:spLocks noChangeArrowheads="1"/>
          </p:cNvSpPr>
          <p:nvPr/>
        </p:nvSpPr>
        <p:spPr bwMode="auto">
          <a:xfrm>
            <a:off x="7380289" y="4500564"/>
            <a:ext cx="3603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ea typeface="黑体" panose="02010609060101010101" pitchFamily="49" charset="-122"/>
              </a:rPr>
              <a:t>…</a:t>
            </a:r>
            <a:endParaRPr lang="zh-CN" altLang="en-US" sz="20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650" name="Group 2"/>
          <p:cNvGrpSpPr>
            <a:grpSpLocks/>
          </p:cNvGrpSpPr>
          <p:nvPr/>
        </p:nvGrpSpPr>
        <p:grpSpPr bwMode="auto">
          <a:xfrm>
            <a:off x="1219200" y="5170492"/>
            <a:ext cx="2057400" cy="1052514"/>
            <a:chOff x="768" y="3324"/>
            <a:chExt cx="1296" cy="663"/>
          </a:xfrm>
        </p:grpSpPr>
        <p:sp>
          <p:nvSpPr>
            <p:cNvPr id="105496" name="Text Box 3"/>
            <p:cNvSpPr txBox="1">
              <a:spLocks noChangeArrowheads="1"/>
            </p:cNvSpPr>
            <p:nvPr/>
          </p:nvSpPr>
          <p:spPr bwMode="auto">
            <a:xfrm>
              <a:off x="768" y="3360"/>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0100</a:t>
              </a:r>
            </a:p>
          </p:txBody>
        </p:sp>
        <p:sp>
          <p:nvSpPr>
            <p:cNvPr id="105497" name="Text Box 4"/>
            <p:cNvSpPr txBox="1">
              <a:spLocks noChangeArrowheads="1"/>
            </p:cNvSpPr>
            <p:nvPr/>
          </p:nvSpPr>
          <p:spPr bwMode="auto">
            <a:xfrm>
              <a:off x="768" y="3696"/>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0101</a:t>
              </a:r>
            </a:p>
          </p:txBody>
        </p:sp>
        <p:sp>
          <p:nvSpPr>
            <p:cNvPr id="105498" name="Text Box 5"/>
            <p:cNvSpPr txBox="1">
              <a:spLocks noChangeArrowheads="1"/>
            </p:cNvSpPr>
            <p:nvPr/>
          </p:nvSpPr>
          <p:spPr bwMode="auto">
            <a:xfrm>
              <a:off x="1392" y="3324"/>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endParaRPr lang="zh-CN" altLang="zh-CN" sz="2800">
                <a:solidFill>
                  <a:srgbClr val="000066"/>
                </a:solidFill>
                <a:ea typeface="黑体" panose="02010609060101010101" pitchFamily="49" charset="-122"/>
              </a:endParaRPr>
            </a:p>
          </p:txBody>
        </p:sp>
        <p:sp>
          <p:nvSpPr>
            <p:cNvPr id="105499" name="Text Box 6"/>
            <p:cNvSpPr txBox="1">
              <a:spLocks noChangeArrowheads="1"/>
            </p:cNvSpPr>
            <p:nvPr/>
          </p:nvSpPr>
          <p:spPr bwMode="auto">
            <a:xfrm>
              <a:off x="1392" y="3657"/>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endParaRPr lang="zh-CN" altLang="zh-CN" sz="2800">
                <a:solidFill>
                  <a:srgbClr val="000066"/>
                </a:solidFill>
                <a:ea typeface="黑体" panose="02010609060101010101" pitchFamily="49" charset="-122"/>
              </a:endParaRPr>
            </a:p>
          </p:txBody>
        </p:sp>
      </p:grpSp>
      <p:sp>
        <p:nvSpPr>
          <p:cNvPr id="155655" name="Rectangle 7"/>
          <p:cNvSpPr>
            <a:spLocks noChangeArrowheads="1"/>
          </p:cNvSpPr>
          <p:nvPr/>
        </p:nvSpPr>
        <p:spPr bwMode="auto">
          <a:xfrm>
            <a:off x="384178" y="1125541"/>
            <a:ext cx="829151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FF0066"/>
                </a:solidFill>
                <a:latin typeface="黑体" panose="02010609060101010101" pitchFamily="49" charset="-122"/>
                <a:ea typeface="黑体" panose="02010609060101010101" pitchFamily="49" charset="-122"/>
              </a:rPr>
              <a:t>存储结构</a:t>
            </a:r>
            <a:r>
              <a:rPr lang="en-US" altLang="zh-CN">
                <a:solidFill>
                  <a:srgbClr val="000066"/>
                </a:solidFill>
                <a:latin typeface="隶书" panose="02010509060101010101" pitchFamily="49" charset="-122"/>
                <a:ea typeface="隶书" panose="02010509060101010101" pitchFamily="49" charset="-122"/>
              </a:rPr>
              <a:t>--</a:t>
            </a:r>
            <a:r>
              <a:rPr lang="zh-CN" altLang="en-US" sz="2400">
                <a:solidFill>
                  <a:srgbClr val="000066"/>
                </a:solidFill>
                <a:latin typeface="宋体" panose="02010600030101010101" pitchFamily="2" charset="-122"/>
                <a:ea typeface="黑体" panose="02010609060101010101" pitchFamily="49" charset="-122"/>
              </a:rPr>
              <a:t>也称物理结构，是</a:t>
            </a:r>
            <a:r>
              <a:rPr lang="zh-CN" altLang="en-US" sz="2400">
                <a:solidFill>
                  <a:srgbClr val="000066"/>
                </a:solidFill>
              </a:rPr>
              <a:t>数据的逻辑结构在计算机存</a:t>
            </a:r>
          </a:p>
          <a:p>
            <a:pPr>
              <a:spcBef>
                <a:spcPct val="0"/>
              </a:spcBef>
              <a:buClrTx/>
              <a:buSzTx/>
              <a:buFontTx/>
              <a:buNone/>
            </a:pPr>
            <a:r>
              <a:rPr lang="zh-CN" altLang="en-US" sz="2400">
                <a:solidFill>
                  <a:srgbClr val="000066"/>
                </a:solidFill>
              </a:rPr>
              <a:t>                      储器内的表示（映像）。</a:t>
            </a:r>
          </a:p>
        </p:txBody>
      </p:sp>
      <p:sp>
        <p:nvSpPr>
          <p:cNvPr id="155656" name="Text Box 8"/>
          <p:cNvSpPr txBox="1">
            <a:spLocks noChangeArrowheads="1"/>
          </p:cNvSpPr>
          <p:nvPr/>
        </p:nvSpPr>
        <p:spPr bwMode="auto">
          <a:xfrm>
            <a:off x="381000" y="2085977"/>
            <a:ext cx="22098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100000"/>
              </a:spcBef>
              <a:buClrTx/>
              <a:buSzTx/>
              <a:buFontTx/>
              <a:buNone/>
            </a:pPr>
            <a:r>
              <a:rPr lang="zh-CN" altLang="en-US" sz="2800">
                <a:solidFill>
                  <a:schemeClr val="hlink"/>
                </a:solidFill>
                <a:ea typeface="黑体" panose="02010609060101010101" pitchFamily="49" charset="-122"/>
              </a:rPr>
              <a:t>顺序映像</a:t>
            </a:r>
          </a:p>
          <a:p>
            <a:pPr>
              <a:spcBef>
                <a:spcPct val="100000"/>
              </a:spcBef>
              <a:buClrTx/>
              <a:buSzTx/>
              <a:buFontTx/>
              <a:buNone/>
            </a:pPr>
            <a:r>
              <a:rPr lang="zh-CN" altLang="en-US" sz="2800">
                <a:solidFill>
                  <a:schemeClr val="hlink"/>
                </a:solidFill>
                <a:ea typeface="黑体" panose="02010609060101010101" pitchFamily="49" charset="-122"/>
              </a:rPr>
              <a:t>非顺序映像</a:t>
            </a:r>
          </a:p>
        </p:txBody>
      </p:sp>
      <p:sp>
        <p:nvSpPr>
          <p:cNvPr id="155657" name="Text Box 9"/>
          <p:cNvSpPr txBox="1">
            <a:spLocks noChangeArrowheads="1"/>
          </p:cNvSpPr>
          <p:nvPr/>
        </p:nvSpPr>
        <p:spPr bwMode="auto">
          <a:xfrm>
            <a:off x="2286000" y="2085979"/>
            <a:ext cx="6705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000066"/>
                </a:solidFill>
              </a:rPr>
              <a:t>特点是借助元素在存储器中的</a:t>
            </a:r>
            <a:r>
              <a:rPr lang="zh-CN" altLang="en-US" sz="2400" i="1">
                <a:solidFill>
                  <a:srgbClr val="CC00CC"/>
                </a:solidFill>
              </a:rPr>
              <a:t>相对位置</a:t>
            </a:r>
            <a:r>
              <a:rPr lang="zh-CN" altLang="en-US" sz="2400">
                <a:solidFill>
                  <a:srgbClr val="000066"/>
                </a:solidFill>
              </a:rPr>
              <a:t>来表示数据元素之间的逻辑关系。</a:t>
            </a:r>
          </a:p>
        </p:txBody>
      </p:sp>
      <p:sp>
        <p:nvSpPr>
          <p:cNvPr id="155658" name="Text Box 10"/>
          <p:cNvSpPr txBox="1">
            <a:spLocks noChangeArrowheads="1"/>
          </p:cNvSpPr>
          <p:nvPr/>
        </p:nvSpPr>
        <p:spPr bwMode="auto">
          <a:xfrm>
            <a:off x="2286000" y="3000379"/>
            <a:ext cx="6553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000066"/>
                </a:solidFill>
              </a:rPr>
              <a:t>特点是借助指示元素存储地址的</a:t>
            </a:r>
            <a:r>
              <a:rPr lang="zh-CN" altLang="en-US" sz="2400" i="1">
                <a:solidFill>
                  <a:srgbClr val="CC00CC"/>
                </a:solidFill>
              </a:rPr>
              <a:t>指针</a:t>
            </a:r>
            <a:r>
              <a:rPr lang="zh-CN" altLang="en-US" sz="2400">
                <a:solidFill>
                  <a:srgbClr val="000066"/>
                </a:solidFill>
              </a:rPr>
              <a:t>表示数据元素之间的逻辑关系。</a:t>
            </a:r>
          </a:p>
        </p:txBody>
      </p:sp>
      <p:sp>
        <p:nvSpPr>
          <p:cNvPr id="155659" name="Text Box 11"/>
          <p:cNvSpPr txBox="1">
            <a:spLocks noChangeArrowheads="1"/>
          </p:cNvSpPr>
          <p:nvPr/>
        </p:nvSpPr>
        <p:spPr bwMode="auto">
          <a:xfrm>
            <a:off x="457200" y="3990976"/>
            <a:ext cx="8001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800">
                <a:solidFill>
                  <a:srgbClr val="FF0066"/>
                </a:solidFill>
                <a:ea typeface="黑体" panose="02010609060101010101" pitchFamily="49" charset="-122"/>
              </a:rPr>
              <a:t>例：</a:t>
            </a:r>
            <a:r>
              <a:rPr lang="zh-CN" altLang="en-US" sz="2800">
                <a:solidFill>
                  <a:srgbClr val="000066"/>
                </a:solidFill>
                <a:ea typeface="黑体" panose="02010609060101010101" pitchFamily="49" charset="-122"/>
              </a:rPr>
              <a:t>复数 </a:t>
            </a:r>
            <a:r>
              <a:rPr lang="en-US" altLang="zh-CN" sz="2800">
                <a:solidFill>
                  <a:srgbClr val="000066"/>
                </a:solidFill>
                <a:latin typeface="Times New Roman" panose="02020603050405020304" pitchFamily="18" charset="0"/>
                <a:ea typeface="黑体" panose="02010609060101010101" pitchFamily="49" charset="-122"/>
              </a:rPr>
              <a:t>3.0-2.3i</a:t>
            </a:r>
            <a:r>
              <a:rPr lang="en-US" altLang="zh-CN" sz="2800">
                <a:solidFill>
                  <a:srgbClr val="000066"/>
                </a:solidFill>
                <a:ea typeface="黑体" panose="02010609060101010101" pitchFamily="49" charset="-122"/>
              </a:rPr>
              <a:t> </a:t>
            </a:r>
            <a:r>
              <a:rPr lang="zh-CN" altLang="en-US" sz="2800">
                <a:solidFill>
                  <a:srgbClr val="000066"/>
                </a:solidFill>
                <a:ea typeface="黑体" panose="02010609060101010101" pitchFamily="49" charset="-122"/>
              </a:rPr>
              <a:t>的存储形式</a:t>
            </a:r>
          </a:p>
        </p:txBody>
      </p:sp>
      <p:grpSp>
        <p:nvGrpSpPr>
          <p:cNvPr id="155660" name="Group 12"/>
          <p:cNvGrpSpPr>
            <a:grpSpLocks/>
          </p:cNvGrpSpPr>
          <p:nvPr/>
        </p:nvGrpSpPr>
        <p:grpSpPr bwMode="auto">
          <a:xfrm>
            <a:off x="5029200" y="4846642"/>
            <a:ext cx="2133600" cy="1909764"/>
            <a:chOff x="3168" y="3120"/>
            <a:chExt cx="1344" cy="1203"/>
          </a:xfrm>
        </p:grpSpPr>
        <p:sp>
          <p:nvSpPr>
            <p:cNvPr id="105492" name="Text Box 13"/>
            <p:cNvSpPr txBox="1">
              <a:spLocks noChangeArrowheads="1"/>
            </p:cNvSpPr>
            <p:nvPr/>
          </p:nvSpPr>
          <p:spPr bwMode="auto">
            <a:xfrm>
              <a:off x="3840" y="3120"/>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3.0</a:t>
              </a:r>
            </a:p>
          </p:txBody>
        </p:sp>
        <p:sp>
          <p:nvSpPr>
            <p:cNvPr id="105493" name="Text Box 14"/>
            <p:cNvSpPr txBox="1">
              <a:spLocks noChangeArrowheads="1"/>
            </p:cNvSpPr>
            <p:nvPr/>
          </p:nvSpPr>
          <p:spPr bwMode="auto">
            <a:xfrm>
              <a:off x="3840" y="3981"/>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-2.3</a:t>
              </a:r>
            </a:p>
          </p:txBody>
        </p:sp>
        <p:sp>
          <p:nvSpPr>
            <p:cNvPr id="105494" name="Text Box 15"/>
            <p:cNvSpPr txBox="1">
              <a:spLocks noChangeArrowheads="1"/>
            </p:cNvSpPr>
            <p:nvPr/>
          </p:nvSpPr>
          <p:spPr bwMode="auto">
            <a:xfrm>
              <a:off x="3168" y="3120"/>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0100</a:t>
              </a:r>
            </a:p>
          </p:txBody>
        </p:sp>
        <p:sp>
          <p:nvSpPr>
            <p:cNvPr id="105495" name="Text Box 16"/>
            <p:cNvSpPr txBox="1">
              <a:spLocks noChangeArrowheads="1"/>
            </p:cNvSpPr>
            <p:nvPr/>
          </p:nvSpPr>
          <p:spPr bwMode="auto">
            <a:xfrm>
              <a:off x="3168" y="4032"/>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0201</a:t>
              </a:r>
            </a:p>
          </p:txBody>
        </p:sp>
      </p:grpSp>
      <p:grpSp>
        <p:nvGrpSpPr>
          <p:cNvPr id="155665" name="Group 17"/>
          <p:cNvGrpSpPr>
            <a:grpSpLocks/>
          </p:cNvGrpSpPr>
          <p:nvPr/>
        </p:nvGrpSpPr>
        <p:grpSpPr bwMode="auto">
          <a:xfrm>
            <a:off x="5029200" y="5380039"/>
            <a:ext cx="2133600" cy="523875"/>
            <a:chOff x="3168" y="3456"/>
            <a:chExt cx="1344" cy="330"/>
          </a:xfrm>
        </p:grpSpPr>
        <p:sp>
          <p:nvSpPr>
            <p:cNvPr id="105490" name="Text Box 18"/>
            <p:cNvSpPr txBox="1">
              <a:spLocks noChangeArrowheads="1"/>
            </p:cNvSpPr>
            <p:nvPr/>
          </p:nvSpPr>
          <p:spPr bwMode="auto">
            <a:xfrm>
              <a:off x="3168" y="3456"/>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0101</a:t>
              </a:r>
            </a:p>
          </p:txBody>
        </p:sp>
        <p:sp>
          <p:nvSpPr>
            <p:cNvPr id="105491" name="Text Box 19"/>
            <p:cNvSpPr txBox="1">
              <a:spLocks noChangeArrowheads="1"/>
            </p:cNvSpPr>
            <p:nvPr/>
          </p:nvSpPr>
          <p:spPr bwMode="auto">
            <a:xfrm>
              <a:off x="3840" y="3456"/>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0201</a:t>
              </a:r>
            </a:p>
          </p:txBody>
        </p:sp>
      </p:grpSp>
      <p:sp>
        <p:nvSpPr>
          <p:cNvPr id="155668" name="Line 20"/>
          <p:cNvSpPr>
            <a:spLocks noChangeShapeType="1"/>
          </p:cNvSpPr>
          <p:nvPr/>
        </p:nvSpPr>
        <p:spPr bwMode="auto">
          <a:xfrm flipH="1">
            <a:off x="5486400" y="5684839"/>
            <a:ext cx="914400" cy="685800"/>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55669" name="Group 21"/>
          <p:cNvGrpSpPr>
            <a:grpSpLocks/>
          </p:cNvGrpSpPr>
          <p:nvPr/>
        </p:nvGrpSpPr>
        <p:grpSpPr bwMode="auto">
          <a:xfrm>
            <a:off x="2209800" y="5151440"/>
            <a:ext cx="1066800" cy="1071563"/>
            <a:chOff x="1008" y="3312"/>
            <a:chExt cx="672" cy="675"/>
          </a:xfrm>
        </p:grpSpPr>
        <p:sp>
          <p:nvSpPr>
            <p:cNvPr id="105488" name="Text Box 22"/>
            <p:cNvSpPr txBox="1">
              <a:spLocks noChangeArrowheads="1"/>
            </p:cNvSpPr>
            <p:nvPr/>
          </p:nvSpPr>
          <p:spPr bwMode="auto">
            <a:xfrm>
              <a:off x="1008" y="3312"/>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3.0</a:t>
              </a:r>
            </a:p>
          </p:txBody>
        </p:sp>
        <p:sp>
          <p:nvSpPr>
            <p:cNvPr id="105489" name="Text Box 23"/>
            <p:cNvSpPr txBox="1">
              <a:spLocks noChangeArrowheads="1"/>
            </p:cNvSpPr>
            <p:nvPr/>
          </p:nvSpPr>
          <p:spPr bwMode="auto">
            <a:xfrm>
              <a:off x="1008" y="3657"/>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-2.3</a:t>
              </a:r>
            </a:p>
          </p:txBody>
        </p:sp>
      </p:grpSp>
      <p:sp>
        <p:nvSpPr>
          <p:cNvPr id="155672" name="Text Box 24"/>
          <p:cNvSpPr txBox="1">
            <a:spLocks noChangeArrowheads="1"/>
          </p:cNvSpPr>
          <p:nvPr/>
        </p:nvSpPr>
        <p:spPr bwMode="auto">
          <a:xfrm>
            <a:off x="1193750" y="3825876"/>
            <a:ext cx="6978651" cy="954107"/>
          </a:xfrm>
          <a:prstGeom prst="rect">
            <a:avLst/>
          </a:prstGeom>
          <a:solidFill>
            <a:srgbClr val="FFCC99"/>
          </a:solidFill>
          <a:ln>
            <a:noFill/>
          </a:ln>
          <a:effectLst>
            <a:outerShdw dist="107763" dir="2700000" algn="ctr" rotWithShape="0">
              <a:srgbClr val="FF6600">
                <a:alpha val="50000"/>
              </a:srgbClr>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66"/>
                </a:solidFill>
              </a:rPr>
              <a:t>算法的设计取决于选定的数据（逻辑）结构</a:t>
            </a:r>
          </a:p>
          <a:p>
            <a:pPr>
              <a:spcBef>
                <a:spcPct val="0"/>
              </a:spcBef>
              <a:buClrTx/>
              <a:buSzTx/>
              <a:buFontTx/>
              <a:buNone/>
            </a:pPr>
            <a:r>
              <a:rPr lang="zh-CN" altLang="en-US" sz="2800" dirty="0">
                <a:solidFill>
                  <a:srgbClr val="000066"/>
                </a:solidFill>
              </a:rPr>
              <a:t>算法的实现依赖于采用的存储结构</a:t>
            </a:r>
          </a:p>
        </p:txBody>
      </p:sp>
      <p:sp>
        <p:nvSpPr>
          <p:cNvPr id="155673" name="Text Box 25"/>
          <p:cNvSpPr txBox="1">
            <a:spLocks noChangeArrowheads="1"/>
          </p:cNvSpPr>
          <p:nvPr/>
        </p:nvSpPr>
        <p:spPr bwMode="auto">
          <a:xfrm>
            <a:off x="5638800" y="2481263"/>
            <a:ext cx="3505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FF0066"/>
                </a:solidFill>
                <a:ea typeface="黑体" panose="02010609060101010101" pitchFamily="49" charset="-122"/>
              </a:rPr>
              <a:t>----</a:t>
            </a:r>
            <a:r>
              <a:rPr lang="zh-CN" altLang="en-US" sz="2800">
                <a:solidFill>
                  <a:srgbClr val="FF0066"/>
                </a:solidFill>
                <a:ea typeface="黑体" panose="02010609060101010101" pitchFamily="49" charset="-122"/>
              </a:rPr>
              <a:t>顺序存储结构</a:t>
            </a:r>
          </a:p>
        </p:txBody>
      </p:sp>
      <p:sp>
        <p:nvSpPr>
          <p:cNvPr id="155674" name="Text Box 26"/>
          <p:cNvSpPr txBox="1">
            <a:spLocks noChangeArrowheads="1"/>
          </p:cNvSpPr>
          <p:nvPr/>
        </p:nvSpPr>
        <p:spPr bwMode="auto">
          <a:xfrm>
            <a:off x="5638800" y="3319463"/>
            <a:ext cx="3505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FF0066"/>
                </a:solidFill>
                <a:ea typeface="黑体" panose="02010609060101010101" pitchFamily="49" charset="-122"/>
              </a:rPr>
              <a:t>----</a:t>
            </a:r>
            <a:r>
              <a:rPr lang="zh-CN" altLang="en-US" sz="2800">
                <a:solidFill>
                  <a:srgbClr val="FF0066"/>
                </a:solidFill>
                <a:ea typeface="黑体" panose="02010609060101010101" pitchFamily="49" charset="-122"/>
              </a:rPr>
              <a:t>链式存储结构</a:t>
            </a:r>
          </a:p>
        </p:txBody>
      </p:sp>
      <p:sp>
        <p:nvSpPr>
          <p:cNvPr id="27" name="Rectangle 2"/>
          <p:cNvSpPr>
            <a:spLocks noChangeArrowheads="1"/>
          </p:cNvSpPr>
          <p:nvPr/>
        </p:nvSpPr>
        <p:spPr bwMode="auto">
          <a:xfrm>
            <a:off x="288928" y="260351"/>
            <a:ext cx="40671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数据的存储结构</a:t>
            </a: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5655"/>
                                        </p:tgtEl>
                                        <p:attrNameLst>
                                          <p:attrName>style.visibility</p:attrName>
                                        </p:attrNameLst>
                                      </p:cBhvr>
                                      <p:to>
                                        <p:strVal val="visible"/>
                                      </p:to>
                                    </p:set>
                                    <p:animEffect transition="in" filter="dissolve">
                                      <p:cBhvr>
                                        <p:cTn id="7" dur="500"/>
                                        <p:tgtEl>
                                          <p:spTgt spid="1556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5656"/>
                                        </p:tgtEl>
                                        <p:attrNameLst>
                                          <p:attrName>style.visibility</p:attrName>
                                        </p:attrNameLst>
                                      </p:cBhvr>
                                      <p:to>
                                        <p:strVal val="visible"/>
                                      </p:to>
                                    </p:set>
                                    <p:animEffect transition="in" filter="wipe(up)">
                                      <p:cBhvr>
                                        <p:cTn id="12" dur="500"/>
                                        <p:tgtEl>
                                          <p:spTgt spid="155656"/>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55657"/>
                                        </p:tgtEl>
                                        <p:attrNameLst>
                                          <p:attrName>style.visibility</p:attrName>
                                        </p:attrNameLst>
                                      </p:cBhvr>
                                      <p:to>
                                        <p:strVal val="visible"/>
                                      </p:to>
                                    </p:set>
                                    <p:animEffect transition="in" filter="wipe(left)">
                                      <p:cBhvr>
                                        <p:cTn id="16" dur="500"/>
                                        <p:tgtEl>
                                          <p:spTgt spid="155657"/>
                                        </p:tgtEl>
                                      </p:cBhvr>
                                    </p:animEffect>
                                  </p:childTnLst>
                                </p:cTn>
                              </p:par>
                            </p:childTnLst>
                          </p:cTn>
                        </p:par>
                        <p:par>
                          <p:cTn id="17" fill="hold" nodeType="afterGroup">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55658"/>
                                        </p:tgtEl>
                                        <p:attrNameLst>
                                          <p:attrName>style.visibility</p:attrName>
                                        </p:attrNameLst>
                                      </p:cBhvr>
                                      <p:to>
                                        <p:strVal val="visible"/>
                                      </p:to>
                                    </p:set>
                                    <p:animEffect transition="in" filter="wipe(left)">
                                      <p:cBhvr>
                                        <p:cTn id="20" dur="500"/>
                                        <p:tgtEl>
                                          <p:spTgt spid="15565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5673"/>
                                        </p:tgtEl>
                                        <p:attrNameLst>
                                          <p:attrName>style.visibility</p:attrName>
                                        </p:attrNameLst>
                                      </p:cBhvr>
                                      <p:to>
                                        <p:strVal val="visible"/>
                                      </p:to>
                                    </p:set>
                                    <p:animEffect transition="in" filter="dissolve">
                                      <p:cBhvr>
                                        <p:cTn id="25" dur="500"/>
                                        <p:tgtEl>
                                          <p:spTgt spid="155673"/>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55674"/>
                                        </p:tgtEl>
                                        <p:attrNameLst>
                                          <p:attrName>style.visibility</p:attrName>
                                        </p:attrNameLst>
                                      </p:cBhvr>
                                      <p:to>
                                        <p:strVal val="visible"/>
                                      </p:to>
                                    </p:set>
                                    <p:animEffect transition="in" filter="dissolve">
                                      <p:cBhvr>
                                        <p:cTn id="29" dur="500"/>
                                        <p:tgtEl>
                                          <p:spTgt spid="15567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55659"/>
                                        </p:tgtEl>
                                        <p:attrNameLst>
                                          <p:attrName>style.visibility</p:attrName>
                                        </p:attrNameLst>
                                      </p:cBhvr>
                                      <p:to>
                                        <p:strVal val="visible"/>
                                      </p:to>
                                    </p:set>
                                    <p:animEffect transition="in" filter="wipe(left)">
                                      <p:cBhvr>
                                        <p:cTn id="34" dur="500"/>
                                        <p:tgtEl>
                                          <p:spTgt spid="15565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155650"/>
                                        </p:tgtEl>
                                        <p:attrNameLst>
                                          <p:attrName>style.visibility</p:attrName>
                                        </p:attrNameLst>
                                      </p:cBhvr>
                                      <p:to>
                                        <p:strVal val="visible"/>
                                      </p:to>
                                    </p:set>
                                    <p:animEffect transition="in" filter="wipe(up)">
                                      <p:cBhvr>
                                        <p:cTn id="39" dur="500"/>
                                        <p:tgtEl>
                                          <p:spTgt spid="15565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499"/>
                                          </p:stCondLst>
                                        </p:cTn>
                                        <p:tgtEl>
                                          <p:spTgt spid="155669"/>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fill="hold" nodeType="clickEffect">
                                  <p:stCondLst>
                                    <p:cond delay="0"/>
                                  </p:stCondLst>
                                  <p:childTnLst>
                                    <p:set>
                                      <p:cBhvr>
                                        <p:cTn id="47" dur="1" fill="hold">
                                          <p:stCondLst>
                                            <p:cond delay="0"/>
                                          </p:stCondLst>
                                        </p:cTn>
                                        <p:tgtEl>
                                          <p:spTgt spid="155660"/>
                                        </p:tgtEl>
                                        <p:attrNameLst>
                                          <p:attrName>style.visibility</p:attrName>
                                        </p:attrNameLst>
                                      </p:cBhvr>
                                      <p:to>
                                        <p:strVal val="visible"/>
                                      </p:to>
                                    </p:set>
                                    <p:animEffect transition="in" filter="wipe(up)">
                                      <p:cBhvr>
                                        <p:cTn id="48" dur="500"/>
                                        <p:tgtEl>
                                          <p:spTgt spid="15566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nodeType="clickEffect">
                                  <p:stCondLst>
                                    <p:cond delay="0"/>
                                  </p:stCondLst>
                                  <p:childTnLst>
                                    <p:set>
                                      <p:cBhvr>
                                        <p:cTn id="52" dur="1" fill="hold">
                                          <p:stCondLst>
                                            <p:cond delay="0"/>
                                          </p:stCondLst>
                                        </p:cTn>
                                        <p:tgtEl>
                                          <p:spTgt spid="155665"/>
                                        </p:tgtEl>
                                        <p:attrNameLst>
                                          <p:attrName>style.visibility</p:attrName>
                                        </p:attrNameLst>
                                      </p:cBhvr>
                                      <p:to>
                                        <p:strVal val="visible"/>
                                      </p:to>
                                    </p:set>
                                    <p:animEffect transition="in" filter="wipe(up)">
                                      <p:cBhvr>
                                        <p:cTn id="53" dur="500"/>
                                        <p:tgtEl>
                                          <p:spTgt spid="15566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155668"/>
                                        </p:tgtEl>
                                        <p:attrNameLst>
                                          <p:attrName>style.visibility</p:attrName>
                                        </p:attrNameLst>
                                      </p:cBhvr>
                                      <p:to>
                                        <p:strVal val="visible"/>
                                      </p:to>
                                    </p:set>
                                    <p:animEffect transition="in" filter="wipe(right)">
                                      <p:cBhvr>
                                        <p:cTn id="58" dur="500"/>
                                        <p:tgtEl>
                                          <p:spTgt spid="15566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55672"/>
                                        </p:tgtEl>
                                        <p:attrNameLst>
                                          <p:attrName>style.visibility</p:attrName>
                                        </p:attrNameLst>
                                      </p:cBhvr>
                                      <p:to>
                                        <p:strVal val="visible"/>
                                      </p:to>
                                    </p:set>
                                    <p:animEffect transition="in" filter="dissolve">
                                      <p:cBhvr>
                                        <p:cTn id="63" dur="500"/>
                                        <p:tgtEl>
                                          <p:spTgt spid="155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5" grpId="0" autoUpdateAnimBg="0"/>
      <p:bldP spid="155656" grpId="0" autoUpdateAnimBg="0"/>
      <p:bldP spid="155657" grpId="0" autoUpdateAnimBg="0"/>
      <p:bldP spid="155658" grpId="0" autoUpdateAnimBg="0"/>
      <p:bldP spid="155659" grpId="0" autoUpdateAnimBg="0"/>
      <p:bldP spid="155668" grpId="0" animBg="1"/>
      <p:bldP spid="155672" grpId="0" animBg="1" autoUpdateAnimBg="0"/>
      <p:bldP spid="155673" grpId="0" autoUpdateAnimBg="0"/>
      <p:bldP spid="155674"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2" name="Group 74"/>
          <p:cNvGrpSpPr>
            <a:grpSpLocks/>
          </p:cNvGrpSpPr>
          <p:nvPr/>
        </p:nvGrpSpPr>
        <p:grpSpPr bwMode="auto">
          <a:xfrm>
            <a:off x="1427163" y="979491"/>
            <a:ext cx="2705100" cy="3108325"/>
            <a:chOff x="3107" y="750"/>
            <a:chExt cx="1704" cy="1958"/>
          </a:xfrm>
        </p:grpSpPr>
        <p:sp>
          <p:nvSpPr>
            <p:cNvPr id="107553" name="Text Box 7"/>
            <p:cNvSpPr txBox="1">
              <a:spLocks noChangeArrowheads="1"/>
            </p:cNvSpPr>
            <p:nvPr/>
          </p:nvSpPr>
          <p:spPr bwMode="auto">
            <a:xfrm>
              <a:off x="3878" y="2251"/>
              <a:ext cx="529"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n–1</a:t>
              </a:r>
            </a:p>
          </p:txBody>
        </p:sp>
        <p:sp>
          <p:nvSpPr>
            <p:cNvPr id="107554" name="Text Box 8"/>
            <p:cNvSpPr txBox="1">
              <a:spLocks noChangeArrowheads="1"/>
            </p:cNvSpPr>
            <p:nvPr/>
          </p:nvSpPr>
          <p:spPr bwMode="auto">
            <a:xfrm>
              <a:off x="3912" y="1748"/>
              <a:ext cx="397"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i</a:t>
              </a:r>
            </a:p>
          </p:txBody>
        </p:sp>
        <p:sp>
          <p:nvSpPr>
            <p:cNvPr id="107555" name="Text Box 9"/>
            <p:cNvSpPr txBox="1">
              <a:spLocks noChangeArrowheads="1"/>
            </p:cNvSpPr>
            <p:nvPr/>
          </p:nvSpPr>
          <p:spPr bwMode="auto">
            <a:xfrm>
              <a:off x="3878" y="1207"/>
              <a:ext cx="396"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1</a:t>
              </a:r>
            </a:p>
          </p:txBody>
        </p:sp>
        <p:sp>
          <p:nvSpPr>
            <p:cNvPr id="107556" name="Text Box 10"/>
            <p:cNvSpPr txBox="1">
              <a:spLocks noChangeArrowheads="1"/>
            </p:cNvSpPr>
            <p:nvPr/>
          </p:nvSpPr>
          <p:spPr bwMode="auto">
            <a:xfrm>
              <a:off x="3890" y="1434"/>
              <a:ext cx="396"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2</a:t>
              </a:r>
            </a:p>
          </p:txBody>
        </p:sp>
        <p:sp>
          <p:nvSpPr>
            <p:cNvPr id="107557" name="Text Box 11"/>
            <p:cNvSpPr txBox="1">
              <a:spLocks noChangeArrowheads="1"/>
            </p:cNvSpPr>
            <p:nvPr/>
          </p:nvSpPr>
          <p:spPr bwMode="auto">
            <a:xfrm>
              <a:off x="3878" y="890"/>
              <a:ext cx="396"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0</a:t>
              </a:r>
            </a:p>
          </p:txBody>
        </p:sp>
        <p:sp>
          <p:nvSpPr>
            <p:cNvPr id="107558" name="Text Box 12"/>
            <p:cNvSpPr txBox="1">
              <a:spLocks noChangeArrowheads="1"/>
            </p:cNvSpPr>
            <p:nvPr/>
          </p:nvSpPr>
          <p:spPr bwMode="auto">
            <a:xfrm>
              <a:off x="3837" y="1522"/>
              <a:ext cx="484"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p:txBody>
        </p:sp>
        <p:sp>
          <p:nvSpPr>
            <p:cNvPr id="107559" name="Text Box 13"/>
            <p:cNvSpPr txBox="1">
              <a:spLocks noChangeArrowheads="1"/>
            </p:cNvSpPr>
            <p:nvPr/>
          </p:nvSpPr>
          <p:spPr bwMode="auto">
            <a:xfrm>
              <a:off x="3846" y="1933"/>
              <a:ext cx="484"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p:txBody>
        </p:sp>
        <p:sp>
          <p:nvSpPr>
            <p:cNvPr id="107560" name="Text Box 14"/>
            <p:cNvSpPr txBox="1">
              <a:spLocks noChangeArrowheads="1"/>
            </p:cNvSpPr>
            <p:nvPr/>
          </p:nvSpPr>
          <p:spPr bwMode="auto">
            <a:xfrm>
              <a:off x="3742" y="750"/>
              <a:ext cx="1069"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ea typeface="宋体" panose="02010600030101010101" pitchFamily="2" charset="-122"/>
                  <a:sym typeface="Wingdings" panose="05000000000000000000" pitchFamily="2" charset="2"/>
                </a:rPr>
                <a:t>元素</a:t>
              </a:r>
            </a:p>
            <a:p>
              <a:pPr algn="just">
                <a:spcBef>
                  <a:spcPct val="0"/>
                </a:spcBef>
                <a:buClrTx/>
                <a:buSzTx/>
                <a:buFontTx/>
                <a:buNone/>
              </a:pPr>
              <a:r>
                <a:rPr kumimoji="0" lang="zh-CN" altLang="en-US" sz="2000">
                  <a:latin typeface="Times New Roman" panose="02020603050405020304" pitchFamily="18" charset="0"/>
                  <a:ea typeface="宋体" panose="02010600030101010101" pitchFamily="2" charset="-122"/>
                  <a:sym typeface="Wingdings" panose="05000000000000000000" pitchFamily="2" charset="2"/>
                </a:rPr>
                <a:t>序号</a:t>
              </a:r>
            </a:p>
          </p:txBody>
        </p:sp>
        <p:grpSp>
          <p:nvGrpSpPr>
            <p:cNvPr id="107561" name="Group 32"/>
            <p:cNvGrpSpPr>
              <a:grpSpLocks/>
            </p:cNvGrpSpPr>
            <p:nvPr/>
          </p:nvGrpSpPr>
          <p:grpSpPr bwMode="auto">
            <a:xfrm>
              <a:off x="3107" y="791"/>
              <a:ext cx="871" cy="1777"/>
              <a:chOff x="3424" y="1071"/>
              <a:chExt cx="871" cy="1777"/>
            </a:xfrm>
          </p:grpSpPr>
          <p:sp>
            <p:nvSpPr>
              <p:cNvPr id="107562" name="Rectangle 16"/>
              <p:cNvSpPr>
                <a:spLocks noChangeArrowheads="1"/>
              </p:cNvSpPr>
              <p:nvPr/>
            </p:nvSpPr>
            <p:spPr bwMode="auto">
              <a:xfrm>
                <a:off x="3424" y="1375"/>
                <a:ext cx="726" cy="1473"/>
              </a:xfrm>
              <a:prstGeom prst="rect">
                <a:avLst/>
              </a:prstGeom>
              <a:solidFill>
                <a:srgbClr val="FFFFFF"/>
              </a:solidFill>
              <a:ln w="2857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63" name="Line 17"/>
              <p:cNvSpPr>
                <a:spLocks noChangeShapeType="1"/>
              </p:cNvSpPr>
              <p:nvPr/>
            </p:nvSpPr>
            <p:spPr bwMode="auto">
              <a:xfrm>
                <a:off x="3424" y="1590"/>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4" name="Line 18"/>
              <p:cNvSpPr>
                <a:spLocks noChangeShapeType="1"/>
              </p:cNvSpPr>
              <p:nvPr/>
            </p:nvSpPr>
            <p:spPr bwMode="auto">
              <a:xfrm>
                <a:off x="3424" y="1802"/>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5" name="Line 19"/>
              <p:cNvSpPr>
                <a:spLocks noChangeShapeType="1"/>
              </p:cNvSpPr>
              <p:nvPr/>
            </p:nvSpPr>
            <p:spPr bwMode="auto">
              <a:xfrm>
                <a:off x="3424" y="2015"/>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6" name="Line 20"/>
              <p:cNvSpPr>
                <a:spLocks noChangeShapeType="1"/>
              </p:cNvSpPr>
              <p:nvPr/>
            </p:nvSpPr>
            <p:spPr bwMode="auto">
              <a:xfrm>
                <a:off x="3424" y="2229"/>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7" name="Line 21"/>
              <p:cNvSpPr>
                <a:spLocks noChangeShapeType="1"/>
              </p:cNvSpPr>
              <p:nvPr/>
            </p:nvSpPr>
            <p:spPr bwMode="auto">
              <a:xfrm>
                <a:off x="3424" y="2442"/>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8" name="Line 22"/>
              <p:cNvSpPr>
                <a:spLocks noChangeShapeType="1"/>
              </p:cNvSpPr>
              <p:nvPr/>
            </p:nvSpPr>
            <p:spPr bwMode="auto">
              <a:xfrm>
                <a:off x="3424" y="2656"/>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9" name="Text Box 23"/>
              <p:cNvSpPr txBox="1">
                <a:spLocks noChangeArrowheads="1"/>
              </p:cNvSpPr>
              <p:nvPr/>
            </p:nvSpPr>
            <p:spPr bwMode="auto">
              <a:xfrm>
                <a:off x="3591" y="2296"/>
                <a:ext cx="242"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12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solidFill>
                      <a:schemeClr val="bg1"/>
                    </a:solidFill>
                    <a:latin typeface="宋体" panose="02010600030101010101" pitchFamily="2" charset="-122"/>
                    <a:ea typeface="宋体" panose="02010600030101010101" pitchFamily="2" charset="-122"/>
                    <a:sym typeface="Wingdings" panose="05000000000000000000" pitchFamily="2" charset="2"/>
                  </a:rPr>
                  <a:t>┇</a:t>
                </a:r>
              </a:p>
            </p:txBody>
          </p:sp>
          <p:sp>
            <p:nvSpPr>
              <p:cNvPr id="107570" name="Text Box 24"/>
              <p:cNvSpPr txBox="1">
                <a:spLocks noChangeArrowheads="1"/>
              </p:cNvSpPr>
              <p:nvPr/>
            </p:nvSpPr>
            <p:spPr bwMode="auto">
              <a:xfrm>
                <a:off x="3591" y="1829"/>
                <a:ext cx="296"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solidFill>
                      <a:schemeClr val="bg1"/>
                    </a:solidFill>
                    <a:latin typeface="宋体" panose="02010600030101010101" pitchFamily="2" charset="-122"/>
                    <a:ea typeface="宋体" panose="02010600030101010101" pitchFamily="2" charset="-122"/>
                    <a:sym typeface="Wingdings" panose="05000000000000000000" pitchFamily="2" charset="2"/>
                  </a:rPr>
                  <a:t>┇</a:t>
                </a:r>
              </a:p>
            </p:txBody>
          </p:sp>
          <p:sp>
            <p:nvSpPr>
              <p:cNvPr id="107571" name="Text Box 25"/>
              <p:cNvSpPr txBox="1">
                <a:spLocks noChangeArrowheads="1"/>
              </p:cNvSpPr>
              <p:nvPr/>
            </p:nvSpPr>
            <p:spPr bwMode="auto">
              <a:xfrm>
                <a:off x="3560" y="2478"/>
                <a:ext cx="64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 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n–1</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2" name="Text Box 27"/>
              <p:cNvSpPr txBox="1">
                <a:spLocks noChangeArrowheads="1"/>
              </p:cNvSpPr>
              <p:nvPr/>
            </p:nvSpPr>
            <p:spPr bwMode="auto">
              <a:xfrm>
                <a:off x="3560" y="1661"/>
                <a:ext cx="735"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latin typeface="Times New Roman" panose="02020603050405020304" pitchFamily="18" charset="0"/>
                    <a:ea typeface="宋体" panose="02010600030101010101" pitchFamily="2" charset="-122"/>
                    <a:sym typeface="Wingdings" panose="05000000000000000000" pitchFamily="2" charset="2"/>
                  </a:rPr>
                  <a:t> </a:t>
                </a: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2</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3" name="Text Box 28"/>
              <p:cNvSpPr txBox="1">
                <a:spLocks noChangeArrowheads="1"/>
              </p:cNvSpPr>
              <p:nvPr/>
            </p:nvSpPr>
            <p:spPr bwMode="auto">
              <a:xfrm>
                <a:off x="3560" y="1434"/>
                <a:ext cx="68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latin typeface="Times New Roman" panose="02020603050405020304" pitchFamily="18" charset="0"/>
                    <a:ea typeface="宋体" panose="02010600030101010101" pitchFamily="2" charset="-122"/>
                    <a:sym typeface="Wingdings" panose="05000000000000000000" pitchFamily="2" charset="2"/>
                  </a:rPr>
                  <a:t> </a:t>
                </a: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1</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4" name="Text Box 29"/>
              <p:cNvSpPr txBox="1">
                <a:spLocks noChangeArrowheads="1"/>
              </p:cNvSpPr>
              <p:nvPr/>
            </p:nvSpPr>
            <p:spPr bwMode="auto">
              <a:xfrm>
                <a:off x="3560" y="1207"/>
                <a:ext cx="463"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800">
                    <a:solidFill>
                      <a:schemeClr val="bg1"/>
                    </a:solidFill>
                    <a:latin typeface="Times New Roman" panose="02020603050405020304" pitchFamily="18" charset="0"/>
                    <a:ea typeface="宋体" panose="02010600030101010101" pitchFamily="2" charset="-122"/>
                    <a:sym typeface="Wingdings" panose="05000000000000000000" pitchFamily="2" charset="2"/>
                  </a:rPr>
                  <a:t> </a:t>
                </a: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0</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5" name="Text Box 30"/>
              <p:cNvSpPr txBox="1">
                <a:spLocks noChangeArrowheads="1"/>
              </p:cNvSpPr>
              <p:nvPr/>
            </p:nvSpPr>
            <p:spPr bwMode="auto">
              <a:xfrm>
                <a:off x="3515" y="1071"/>
                <a:ext cx="713"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400">
                    <a:latin typeface="Times New Roman" panose="02020603050405020304" pitchFamily="18" charset="0"/>
                    <a:ea typeface="宋体" panose="02010600030101010101" pitchFamily="2" charset="-122"/>
                    <a:sym typeface="Wingdings" panose="05000000000000000000" pitchFamily="2" charset="2"/>
                  </a:rPr>
                  <a:t>内 存</a:t>
                </a:r>
              </a:p>
            </p:txBody>
          </p:sp>
          <p:sp>
            <p:nvSpPr>
              <p:cNvPr id="107576" name="Text Box 31"/>
              <p:cNvSpPr txBox="1">
                <a:spLocks noChangeArrowheads="1"/>
              </p:cNvSpPr>
              <p:nvPr/>
            </p:nvSpPr>
            <p:spPr bwMode="auto">
              <a:xfrm>
                <a:off x="3560" y="1933"/>
                <a:ext cx="726"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4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 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i</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grpSp>
      </p:grpSp>
      <p:sp>
        <p:nvSpPr>
          <p:cNvPr id="107523" name="AutoShape 70"/>
          <p:cNvSpPr>
            <a:spLocks/>
          </p:cNvSpPr>
          <p:nvPr/>
        </p:nvSpPr>
        <p:spPr bwMode="auto">
          <a:xfrm>
            <a:off x="606426" y="1344614"/>
            <a:ext cx="433388" cy="3600451"/>
          </a:xfrm>
          <a:prstGeom prst="leftBrace">
            <a:avLst>
              <a:gd name="adj1" fmla="val 69231"/>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107524" name="Group 54"/>
          <p:cNvGrpSpPr>
            <a:grpSpLocks/>
          </p:cNvGrpSpPr>
          <p:nvPr/>
        </p:nvGrpSpPr>
        <p:grpSpPr bwMode="auto">
          <a:xfrm>
            <a:off x="1270001" y="4063999"/>
            <a:ext cx="7766051" cy="1309688"/>
            <a:chOff x="839" y="3201"/>
            <a:chExt cx="4892" cy="825"/>
          </a:xfrm>
        </p:grpSpPr>
        <p:grpSp>
          <p:nvGrpSpPr>
            <p:cNvPr id="107529" name="组合 61"/>
            <p:cNvGrpSpPr>
              <a:grpSpLocks/>
            </p:cNvGrpSpPr>
            <p:nvPr/>
          </p:nvGrpSpPr>
          <p:grpSpPr bwMode="auto">
            <a:xfrm>
              <a:off x="979" y="3456"/>
              <a:ext cx="4752" cy="570"/>
              <a:chOff x="1553492" y="5486400"/>
              <a:chExt cx="7544638" cy="904926"/>
            </a:xfrm>
          </p:grpSpPr>
          <p:sp>
            <p:nvSpPr>
              <p:cNvPr id="107531" name="Text Box 35"/>
              <p:cNvSpPr txBox="1">
                <a:spLocks noChangeArrowheads="1"/>
              </p:cNvSpPr>
              <p:nvPr/>
            </p:nvSpPr>
            <p:spPr bwMode="auto">
              <a:xfrm>
                <a:off x="8383588" y="5605463"/>
                <a:ext cx="65246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800">
                    <a:latin typeface="Times New Roman" panose="02020603050405020304" pitchFamily="18" charset="0"/>
                    <a:ea typeface="宋体" panose="02010600030101010101" pitchFamily="2" charset="-122"/>
                    <a:sym typeface="Wingdings" panose="05000000000000000000" pitchFamily="2" charset="2"/>
                  </a:rPr>
                  <a:t>∧</a:t>
                </a:r>
              </a:p>
            </p:txBody>
          </p:sp>
          <p:sp>
            <p:nvSpPr>
              <p:cNvPr id="107532" name="Rectangle 39"/>
              <p:cNvSpPr>
                <a:spLocks noChangeArrowheads="1"/>
              </p:cNvSpPr>
              <p:nvPr/>
            </p:nvSpPr>
            <p:spPr bwMode="auto">
              <a:xfrm>
                <a:off x="2478088" y="5662613"/>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33" name="Line 40"/>
              <p:cNvSpPr>
                <a:spLocks noChangeShapeType="1"/>
              </p:cNvSpPr>
              <p:nvPr/>
            </p:nvSpPr>
            <p:spPr bwMode="auto">
              <a:xfrm>
                <a:off x="2922588" y="5662613"/>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34" name="Text Box 41"/>
              <p:cNvSpPr txBox="1">
                <a:spLocks noChangeArrowheads="1"/>
              </p:cNvSpPr>
              <p:nvPr/>
            </p:nvSpPr>
            <p:spPr bwMode="auto">
              <a:xfrm>
                <a:off x="2487613" y="5554663"/>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a:t>
                </a:r>
                <a:r>
                  <a:rPr kumimoji="0" lang="en-US" altLang="zh-CN" baseline="-25000">
                    <a:latin typeface="Times New Roman" panose="02020603050405020304" pitchFamily="18" charset="0"/>
                    <a:ea typeface="宋体" panose="02010600030101010101" pitchFamily="2" charset="-122"/>
                    <a:sym typeface="Wingdings" panose="05000000000000000000" pitchFamily="2" charset="2"/>
                  </a:rPr>
                  <a:t>0</a:t>
                </a:r>
                <a:endParaRPr kumimoji="0" lang="en-US" altLang="zh-CN">
                  <a:latin typeface="Times New Roman" panose="02020603050405020304" pitchFamily="18" charset="0"/>
                  <a:ea typeface="宋体" panose="02010600030101010101" pitchFamily="2" charset="-122"/>
                  <a:sym typeface="Wingdings" panose="05000000000000000000" pitchFamily="2" charset="2"/>
                </a:endParaRPr>
              </a:p>
            </p:txBody>
          </p:sp>
          <p:sp>
            <p:nvSpPr>
              <p:cNvPr id="107535" name="Line 42"/>
              <p:cNvSpPr>
                <a:spLocks noChangeShapeType="1"/>
              </p:cNvSpPr>
              <p:nvPr/>
            </p:nvSpPr>
            <p:spPr bwMode="auto">
              <a:xfrm>
                <a:off x="3244850" y="59134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36" name="Rectangle 43"/>
              <p:cNvSpPr>
                <a:spLocks noChangeArrowheads="1"/>
              </p:cNvSpPr>
              <p:nvPr/>
            </p:nvSpPr>
            <p:spPr bwMode="auto">
              <a:xfrm>
                <a:off x="3849688" y="5662613"/>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37" name="Line 44"/>
              <p:cNvSpPr>
                <a:spLocks noChangeShapeType="1"/>
              </p:cNvSpPr>
              <p:nvPr/>
            </p:nvSpPr>
            <p:spPr bwMode="auto">
              <a:xfrm>
                <a:off x="4203700" y="5662613"/>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38" name="Text Box 45"/>
              <p:cNvSpPr txBox="1">
                <a:spLocks noChangeArrowheads="1"/>
              </p:cNvSpPr>
              <p:nvPr/>
            </p:nvSpPr>
            <p:spPr bwMode="auto">
              <a:xfrm>
                <a:off x="3773488" y="5554663"/>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a:t>
                </a:r>
                <a:r>
                  <a:rPr kumimoji="0" lang="en-US" altLang="zh-CN" baseline="-25000">
                    <a:latin typeface="Times New Roman" panose="02020603050405020304" pitchFamily="18" charset="0"/>
                    <a:ea typeface="宋体" panose="02010600030101010101" pitchFamily="2" charset="-122"/>
                    <a:sym typeface="Wingdings" panose="05000000000000000000" pitchFamily="2" charset="2"/>
                  </a:rPr>
                  <a:t>1</a:t>
                </a:r>
                <a:endParaRPr kumimoji="0" lang="en-US" altLang="zh-CN">
                  <a:latin typeface="Times New Roman" panose="02020603050405020304" pitchFamily="18" charset="0"/>
                  <a:ea typeface="宋体" panose="02010600030101010101" pitchFamily="2" charset="-122"/>
                  <a:sym typeface="Wingdings" panose="05000000000000000000" pitchFamily="2" charset="2"/>
                </a:endParaRPr>
              </a:p>
            </p:txBody>
          </p:sp>
          <p:sp>
            <p:nvSpPr>
              <p:cNvPr id="107539" name="Line 46"/>
              <p:cNvSpPr>
                <a:spLocks noChangeShapeType="1"/>
              </p:cNvSpPr>
              <p:nvPr/>
            </p:nvSpPr>
            <p:spPr bwMode="auto">
              <a:xfrm>
                <a:off x="4422775" y="59134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40" name="Line 47"/>
              <p:cNvSpPr>
                <a:spLocks noChangeShapeType="1"/>
              </p:cNvSpPr>
              <p:nvPr/>
            </p:nvSpPr>
            <p:spPr bwMode="auto">
              <a:xfrm>
                <a:off x="7442200" y="58880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41" name="Rectangle 48"/>
              <p:cNvSpPr>
                <a:spLocks noChangeArrowheads="1"/>
              </p:cNvSpPr>
              <p:nvPr/>
            </p:nvSpPr>
            <p:spPr bwMode="auto">
              <a:xfrm>
                <a:off x="8001000" y="5637213"/>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42" name="Line 49"/>
              <p:cNvSpPr>
                <a:spLocks noChangeShapeType="1"/>
              </p:cNvSpPr>
              <p:nvPr/>
            </p:nvSpPr>
            <p:spPr bwMode="auto">
              <a:xfrm>
                <a:off x="8442325" y="5637213"/>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43" name="Text Box 50"/>
              <p:cNvSpPr txBox="1">
                <a:spLocks noChangeArrowheads="1"/>
              </p:cNvSpPr>
              <p:nvPr/>
            </p:nvSpPr>
            <p:spPr bwMode="auto">
              <a:xfrm>
                <a:off x="7904413" y="5643590"/>
                <a:ext cx="1193717" cy="74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400">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latin typeface="Times New Roman" panose="02020603050405020304" pitchFamily="18" charset="0"/>
                    <a:ea typeface="宋体" panose="02010600030101010101" pitchFamily="2" charset="-122"/>
                    <a:sym typeface="Wingdings" panose="05000000000000000000" pitchFamily="2" charset="2"/>
                  </a:rPr>
                  <a:t>n-1</a:t>
                </a:r>
                <a:endParaRPr kumimoji="0" lang="en-US" altLang="zh-CN" sz="2400">
                  <a:latin typeface="Times New Roman" panose="02020603050405020304" pitchFamily="18" charset="0"/>
                  <a:ea typeface="宋体" panose="02010600030101010101" pitchFamily="2" charset="-122"/>
                  <a:sym typeface="Wingdings" panose="05000000000000000000" pitchFamily="2" charset="2"/>
                </a:endParaRPr>
              </a:p>
            </p:txBody>
          </p:sp>
          <p:sp>
            <p:nvSpPr>
              <p:cNvPr id="107544" name="Line 51"/>
              <p:cNvSpPr>
                <a:spLocks noChangeShapeType="1"/>
              </p:cNvSpPr>
              <p:nvPr/>
            </p:nvSpPr>
            <p:spPr bwMode="auto">
              <a:xfrm>
                <a:off x="1907505" y="59134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45" name="Text Box 52"/>
              <p:cNvSpPr txBox="1">
                <a:spLocks noChangeArrowheads="1"/>
              </p:cNvSpPr>
              <p:nvPr/>
            </p:nvSpPr>
            <p:spPr bwMode="auto">
              <a:xfrm>
                <a:off x="6948488" y="5486400"/>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t>
                </a:r>
              </a:p>
            </p:txBody>
          </p:sp>
          <p:sp>
            <p:nvSpPr>
              <p:cNvPr id="107546" name="Rectangle 57"/>
              <p:cNvSpPr>
                <a:spLocks noChangeArrowheads="1"/>
              </p:cNvSpPr>
              <p:nvPr/>
            </p:nvSpPr>
            <p:spPr bwMode="auto">
              <a:xfrm>
                <a:off x="5938838" y="5640388"/>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47" name="Line 58"/>
              <p:cNvSpPr>
                <a:spLocks noChangeShapeType="1"/>
              </p:cNvSpPr>
              <p:nvPr/>
            </p:nvSpPr>
            <p:spPr bwMode="auto">
              <a:xfrm>
                <a:off x="6292850" y="5640388"/>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48" name="Text Box 59"/>
              <p:cNvSpPr txBox="1">
                <a:spLocks noChangeArrowheads="1"/>
              </p:cNvSpPr>
              <p:nvPr/>
            </p:nvSpPr>
            <p:spPr bwMode="auto">
              <a:xfrm>
                <a:off x="5862638" y="5532438"/>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a:t>
                </a:r>
                <a:r>
                  <a:rPr kumimoji="0" lang="en-US" altLang="zh-CN" baseline="-25000">
                    <a:latin typeface="Times New Roman" panose="02020603050405020304" pitchFamily="18" charset="0"/>
                    <a:ea typeface="宋体" panose="02010600030101010101" pitchFamily="2" charset="-122"/>
                    <a:sym typeface="Wingdings" panose="05000000000000000000" pitchFamily="2" charset="2"/>
                  </a:rPr>
                  <a:t>i</a:t>
                </a:r>
                <a:endParaRPr kumimoji="0" lang="en-US" altLang="zh-CN">
                  <a:latin typeface="Times New Roman" panose="02020603050405020304" pitchFamily="18" charset="0"/>
                  <a:ea typeface="宋体" panose="02010600030101010101" pitchFamily="2" charset="-122"/>
                  <a:sym typeface="Wingdings" panose="05000000000000000000" pitchFamily="2" charset="2"/>
                </a:endParaRPr>
              </a:p>
            </p:txBody>
          </p:sp>
          <p:sp>
            <p:nvSpPr>
              <p:cNvPr id="107549" name="Line 60"/>
              <p:cNvSpPr>
                <a:spLocks noChangeShapeType="1"/>
              </p:cNvSpPr>
              <p:nvPr/>
            </p:nvSpPr>
            <p:spPr bwMode="auto">
              <a:xfrm>
                <a:off x="6511925" y="5918200"/>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50" name="Line 61"/>
              <p:cNvSpPr>
                <a:spLocks noChangeShapeType="1"/>
              </p:cNvSpPr>
              <p:nvPr/>
            </p:nvSpPr>
            <p:spPr bwMode="auto">
              <a:xfrm>
                <a:off x="5373688" y="5883275"/>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51" name="Text Box 62"/>
              <p:cNvSpPr txBox="1">
                <a:spLocks noChangeArrowheads="1"/>
              </p:cNvSpPr>
              <p:nvPr/>
            </p:nvSpPr>
            <p:spPr bwMode="auto">
              <a:xfrm>
                <a:off x="4914900" y="5486400"/>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t>
                </a:r>
              </a:p>
            </p:txBody>
          </p:sp>
          <p:sp>
            <p:nvSpPr>
              <p:cNvPr id="107552" name="Rectangle 71"/>
              <p:cNvSpPr>
                <a:spLocks noChangeArrowheads="1"/>
              </p:cNvSpPr>
              <p:nvPr/>
            </p:nvSpPr>
            <p:spPr bwMode="auto">
              <a:xfrm>
                <a:off x="1553492" y="5557218"/>
                <a:ext cx="569913" cy="70767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4000" b="0">
                  <a:ea typeface="黑体" panose="02010609060101010101" pitchFamily="49" charset="-122"/>
                </a:endParaRPr>
              </a:p>
            </p:txBody>
          </p:sp>
        </p:grpSp>
        <p:sp>
          <p:nvSpPr>
            <p:cNvPr id="107530" name="Text Box 75"/>
            <p:cNvSpPr txBox="1">
              <a:spLocks noChangeArrowheads="1"/>
            </p:cNvSpPr>
            <p:nvPr/>
          </p:nvSpPr>
          <p:spPr bwMode="auto">
            <a:xfrm>
              <a:off x="839" y="3201"/>
              <a:ext cx="72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a:latin typeface="Times New Roman" panose="02020603050405020304" pitchFamily="18" charset="0"/>
                  <a:ea typeface="宋体" panose="02010600030101010101" pitchFamily="2" charset="-122"/>
                  <a:sym typeface="Wingdings" panose="05000000000000000000" pitchFamily="2" charset="2"/>
                </a:rPr>
                <a:t>head</a:t>
              </a:r>
            </a:p>
          </p:txBody>
        </p:sp>
      </p:grpSp>
      <p:sp>
        <p:nvSpPr>
          <p:cNvPr id="107525" name="TextBox 54"/>
          <p:cNvSpPr txBox="1">
            <a:spLocks noChangeArrowheads="1"/>
          </p:cNvSpPr>
          <p:nvPr/>
        </p:nvSpPr>
        <p:spPr bwMode="auto">
          <a:xfrm>
            <a:off x="4362451" y="1201740"/>
            <a:ext cx="1868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C00000"/>
                </a:solidFill>
                <a:ea typeface="黑体" panose="02010609060101010101" pitchFamily="49" charset="-122"/>
              </a:rPr>
              <a:t>顺序分配</a:t>
            </a:r>
          </a:p>
        </p:txBody>
      </p:sp>
      <p:sp>
        <p:nvSpPr>
          <p:cNvPr id="107526" name="TextBox 55"/>
          <p:cNvSpPr txBox="1">
            <a:spLocks noChangeArrowheads="1"/>
          </p:cNvSpPr>
          <p:nvPr/>
        </p:nvSpPr>
        <p:spPr bwMode="auto">
          <a:xfrm>
            <a:off x="4376713" y="3976238"/>
            <a:ext cx="199548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C00000"/>
                </a:solidFill>
                <a:ea typeface="黑体" panose="02010609060101010101" pitchFamily="49" charset="-122"/>
              </a:rPr>
              <a:t>链式分配</a:t>
            </a:r>
          </a:p>
          <a:p>
            <a:pPr>
              <a:spcBef>
                <a:spcPct val="0"/>
              </a:spcBef>
              <a:buClrTx/>
              <a:buSzTx/>
              <a:buFontTx/>
              <a:buNone/>
            </a:pPr>
            <a:endParaRPr lang="zh-CN" altLang="en-US" sz="4000" dirty="0">
              <a:ea typeface="黑体" panose="02010609060101010101" pitchFamily="49" charset="-122"/>
            </a:endParaRPr>
          </a:p>
        </p:txBody>
      </p:sp>
      <p:pic>
        <p:nvPicPr>
          <p:cNvPr id="107527"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83401" y="654050"/>
            <a:ext cx="2152651" cy="1695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97689" y="2638428"/>
            <a:ext cx="2157412"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图片 56"/>
          <p:cNvPicPr>
            <a:picLocks noChangeAspect="1"/>
          </p:cNvPicPr>
          <p:nvPr/>
        </p:nvPicPr>
        <p:blipFill>
          <a:blip r:embed="rId4"/>
          <a:stretch>
            <a:fillRect/>
          </a:stretch>
        </p:blipFill>
        <p:spPr>
          <a:xfrm>
            <a:off x="3131840" y="5661248"/>
            <a:ext cx="3909154" cy="904789"/>
          </a:xfrm>
          <a:prstGeom prst="rect">
            <a:avLst/>
          </a:prstGeom>
        </p:spPr>
      </p:pic>
    </p:spTree>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body" idx="1"/>
          </p:nvPr>
        </p:nvSpPr>
        <p:spPr>
          <a:xfrm>
            <a:off x="395288" y="333375"/>
            <a:ext cx="8229600" cy="5334000"/>
          </a:xfrm>
        </p:spPr>
        <p:txBody>
          <a:bodyPr/>
          <a:lstStyle/>
          <a:p>
            <a:pPr eaLnBrk="1" hangingPunct="1">
              <a:buFont typeface="Wingdings" panose="05000000000000000000" pitchFamily="2" charset="2"/>
              <a:buNone/>
              <a:defRPr/>
            </a:pPr>
            <a:r>
              <a:rPr kumimoji="1"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数据结构的主要操作</a:t>
            </a:r>
            <a:endParaRPr lang="en-US" altLang="zh-CN" dirty="0">
              <a:solidFill>
                <a:schemeClr val="hlink"/>
              </a:solidFill>
              <a:latin typeface="楷体_GB2312" pitchFamily="49" charset="-122"/>
            </a:endParaRPr>
          </a:p>
          <a:p>
            <a:pPr eaLnBrk="1" hangingPunct="1">
              <a:buFont typeface="Wingdings" panose="05000000000000000000" pitchFamily="2" charset="2"/>
              <a:buNone/>
              <a:defRPr/>
            </a:pPr>
            <a:endParaRPr lang="zh-CN" altLang="en-US" dirty="0">
              <a:solidFill>
                <a:schemeClr val="hlink"/>
              </a:solidFill>
              <a:latin typeface="楷体_GB2312" pitchFamily="49" charset="-122"/>
            </a:endParaRP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）创建一个数据结构；</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）销毁一个数据结构；</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）插入一个新的元素到一个指定的数据结构；</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4</a:t>
            </a:r>
            <a:r>
              <a:rPr lang="zh-CN" altLang="en-US" sz="2800" dirty="0">
                <a:latin typeface="宋体" panose="02010600030101010101" pitchFamily="2" charset="-122"/>
                <a:ea typeface="宋体" panose="02010600030101010101" pitchFamily="2" charset="-122"/>
              </a:rPr>
              <a:t>）删除一个元素；</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）修改一个元素（或者其中的某个数据项）的</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     内容；</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6</a:t>
            </a:r>
            <a:r>
              <a:rPr lang="zh-CN" altLang="en-US" sz="2800" dirty="0">
                <a:latin typeface="宋体" panose="02010600030101010101" pitchFamily="2" charset="-122"/>
                <a:ea typeface="宋体" panose="02010600030101010101" pitchFamily="2" charset="-122"/>
              </a:rPr>
              <a:t>）排序；</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7</a:t>
            </a:r>
            <a:r>
              <a:rPr lang="zh-CN" altLang="en-US" sz="2800" dirty="0">
                <a:latin typeface="宋体" panose="02010600030101010101" pitchFamily="2" charset="-122"/>
                <a:ea typeface="宋体" panose="02010600030101010101" pitchFamily="2" charset="-122"/>
              </a:rPr>
              <a:t>）查找。</a:t>
            </a:r>
          </a:p>
        </p:txBody>
      </p:sp>
      <p:sp>
        <p:nvSpPr>
          <p:cNvPr id="108547" name="Oval 4"/>
          <p:cNvSpPr>
            <a:spLocks noChangeArrowheads="1"/>
          </p:cNvSpPr>
          <p:nvPr/>
        </p:nvSpPr>
        <p:spPr bwMode="auto">
          <a:xfrm>
            <a:off x="7308850" y="469901"/>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8548"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8549"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287339" y="146051"/>
            <a:ext cx="4572000" cy="762000"/>
          </a:xfrm>
        </p:spPr>
        <p:txBody>
          <a:bodyPr/>
          <a:lstStyle/>
          <a:p>
            <a:pPr>
              <a:defRPr/>
            </a:pPr>
            <a:r>
              <a:rPr kumimoji="1" lang="zh-CN" altLang="en-US" sz="3600" dirty="0">
                <a:solidFill>
                  <a:srgbClr val="000099"/>
                </a:solidFill>
                <a:latin typeface="黑体" panose="02010609060101010101" pitchFamily="49" charset="-122"/>
                <a:ea typeface="黑体" panose="02010609060101010101" pitchFamily="49" charset="-122"/>
                <a:cs typeface="+mn-cs"/>
              </a:rPr>
              <a:t>数据类型</a:t>
            </a:r>
          </a:p>
        </p:txBody>
      </p:sp>
      <p:sp>
        <p:nvSpPr>
          <p:cNvPr id="177155" name="Rectangle 3"/>
          <p:cNvSpPr>
            <a:spLocks noGrp="1" noChangeArrowheads="1"/>
          </p:cNvSpPr>
          <p:nvPr>
            <p:ph type="body" idx="1"/>
          </p:nvPr>
        </p:nvSpPr>
        <p:spPr>
          <a:xfrm>
            <a:off x="761999" y="1371600"/>
            <a:ext cx="7986715" cy="4724400"/>
          </a:xfrm>
        </p:spPr>
        <p:txBody>
          <a:bodyPr/>
          <a:lstStyle/>
          <a:p>
            <a:pPr>
              <a:lnSpc>
                <a:spcPct val="130000"/>
              </a:lnSpc>
              <a:buClr>
                <a:srgbClr val="00CC00"/>
              </a:buClr>
              <a:buSzPct val="45000"/>
              <a:defRPr/>
            </a:pPr>
            <a:r>
              <a:rPr lang="zh-CN" altLang="en-US" sz="28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数据类型</a:t>
            </a:r>
            <a:r>
              <a:rPr lang="zh-CN" altLang="en-US" sz="2800"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br>
              <a:rPr lang="zh-CN" altLang="en-US" sz="2800" dirty="0">
                <a:effectLst>
                  <a:outerShdw blurRad="38100" dist="38100" dir="2700000" algn="tl">
                    <a:srgbClr val="C0C0C0"/>
                  </a:outerShdw>
                </a:effectLst>
                <a:latin typeface="Times New Roman" panose="02020603050405020304" pitchFamily="18" charset="0"/>
                <a:cs typeface="Times New Roman" panose="02020603050405020304" pitchFamily="18" charset="0"/>
              </a:rPr>
            </a:br>
            <a:r>
              <a:rPr lang="zh-CN" altLang="en-US" sz="2800"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定义：</a:t>
            </a:r>
            <a:r>
              <a:rPr lang="zh-CN" altLang="en-US" sz="2800" dirty="0">
                <a:latin typeface="Times New Roman" panose="02020603050405020304" pitchFamily="18" charset="0"/>
                <a:cs typeface="Times New Roman" panose="02020603050405020304" pitchFamily="18" charset="0"/>
              </a:rPr>
              <a:t>一组性质相同的值的集合，以及定义于这个值集合上的一组操作的总称。</a:t>
            </a:r>
            <a:endParaRPr lang="en-US" altLang="zh-CN" sz="2800" dirty="0">
              <a:latin typeface="Times New Roman" panose="02020603050405020304" pitchFamily="18" charset="0"/>
              <a:cs typeface="Times New Roman" panose="02020603050405020304" pitchFamily="18" charset="0"/>
            </a:endParaRPr>
          </a:p>
          <a:p>
            <a:pPr>
              <a:lnSpc>
                <a:spcPct val="130000"/>
              </a:lnSpc>
              <a:buClr>
                <a:srgbClr val="00CC00"/>
              </a:buClr>
              <a:buSzPct val="45000"/>
              <a:defRPr/>
            </a:pPr>
            <a:r>
              <a:rPr lang="en-US" altLang="zh-CN" sz="28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a:t>
            </a:r>
            <a:r>
              <a:rPr lang="zh-CN" altLang="zh-CN" sz="28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语言中的数据类型</a:t>
            </a:r>
          </a:p>
          <a:p>
            <a:pPr>
              <a:lnSpc>
                <a:spcPct val="130000"/>
              </a:lnSpc>
              <a:buClr>
                <a:schemeClr val="tx1"/>
              </a:buClr>
              <a:buSzPct val="45000"/>
              <a:buFont typeface="Wingdings" panose="05000000000000000000" pitchFamily="2" charset="2"/>
              <a:buNone/>
              <a:defRPr/>
            </a:pPr>
            <a:r>
              <a:rPr lang="zh-CN" altLang="zh-CN" sz="2800"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2800"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2800"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char   </a:t>
            </a:r>
            <a:r>
              <a:rPr lang="en-US" altLang="zh-CN" sz="2800" dirty="0" err="1">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int</a:t>
            </a:r>
            <a:r>
              <a:rPr lang="en-US" altLang="zh-CN" sz="2800"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float   double    </a:t>
            </a:r>
            <a:r>
              <a:rPr lang="en-US" altLang="zh-CN" sz="2800" dirty="0" err="1">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bool</a:t>
            </a:r>
            <a:r>
              <a:rPr lang="en-US" altLang="zh-CN" sz="2800"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void</a:t>
            </a:r>
            <a:endParaRPr lang="en-US" altLang="zh-CN" sz="2800"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nSpc>
                <a:spcPct val="130000"/>
              </a:lnSpc>
              <a:buClr>
                <a:schemeClr val="tx1"/>
              </a:buClr>
              <a:buSzPct val="45000"/>
              <a:buFont typeface="Wingdings" panose="05000000000000000000" pitchFamily="2" charset="2"/>
              <a:buNone/>
              <a:defRPr/>
            </a:pP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字符型  </a:t>
            </a:r>
            <a:r>
              <a:rPr lang="zh-CN" altLang="en-US" sz="2000" dirty="0">
                <a:latin typeface="Times New Roman" panose="02020603050405020304" pitchFamily="18" charset="0"/>
                <a:cs typeface="Times New Roman" panose="02020603050405020304" pitchFamily="18" charset="0"/>
              </a:rPr>
              <a:t>整型   实型   双精度型   逻辑型  无值型</a:t>
            </a:r>
            <a:r>
              <a:rPr lang="zh-CN" altLang="en-US" sz="2800" dirty="0">
                <a:latin typeface="Times New Roman" panose="02020603050405020304" pitchFamily="18" charset="0"/>
                <a:cs typeface="Times New Roman" panose="02020603050405020304" pitchFamily="18" charset="0"/>
              </a:rPr>
              <a:t> </a:t>
            </a:r>
          </a:p>
        </p:txBody>
      </p:sp>
      <p:sp>
        <p:nvSpPr>
          <p:cNvPr id="109572" name="Oval 4"/>
          <p:cNvSpPr>
            <a:spLocks noChangeArrowheads="1"/>
          </p:cNvSpPr>
          <p:nvPr/>
        </p:nvSpPr>
        <p:spPr bwMode="auto">
          <a:xfrm>
            <a:off x="7308850" y="469901"/>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9573"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9574"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ChangeArrowheads="1"/>
          </p:cNvSpPr>
          <p:nvPr/>
        </p:nvSpPr>
        <p:spPr bwMode="auto">
          <a:xfrm>
            <a:off x="611188" y="1195391"/>
            <a:ext cx="7848600"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15000"/>
              </a:lnSpc>
              <a:buClr>
                <a:schemeClr val="tx1"/>
              </a:buClr>
              <a:buSzPct val="50000"/>
              <a:defRPr/>
            </a:pPr>
            <a:r>
              <a:rPr lang="zh-CN" altLang="en-US" sz="2800" dirty="0">
                <a:latin typeface="楷体_GB2312" pitchFamily="49" charset="-122"/>
              </a:rPr>
              <a:t>构造数据类型由</a:t>
            </a:r>
            <a:r>
              <a:rPr lang="zh-CN" altLang="en-US" sz="2800" dirty="0">
                <a:solidFill>
                  <a:schemeClr val="tx2"/>
                </a:solidFill>
                <a:latin typeface="楷体_GB2312" pitchFamily="49" charset="-122"/>
              </a:rPr>
              <a:t>基本数据类型</a:t>
            </a:r>
            <a:r>
              <a:rPr lang="zh-CN" altLang="en-US" sz="2800" dirty="0">
                <a:latin typeface="楷体_GB2312" pitchFamily="49" charset="-122"/>
              </a:rPr>
              <a:t>或</a:t>
            </a:r>
            <a:r>
              <a:rPr lang="zh-CN" altLang="en-US" sz="2800" dirty="0">
                <a:solidFill>
                  <a:schemeClr val="tx2"/>
                </a:solidFill>
                <a:latin typeface="楷体_GB2312" pitchFamily="49" charset="-122"/>
              </a:rPr>
              <a:t>构造数据类型</a:t>
            </a:r>
            <a:r>
              <a:rPr lang="zh-CN" altLang="en-US" sz="2800" dirty="0">
                <a:latin typeface="楷体_GB2312" pitchFamily="49" charset="-122"/>
              </a:rPr>
              <a:t>组成。</a:t>
            </a:r>
          </a:p>
          <a:p>
            <a:pPr>
              <a:lnSpc>
                <a:spcPct val="115000"/>
              </a:lnSpc>
              <a:buClr>
                <a:schemeClr val="tx1"/>
              </a:buClr>
              <a:buSzPct val="50000"/>
              <a:defRPr/>
            </a:pPr>
            <a:r>
              <a:rPr lang="zh-CN" altLang="en-US" sz="2800" dirty="0">
                <a:latin typeface="楷体_GB2312" pitchFamily="49" charset="-122"/>
              </a:rPr>
              <a:t>构造数据类型由</a:t>
            </a:r>
            <a:r>
              <a:rPr lang="zh-CN" altLang="en-US" sz="2800" dirty="0">
                <a:solidFill>
                  <a:schemeClr val="tx2"/>
                </a:solidFill>
                <a:latin typeface="楷体_GB2312" pitchFamily="49" charset="-122"/>
              </a:rPr>
              <a:t>不同成分类型</a:t>
            </a:r>
            <a:r>
              <a:rPr lang="zh-CN" altLang="en-US" sz="2800" dirty="0">
                <a:latin typeface="楷体_GB2312" pitchFamily="49" charset="-122"/>
              </a:rPr>
              <a:t>构成。</a:t>
            </a:r>
          </a:p>
          <a:p>
            <a:pPr>
              <a:lnSpc>
                <a:spcPct val="115000"/>
              </a:lnSpc>
              <a:buClr>
                <a:schemeClr val="tx1"/>
              </a:buClr>
              <a:buSzPct val="50000"/>
              <a:defRPr/>
            </a:pPr>
            <a:r>
              <a:rPr lang="zh-CN" altLang="zh-CN" sz="2800" dirty="0">
                <a:latin typeface="楷体_GB2312" pitchFamily="49" charset="-122"/>
              </a:rPr>
              <a:t>基本数据类型可以看作是</a:t>
            </a:r>
            <a:r>
              <a:rPr lang="zh-CN" altLang="zh-CN" sz="2800" dirty="0">
                <a:solidFill>
                  <a:srgbClr val="0000CC"/>
                </a:solidFill>
                <a:latin typeface="楷体_GB2312" pitchFamily="49" charset="-122"/>
              </a:rPr>
              <a:t>计算机中已实现的数据结构</a:t>
            </a:r>
            <a:r>
              <a:rPr lang="zh-CN" altLang="zh-CN" sz="2800" dirty="0">
                <a:solidFill>
                  <a:srgbClr val="008080"/>
                </a:solidFill>
                <a:latin typeface="楷体_GB2312" pitchFamily="49" charset="-122"/>
              </a:rPr>
              <a:t>。</a:t>
            </a:r>
          </a:p>
          <a:p>
            <a:pPr>
              <a:lnSpc>
                <a:spcPct val="115000"/>
              </a:lnSpc>
              <a:buClr>
                <a:schemeClr val="tx1"/>
              </a:buClr>
              <a:buSzPct val="50000"/>
              <a:defRPr/>
            </a:pPr>
            <a:r>
              <a:rPr lang="zh-CN" altLang="en-US" sz="2800" dirty="0">
                <a:latin typeface="楷体_GB2312" pitchFamily="49" charset="-122"/>
              </a:rPr>
              <a:t>数据类型就是数据结构，不过它是从编程者的角度来使用的。</a:t>
            </a:r>
          </a:p>
          <a:p>
            <a:pPr>
              <a:lnSpc>
                <a:spcPct val="115000"/>
              </a:lnSpc>
              <a:buClr>
                <a:schemeClr val="tx1"/>
              </a:buClr>
              <a:buSzPct val="50000"/>
              <a:defRPr/>
            </a:pPr>
            <a:r>
              <a:rPr lang="zh-CN" altLang="en-US" sz="2800" dirty="0">
                <a:latin typeface="楷体_GB2312" pitchFamily="49" charset="-122"/>
              </a:rPr>
              <a:t>数据类型是模板，必须定义属于某种数据类型的变量，才能参加运算。</a:t>
            </a:r>
            <a:r>
              <a:rPr lang="zh-CN" altLang="en-US" sz="2800" dirty="0">
                <a:effectLst>
                  <a:outerShdw blurRad="38100" dist="38100" dir="2700000" algn="tl">
                    <a:srgbClr val="C0C0C0"/>
                  </a:outerShdw>
                </a:effectLst>
                <a:latin typeface="楷体_GB2312" pitchFamily="49" charset="-122"/>
              </a:rPr>
              <a:t>  </a:t>
            </a:r>
          </a:p>
        </p:txBody>
      </p:sp>
      <p:sp>
        <p:nvSpPr>
          <p:cNvPr id="110595" name="Oval 4"/>
          <p:cNvSpPr>
            <a:spLocks noChangeArrowheads="1"/>
          </p:cNvSpPr>
          <p:nvPr/>
        </p:nvSpPr>
        <p:spPr bwMode="auto">
          <a:xfrm>
            <a:off x="7308850" y="469901"/>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0596"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0597"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ChangeArrowheads="1"/>
          </p:cNvSpPr>
          <p:nvPr/>
        </p:nvSpPr>
        <p:spPr bwMode="auto">
          <a:xfrm>
            <a:off x="468316" y="1295402"/>
            <a:ext cx="982503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FF0066"/>
                </a:solidFill>
                <a:latin typeface="黑体" panose="02010609060101010101" pitchFamily="49" charset="-122"/>
                <a:ea typeface="黑体" panose="02010609060101010101" pitchFamily="49" charset="-122"/>
              </a:rPr>
              <a:t>数据类型</a:t>
            </a:r>
            <a:r>
              <a:rPr lang="en-US" altLang="zh-CN" dirty="0">
                <a:solidFill>
                  <a:srgbClr val="000066"/>
                </a:solidFill>
                <a:ea typeface="隶书" panose="02010509060101010101" pitchFamily="49" charset="-122"/>
              </a:rPr>
              <a:t>—</a:t>
            </a:r>
            <a:r>
              <a:rPr lang="zh-CN" altLang="en-US" sz="2400" dirty="0">
                <a:solidFill>
                  <a:srgbClr val="000066"/>
                </a:solidFill>
                <a:ea typeface="黑体" panose="02010609060101010101" pitchFamily="49" charset="-122"/>
              </a:rPr>
              <a:t>是一个</a:t>
            </a:r>
            <a:r>
              <a:rPr lang="zh-CN" altLang="en-US" sz="2400" dirty="0">
                <a:solidFill>
                  <a:schemeClr val="hlink"/>
                </a:solidFill>
                <a:ea typeface="黑体" panose="02010609060101010101" pitchFamily="49" charset="-122"/>
              </a:rPr>
              <a:t>值的集合</a:t>
            </a:r>
            <a:r>
              <a:rPr lang="zh-CN" altLang="en-US" sz="2400" dirty="0">
                <a:solidFill>
                  <a:srgbClr val="000066"/>
                </a:solidFill>
                <a:ea typeface="黑体" panose="02010609060101010101" pitchFamily="49" charset="-122"/>
              </a:rPr>
              <a:t>和定义在这个值集上的</a:t>
            </a:r>
            <a:r>
              <a:rPr lang="zh-CN" altLang="en-US" sz="2400" dirty="0">
                <a:solidFill>
                  <a:schemeClr val="hlink"/>
                </a:solidFill>
                <a:ea typeface="黑体" panose="02010609060101010101" pitchFamily="49" charset="-122"/>
              </a:rPr>
              <a:t>一组操作</a:t>
            </a:r>
            <a:r>
              <a:rPr lang="zh-CN" altLang="en-US" sz="2400" dirty="0">
                <a:solidFill>
                  <a:srgbClr val="000066"/>
                </a:solidFill>
                <a:ea typeface="黑体" panose="02010609060101010101" pitchFamily="49" charset="-122"/>
              </a:rPr>
              <a:t>        </a:t>
            </a:r>
          </a:p>
          <a:p>
            <a:pPr>
              <a:spcBef>
                <a:spcPct val="0"/>
              </a:spcBef>
              <a:buClrTx/>
              <a:buSzTx/>
              <a:buFontTx/>
              <a:buNone/>
            </a:pPr>
            <a:r>
              <a:rPr lang="zh-CN" altLang="en-US" sz="2400" dirty="0">
                <a:solidFill>
                  <a:srgbClr val="000066"/>
                </a:solidFill>
                <a:ea typeface="黑体" panose="02010609060101010101" pitchFamily="49" charset="-122"/>
              </a:rPr>
              <a:t>                    </a:t>
            </a:r>
            <a:r>
              <a:rPr lang="zh-CN" altLang="en-US" sz="2400" dirty="0" smtClean="0">
                <a:solidFill>
                  <a:srgbClr val="000066"/>
                </a:solidFill>
                <a:ea typeface="黑体" panose="02010609060101010101" pitchFamily="49" charset="-122"/>
              </a:rPr>
              <a:t>的</a:t>
            </a:r>
            <a:r>
              <a:rPr lang="zh-CN" altLang="en-US" sz="2400" dirty="0">
                <a:solidFill>
                  <a:srgbClr val="000066"/>
                </a:solidFill>
                <a:ea typeface="黑体" panose="02010609060101010101" pitchFamily="49" charset="-122"/>
              </a:rPr>
              <a:t>总称。</a:t>
            </a:r>
          </a:p>
        </p:txBody>
      </p:sp>
      <p:sp>
        <p:nvSpPr>
          <p:cNvPr id="157699" name="Rectangle 3"/>
          <p:cNvSpPr>
            <a:spLocks noChangeArrowheads="1"/>
          </p:cNvSpPr>
          <p:nvPr/>
        </p:nvSpPr>
        <p:spPr bwMode="auto">
          <a:xfrm>
            <a:off x="468317" y="2149476"/>
            <a:ext cx="8567737"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FF0066"/>
                </a:solidFill>
                <a:latin typeface="黑体" panose="02010609060101010101" pitchFamily="49" charset="-122"/>
                <a:ea typeface="黑体" panose="02010609060101010101" pitchFamily="49" charset="-122"/>
              </a:rPr>
              <a:t>抽象数据类型</a:t>
            </a:r>
            <a:r>
              <a:rPr lang="en-US" altLang="zh-CN" dirty="0">
                <a:solidFill>
                  <a:srgbClr val="000066"/>
                </a:solidFill>
                <a:ea typeface="隶书" panose="02010509060101010101" pitchFamily="49" charset="-122"/>
              </a:rPr>
              <a:t>—</a:t>
            </a:r>
            <a:r>
              <a:rPr lang="zh-CN" altLang="en-US" sz="2400" dirty="0">
                <a:solidFill>
                  <a:srgbClr val="000066"/>
                </a:solidFill>
                <a:ea typeface="黑体" panose="02010609060101010101" pitchFamily="49" charset="-122"/>
              </a:rPr>
              <a:t>由用户定义，用以表示应用问题的数据模型。它由基本的数据类型组成，并包含一组相关的操作。</a:t>
            </a:r>
            <a:endParaRPr lang="en-US" altLang="zh-CN" sz="2400" dirty="0">
              <a:solidFill>
                <a:srgbClr val="000066"/>
              </a:solidFill>
              <a:ea typeface="黑体" panose="02010609060101010101" pitchFamily="49" charset="-122"/>
            </a:endParaRPr>
          </a:p>
          <a:p>
            <a:pPr marL="0" lvl="1">
              <a:spcBef>
                <a:spcPct val="0"/>
              </a:spcBef>
              <a:buClrTx/>
              <a:buSzTx/>
              <a:buNone/>
            </a:pPr>
            <a:r>
              <a:rPr lang="zh-CN" altLang="en-US" dirty="0">
                <a:solidFill>
                  <a:srgbClr val="FF0066"/>
                </a:solidFill>
                <a:latin typeface="黑体" panose="02010609060101010101" pitchFamily="49" charset="-122"/>
                <a:ea typeface="黑体" panose="02010609060101010101" pitchFamily="49" charset="-122"/>
              </a:rPr>
              <a:t>抽象数据类型特点</a:t>
            </a:r>
            <a:r>
              <a:rPr lang="en-US" altLang="zh-CN" dirty="0">
                <a:solidFill>
                  <a:srgbClr val="000066"/>
                </a:solidFill>
                <a:ea typeface="隶书" panose="02010509060101010101" pitchFamily="49" charset="-122"/>
              </a:rPr>
              <a:t>—</a:t>
            </a:r>
            <a:r>
              <a:rPr lang="zh-CN" altLang="en-US" sz="2400" dirty="0">
                <a:solidFill>
                  <a:srgbClr val="000066"/>
                </a:solidFill>
                <a:ea typeface="黑体" panose="02010609060101010101" pitchFamily="49" charset="-122"/>
              </a:rPr>
              <a:t>信息隐蔽和数据封装，使用与实现相分离</a:t>
            </a:r>
          </a:p>
          <a:p>
            <a:pPr>
              <a:spcBef>
                <a:spcPct val="0"/>
              </a:spcBef>
              <a:buClrTx/>
              <a:buSzTx/>
              <a:buFontTx/>
              <a:buNone/>
            </a:pPr>
            <a:endParaRPr lang="zh-CN" altLang="en-US" sz="2400" dirty="0">
              <a:solidFill>
                <a:srgbClr val="000066"/>
              </a:solidFill>
              <a:ea typeface="黑体" panose="02010609060101010101" pitchFamily="49" charset="-122"/>
            </a:endParaRPr>
          </a:p>
        </p:txBody>
      </p:sp>
      <p:sp>
        <p:nvSpPr>
          <p:cNvPr id="157700" name="Rectangle 4"/>
          <p:cNvSpPr>
            <a:spLocks noChangeArrowheads="1"/>
          </p:cNvSpPr>
          <p:nvPr/>
        </p:nvSpPr>
        <p:spPr bwMode="auto">
          <a:xfrm>
            <a:off x="468313" y="3846514"/>
            <a:ext cx="9067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FF0066"/>
                </a:solidFill>
                <a:latin typeface="隶书" panose="02010509060101010101" pitchFamily="49" charset="-122"/>
                <a:ea typeface="黑体" panose="02010609060101010101" pitchFamily="49" charset="-122"/>
              </a:rPr>
              <a:t>抽象数据类型</a:t>
            </a:r>
            <a:r>
              <a:rPr lang="zh-CN" altLang="en-US" sz="2400">
                <a:solidFill>
                  <a:srgbClr val="000066"/>
                </a:solidFill>
                <a:latin typeface="隶书" panose="02010509060101010101" pitchFamily="49" charset="-122"/>
                <a:ea typeface="黑体" panose="02010609060101010101" pitchFamily="49" charset="-122"/>
              </a:rPr>
              <a:t>可用</a:t>
            </a:r>
            <a:r>
              <a:rPr lang="en-US" altLang="zh-CN" sz="2400">
                <a:solidFill>
                  <a:srgbClr val="000066"/>
                </a:solidFill>
                <a:latin typeface="Times New Roman" panose="02020603050405020304" pitchFamily="18" charset="0"/>
                <a:ea typeface="黑体" panose="02010609060101010101" pitchFamily="49" charset="-122"/>
              </a:rPr>
              <a:t>ADT=</a:t>
            </a:r>
            <a:r>
              <a:rPr lang="zh-CN" altLang="en-US" sz="2400">
                <a:solidFill>
                  <a:srgbClr val="000066"/>
                </a:solidFill>
                <a:latin typeface="Times New Roman" panose="02020603050405020304" pitchFamily="18" charset="0"/>
                <a:ea typeface="黑体" panose="02010609060101010101" pitchFamily="49" charset="-122"/>
              </a:rPr>
              <a:t>（</a:t>
            </a:r>
            <a:r>
              <a:rPr lang="en-US" altLang="zh-CN" sz="2400">
                <a:solidFill>
                  <a:schemeClr val="hlink"/>
                </a:solidFill>
                <a:latin typeface="Times New Roman" panose="02020603050405020304" pitchFamily="18" charset="0"/>
                <a:ea typeface="黑体" panose="02010609060101010101" pitchFamily="49" charset="-122"/>
              </a:rPr>
              <a:t>D</a:t>
            </a:r>
            <a:r>
              <a:rPr lang="zh-CN" altLang="en-US" sz="2400">
                <a:solidFill>
                  <a:schemeClr val="hlink"/>
                </a:solidFill>
                <a:latin typeface="Times New Roman" panose="02020603050405020304" pitchFamily="18" charset="0"/>
                <a:ea typeface="黑体" panose="02010609060101010101" pitchFamily="49" charset="-122"/>
              </a:rPr>
              <a:t>，</a:t>
            </a:r>
            <a:r>
              <a:rPr lang="en-US" altLang="zh-CN" sz="2400">
                <a:solidFill>
                  <a:srgbClr val="008000"/>
                </a:solidFill>
                <a:latin typeface="Times New Roman" panose="02020603050405020304" pitchFamily="18" charset="0"/>
                <a:ea typeface="黑体" panose="02010609060101010101" pitchFamily="49" charset="-122"/>
              </a:rPr>
              <a:t>S</a:t>
            </a:r>
            <a:r>
              <a:rPr lang="zh-CN" altLang="en-US" sz="2400">
                <a:solidFill>
                  <a:srgbClr val="008000"/>
                </a:solidFill>
                <a:latin typeface="Times New Roman" panose="02020603050405020304" pitchFamily="18" charset="0"/>
                <a:ea typeface="黑体" panose="02010609060101010101" pitchFamily="49" charset="-122"/>
              </a:rPr>
              <a:t>，</a:t>
            </a:r>
            <a:r>
              <a:rPr lang="en-US" altLang="zh-CN" sz="2400">
                <a:solidFill>
                  <a:srgbClr val="CC00CC"/>
                </a:solidFill>
                <a:latin typeface="Times New Roman" panose="02020603050405020304" pitchFamily="18" charset="0"/>
                <a:ea typeface="黑体" panose="02010609060101010101" pitchFamily="49" charset="-122"/>
              </a:rPr>
              <a:t>P</a:t>
            </a:r>
            <a:r>
              <a:rPr lang="zh-CN" altLang="en-US" sz="2400">
                <a:solidFill>
                  <a:srgbClr val="000066"/>
                </a:solidFill>
                <a:latin typeface="Times New Roman" panose="02020603050405020304" pitchFamily="18" charset="0"/>
                <a:ea typeface="黑体" panose="02010609060101010101" pitchFamily="49" charset="-122"/>
              </a:rPr>
              <a:t>）</a:t>
            </a:r>
            <a:r>
              <a:rPr lang="zh-CN" altLang="en-US" sz="2400">
                <a:solidFill>
                  <a:srgbClr val="000066"/>
                </a:solidFill>
                <a:latin typeface="隶书" panose="02010509060101010101" pitchFamily="49" charset="-122"/>
                <a:ea typeface="黑体" panose="02010609060101010101" pitchFamily="49" charset="-122"/>
              </a:rPr>
              <a:t>三元组表示</a:t>
            </a:r>
            <a:endParaRPr lang="zh-CN" altLang="en-US" sz="2400">
              <a:solidFill>
                <a:srgbClr val="000066"/>
              </a:solidFill>
              <a:ea typeface="黑体" panose="02010609060101010101" pitchFamily="49" charset="-122"/>
            </a:endParaRPr>
          </a:p>
        </p:txBody>
      </p:sp>
      <p:grpSp>
        <p:nvGrpSpPr>
          <p:cNvPr id="157701" name="Group 5"/>
          <p:cNvGrpSpPr>
            <a:grpSpLocks/>
          </p:cNvGrpSpPr>
          <p:nvPr/>
        </p:nvGrpSpPr>
        <p:grpSpPr bwMode="auto">
          <a:xfrm>
            <a:off x="2700339" y="4225928"/>
            <a:ext cx="5410200" cy="842963"/>
            <a:chOff x="1824" y="2285"/>
            <a:chExt cx="3408" cy="531"/>
          </a:xfrm>
        </p:grpSpPr>
        <p:sp>
          <p:nvSpPr>
            <p:cNvPr id="111625" name="Line 6"/>
            <p:cNvSpPr>
              <a:spLocks noChangeShapeType="1"/>
            </p:cNvSpPr>
            <p:nvPr/>
          </p:nvSpPr>
          <p:spPr bwMode="auto">
            <a:xfrm flipH="1">
              <a:off x="2592" y="2285"/>
              <a:ext cx="336" cy="192"/>
            </a:xfrm>
            <a:prstGeom prst="line">
              <a:avLst/>
            </a:prstGeom>
            <a:noFill/>
            <a:ln w="1905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26" name="Text Box 7"/>
            <p:cNvSpPr txBox="1">
              <a:spLocks noChangeArrowheads="1"/>
            </p:cNvSpPr>
            <p:nvPr/>
          </p:nvSpPr>
          <p:spPr bwMode="auto">
            <a:xfrm>
              <a:off x="1824" y="2525"/>
              <a:ext cx="100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chemeClr val="hlink"/>
                  </a:solidFill>
                  <a:ea typeface="黑体" panose="02010609060101010101" pitchFamily="49" charset="-122"/>
                </a:rPr>
                <a:t>数据对象</a:t>
              </a:r>
            </a:p>
          </p:txBody>
        </p:sp>
        <p:sp>
          <p:nvSpPr>
            <p:cNvPr id="111627" name="Line 8"/>
            <p:cNvSpPr>
              <a:spLocks noChangeShapeType="1"/>
            </p:cNvSpPr>
            <p:nvPr/>
          </p:nvSpPr>
          <p:spPr bwMode="auto">
            <a:xfrm>
              <a:off x="3360" y="2285"/>
              <a:ext cx="0" cy="240"/>
            </a:xfrm>
            <a:prstGeom prst="line">
              <a:avLst/>
            </a:prstGeom>
            <a:noFill/>
            <a:ln w="19050">
              <a:solidFill>
                <a:srgbClr val="008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28" name="Text Box 9"/>
            <p:cNvSpPr txBox="1">
              <a:spLocks noChangeArrowheads="1"/>
            </p:cNvSpPr>
            <p:nvPr/>
          </p:nvSpPr>
          <p:spPr bwMode="auto">
            <a:xfrm>
              <a:off x="2688" y="2525"/>
              <a:ext cx="13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6600"/>
                  </a:solidFill>
                  <a:ea typeface="黑体" panose="02010609060101010101" pitchFamily="49" charset="-122"/>
                </a:rPr>
                <a:t>D</a:t>
              </a:r>
              <a:r>
                <a:rPr lang="zh-CN" altLang="en-US" sz="2400">
                  <a:solidFill>
                    <a:srgbClr val="006600"/>
                  </a:solidFill>
                  <a:ea typeface="黑体" panose="02010609060101010101" pitchFamily="49" charset="-122"/>
                </a:rPr>
                <a:t>上的关系集</a:t>
              </a:r>
            </a:p>
          </p:txBody>
        </p:sp>
        <p:sp>
          <p:nvSpPr>
            <p:cNvPr id="111629" name="Line 10"/>
            <p:cNvSpPr>
              <a:spLocks noChangeShapeType="1"/>
            </p:cNvSpPr>
            <p:nvPr/>
          </p:nvSpPr>
          <p:spPr bwMode="auto">
            <a:xfrm>
              <a:off x="3792" y="2285"/>
              <a:ext cx="432" cy="240"/>
            </a:xfrm>
            <a:prstGeom prst="line">
              <a:avLst/>
            </a:prstGeom>
            <a:noFill/>
            <a:ln w="19050">
              <a:solidFill>
                <a:srgbClr val="CC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30" name="Text Box 11"/>
            <p:cNvSpPr txBox="1">
              <a:spLocks noChangeArrowheads="1"/>
            </p:cNvSpPr>
            <p:nvPr/>
          </p:nvSpPr>
          <p:spPr bwMode="auto">
            <a:xfrm>
              <a:off x="3888" y="2525"/>
              <a:ext cx="134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CC00CC"/>
                  </a:solidFill>
                  <a:ea typeface="黑体" panose="02010609060101010101" pitchFamily="49" charset="-122"/>
                </a:rPr>
                <a:t>D</a:t>
              </a:r>
              <a:r>
                <a:rPr lang="zh-CN" altLang="en-US" sz="2400">
                  <a:solidFill>
                    <a:srgbClr val="CC00CC"/>
                  </a:solidFill>
                  <a:ea typeface="黑体" panose="02010609060101010101" pitchFamily="49" charset="-122"/>
                </a:rPr>
                <a:t>上的操作集</a:t>
              </a:r>
            </a:p>
          </p:txBody>
        </p:sp>
      </p:grpSp>
      <p:sp>
        <p:nvSpPr>
          <p:cNvPr id="157708" name="Text Box 12"/>
          <p:cNvSpPr txBox="1">
            <a:spLocks noChangeArrowheads="1"/>
          </p:cNvSpPr>
          <p:nvPr/>
        </p:nvSpPr>
        <p:spPr bwMode="auto">
          <a:xfrm>
            <a:off x="2916238" y="5106990"/>
            <a:ext cx="5683251" cy="1631216"/>
          </a:xfrm>
          <a:prstGeom prst="rect">
            <a:avLst/>
          </a:prstGeom>
          <a:solidFill>
            <a:schemeClr val="bg1"/>
          </a:solidFill>
          <a:ln w="1905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0066"/>
                </a:solidFill>
                <a:latin typeface="Times New Roman" panose="02020603050405020304" pitchFamily="18" charset="0"/>
                <a:ea typeface="黑体" panose="02010609060101010101" pitchFamily="49" charset="-122"/>
              </a:rPr>
              <a:t>ADT</a:t>
            </a: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抽象数据类型名</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数据</a:t>
            </a:r>
            <a:r>
              <a:rPr lang="zh-CN" altLang="en-US" sz="2000">
                <a:solidFill>
                  <a:srgbClr val="FF0066"/>
                </a:solidFill>
                <a:latin typeface="黑体" panose="02010609060101010101" pitchFamily="49" charset="-122"/>
                <a:ea typeface="黑体" panose="02010609060101010101" pitchFamily="49" charset="-122"/>
              </a:rPr>
              <a:t>对象</a:t>
            </a:r>
            <a:r>
              <a:rPr lang="zh-CN" altLang="en-US" sz="2000">
                <a:solidFill>
                  <a:srgbClr val="000066"/>
                </a:solidFill>
                <a:latin typeface="黑体" panose="02010609060101010101" pitchFamily="49" charset="-122"/>
                <a:ea typeface="黑体" panose="02010609060101010101" pitchFamily="49" charset="-122"/>
              </a:rPr>
              <a:t>：</a:t>
            </a:r>
            <a:r>
              <a:rPr lang="en-US" altLang="zh-CN" sz="2000">
                <a:solidFill>
                  <a:srgbClr val="000066"/>
                </a:solidFill>
                <a:latin typeface="黑体" panose="02010609060101010101" pitchFamily="49" charset="-122"/>
                <a:ea typeface="黑体" panose="02010609060101010101" pitchFamily="49" charset="-122"/>
              </a:rPr>
              <a:t>〈</a:t>
            </a:r>
            <a:r>
              <a:rPr lang="zh-CN" altLang="en-US" sz="2000">
                <a:solidFill>
                  <a:srgbClr val="000066"/>
                </a:solidFill>
                <a:latin typeface="黑体" panose="02010609060101010101" pitchFamily="49" charset="-122"/>
                <a:ea typeface="黑体" panose="02010609060101010101" pitchFamily="49" charset="-122"/>
              </a:rPr>
              <a:t>数据对象的定义</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数据</a:t>
            </a:r>
            <a:r>
              <a:rPr lang="zh-CN" altLang="en-US" sz="2000">
                <a:solidFill>
                  <a:srgbClr val="FF0066"/>
                </a:solidFill>
                <a:latin typeface="黑体" panose="02010609060101010101" pitchFamily="49" charset="-122"/>
                <a:ea typeface="黑体" panose="02010609060101010101" pitchFamily="49" charset="-122"/>
              </a:rPr>
              <a:t>关系</a:t>
            </a:r>
            <a:r>
              <a:rPr lang="zh-CN" altLang="en-US" sz="2000">
                <a:solidFill>
                  <a:srgbClr val="000066"/>
                </a:solidFill>
                <a:latin typeface="黑体" panose="02010609060101010101" pitchFamily="49" charset="-122"/>
                <a:ea typeface="黑体" panose="02010609060101010101" pitchFamily="49" charset="-122"/>
              </a:rPr>
              <a:t>：</a:t>
            </a:r>
            <a:r>
              <a:rPr lang="en-US" altLang="zh-CN" sz="2000">
                <a:solidFill>
                  <a:srgbClr val="000066"/>
                </a:solidFill>
                <a:latin typeface="黑体" panose="02010609060101010101" pitchFamily="49" charset="-122"/>
                <a:ea typeface="黑体" panose="02010609060101010101" pitchFamily="49" charset="-122"/>
              </a:rPr>
              <a:t>〈</a:t>
            </a:r>
            <a:r>
              <a:rPr lang="zh-CN" altLang="en-US" sz="2000">
                <a:solidFill>
                  <a:srgbClr val="000066"/>
                </a:solidFill>
                <a:latin typeface="黑体" panose="02010609060101010101" pitchFamily="49" charset="-122"/>
                <a:ea typeface="黑体" panose="02010609060101010101" pitchFamily="49" charset="-122"/>
              </a:rPr>
              <a:t>数据关系的定义</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基本</a:t>
            </a:r>
            <a:r>
              <a:rPr lang="zh-CN" altLang="en-US" sz="2000">
                <a:solidFill>
                  <a:srgbClr val="FF0066"/>
                </a:solidFill>
                <a:latin typeface="黑体" panose="02010609060101010101" pitchFamily="49" charset="-122"/>
                <a:ea typeface="黑体" panose="02010609060101010101" pitchFamily="49" charset="-122"/>
              </a:rPr>
              <a:t>操作</a:t>
            </a:r>
            <a:r>
              <a:rPr lang="zh-CN" altLang="en-US" sz="2000">
                <a:solidFill>
                  <a:srgbClr val="000066"/>
                </a:solidFill>
                <a:latin typeface="黑体" panose="02010609060101010101" pitchFamily="49" charset="-122"/>
                <a:ea typeface="黑体" panose="02010609060101010101" pitchFamily="49" charset="-122"/>
              </a:rPr>
              <a:t>：</a:t>
            </a:r>
            <a:r>
              <a:rPr lang="en-US" altLang="zh-CN" sz="2000">
                <a:solidFill>
                  <a:srgbClr val="000066"/>
                </a:solidFill>
                <a:latin typeface="黑体" panose="02010609060101010101" pitchFamily="49" charset="-122"/>
                <a:ea typeface="黑体" panose="02010609060101010101" pitchFamily="49" charset="-122"/>
              </a:rPr>
              <a:t>〈</a:t>
            </a:r>
            <a:r>
              <a:rPr lang="zh-CN" altLang="en-US" sz="2000">
                <a:solidFill>
                  <a:srgbClr val="000066"/>
                </a:solidFill>
                <a:latin typeface="黑体" panose="02010609060101010101" pitchFamily="49" charset="-122"/>
                <a:ea typeface="黑体" panose="02010609060101010101" pitchFamily="49" charset="-122"/>
              </a:rPr>
              <a:t>基本操作的定义</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 </a:t>
            </a:r>
            <a:r>
              <a:rPr lang="en-US" altLang="zh-CN" sz="2000">
                <a:solidFill>
                  <a:srgbClr val="000066"/>
                </a:solidFill>
                <a:latin typeface="Times New Roman" panose="02020603050405020304" pitchFamily="18" charset="0"/>
                <a:ea typeface="黑体" panose="02010609060101010101" pitchFamily="49" charset="-122"/>
              </a:rPr>
              <a:t>ADT</a:t>
            </a: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抽象数据类型名</a:t>
            </a:r>
          </a:p>
        </p:txBody>
      </p:sp>
      <p:sp>
        <p:nvSpPr>
          <p:cNvPr id="157709" name="Text Box 13"/>
          <p:cNvSpPr txBox="1">
            <a:spLocks noChangeArrowheads="1"/>
          </p:cNvSpPr>
          <p:nvPr/>
        </p:nvSpPr>
        <p:spPr bwMode="auto">
          <a:xfrm>
            <a:off x="179390" y="5083176"/>
            <a:ext cx="29876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CC00CC"/>
                </a:solidFill>
                <a:ea typeface="黑体" panose="02010609060101010101" pitchFamily="49" charset="-122"/>
              </a:rPr>
              <a:t>ADT</a:t>
            </a:r>
            <a:r>
              <a:rPr lang="zh-CN" altLang="en-US" sz="2400">
                <a:solidFill>
                  <a:srgbClr val="CC00CC"/>
                </a:solidFill>
                <a:ea typeface="黑体" panose="02010609060101010101" pitchFamily="49" charset="-122"/>
              </a:rPr>
              <a:t>常用定义格式：</a:t>
            </a:r>
          </a:p>
        </p:txBody>
      </p:sp>
      <p:sp>
        <p:nvSpPr>
          <p:cNvPr id="16" name="Rectangle 2"/>
          <p:cNvSpPr txBox="1">
            <a:spLocks noChangeArrowheads="1"/>
          </p:cNvSpPr>
          <p:nvPr/>
        </p:nvSpPr>
        <p:spPr>
          <a:xfrm>
            <a:off x="215902" y="273051"/>
            <a:ext cx="4500563" cy="762000"/>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r>
              <a:rPr lang="zh-CN" altLang="en-US" sz="3600" dirty="0">
                <a:solidFill>
                  <a:srgbClr val="000099"/>
                </a:solidFill>
                <a:latin typeface="黑体" panose="02010609060101010101" pitchFamily="49" charset="-122"/>
                <a:ea typeface="黑体" panose="02010609060101010101" pitchFamily="49" charset="-122"/>
                <a:cs typeface="+mn-cs"/>
              </a:rPr>
              <a:t>抽象数据类型</a:t>
            </a:r>
            <a:r>
              <a:rPr lang="en-US" altLang="zh-CN" sz="3600" dirty="0">
                <a:solidFill>
                  <a:srgbClr val="000099"/>
                </a:solidFill>
                <a:latin typeface="黑体" panose="02010609060101010101" pitchFamily="49" charset="-122"/>
                <a:ea typeface="黑体" panose="02010609060101010101" pitchFamily="49" charset="-122"/>
                <a:cs typeface="+mn-cs"/>
              </a:rPr>
              <a:t>(ADT)</a:t>
            </a:r>
            <a:endParaRPr lang="zh-CN" altLang="en-US" sz="3600" dirty="0">
              <a:solidFill>
                <a:srgbClr val="000099"/>
              </a:solidFill>
              <a:latin typeface="黑体" panose="02010609060101010101" pitchFamily="49" charset="-122"/>
              <a:ea typeface="黑体" panose="02010609060101010101" pitchFamily="49" charset="-122"/>
              <a:cs typeface="+mn-cs"/>
            </a:endParaRPr>
          </a:p>
        </p:txBody>
      </p:sp>
      <p:sp>
        <p:nvSpPr>
          <p:cNvPr id="3" name="文本框 2"/>
          <p:cNvSpPr txBox="1"/>
          <p:nvPr/>
        </p:nvSpPr>
        <p:spPr>
          <a:xfrm>
            <a:off x="5364088" y="289145"/>
            <a:ext cx="3786614" cy="707886"/>
          </a:xfrm>
          <a:prstGeom prst="rect">
            <a:avLst/>
          </a:prstGeom>
          <a:solidFill>
            <a:schemeClr val="bg1"/>
          </a:solidFill>
        </p:spPr>
        <p:txBody>
          <a:bodyPr wrap="none" rtlCol="0">
            <a:spAutoFit/>
          </a:bodyPr>
          <a:lstStyle/>
          <a:p>
            <a:r>
              <a:rPr lang="zh-CN" altLang="en-US" dirty="0" smtClean="0">
                <a:solidFill>
                  <a:srgbClr val="0033CC"/>
                </a:solidFill>
              </a:rPr>
              <a:t>类的进一步抽象</a:t>
            </a:r>
            <a:endParaRPr lang="zh-CN" altLang="en-US" dirty="0">
              <a:solidFill>
                <a:srgbClr val="0033CC"/>
              </a:solidFill>
            </a:endParaRP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7699"/>
                                        </p:tgtEl>
                                        <p:attrNameLst>
                                          <p:attrName>style.visibility</p:attrName>
                                        </p:attrNameLst>
                                      </p:cBhvr>
                                      <p:to>
                                        <p:strVal val="visible"/>
                                      </p:to>
                                    </p:set>
                                    <p:animEffect transition="in" filter="dissolve">
                                      <p:cBhvr>
                                        <p:cTn id="7" dur="500"/>
                                        <p:tgtEl>
                                          <p:spTgt spid="1576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7700"/>
                                        </p:tgtEl>
                                        <p:attrNameLst>
                                          <p:attrName>style.visibility</p:attrName>
                                        </p:attrNameLst>
                                      </p:cBhvr>
                                      <p:to>
                                        <p:strVal val="visible"/>
                                      </p:to>
                                    </p:set>
                                    <p:animEffect transition="in" filter="dissolve">
                                      <p:cBhvr>
                                        <p:cTn id="12" dur="500"/>
                                        <p:tgtEl>
                                          <p:spTgt spid="1577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57701"/>
                                        </p:tgtEl>
                                        <p:attrNameLst>
                                          <p:attrName>style.visibility</p:attrName>
                                        </p:attrNameLst>
                                      </p:cBhvr>
                                      <p:to>
                                        <p:strVal val="visible"/>
                                      </p:to>
                                    </p:set>
                                    <p:animEffect transition="in" filter="wipe(up)">
                                      <p:cBhvr>
                                        <p:cTn id="17" dur="500"/>
                                        <p:tgtEl>
                                          <p:spTgt spid="1577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7709"/>
                                        </p:tgtEl>
                                        <p:attrNameLst>
                                          <p:attrName>style.visibility</p:attrName>
                                        </p:attrNameLst>
                                      </p:cBhvr>
                                      <p:to>
                                        <p:strVal val="visible"/>
                                      </p:to>
                                    </p:set>
                                    <p:animEffect transition="in" filter="wipe(up)">
                                      <p:cBhvr>
                                        <p:cTn id="22" dur="500"/>
                                        <p:tgtEl>
                                          <p:spTgt spid="157709"/>
                                        </p:tgtEl>
                                      </p:cBhvr>
                                    </p:animEffect>
                                  </p:childTnLst>
                                </p:cTn>
                              </p:par>
                            </p:childTnLst>
                          </p:cTn>
                        </p:par>
                        <p:par>
                          <p:cTn id="23" fill="hold" nodeType="afterGroup">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57708"/>
                                        </p:tgtEl>
                                        <p:attrNameLst>
                                          <p:attrName>style.visibility</p:attrName>
                                        </p:attrNameLst>
                                      </p:cBhvr>
                                      <p:to>
                                        <p:strVal val="visible"/>
                                      </p:to>
                                    </p:set>
                                    <p:animEffect transition="in" filter="wipe(up)">
                                      <p:cBhvr>
                                        <p:cTn id="26" dur="500"/>
                                        <p:tgtEl>
                                          <p:spTgt spid="157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autoUpdateAnimBg="0"/>
      <p:bldP spid="157700" grpId="0" autoUpdateAnimBg="0"/>
      <p:bldP spid="157708" grpId="0" animBg="1" autoUpdateAnimBg="0"/>
      <p:bldP spid="157709"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6" name="Picture 6" descr="http://cdn36.hipicbeta.com/2018/news/20180726/18072615555b59626da3693.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273551" y="1196976"/>
            <a:ext cx="4762500" cy="219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标题 1"/>
          <p:cNvSpPr>
            <a:spLocks noGrp="1"/>
          </p:cNvSpPr>
          <p:nvPr>
            <p:ph type="title"/>
          </p:nvPr>
        </p:nvSpPr>
        <p:spPr/>
        <p:txBody>
          <a:bodyPr/>
          <a:lstStyle/>
          <a:p>
            <a:r>
              <a:rPr lang="en-US" altLang="zh-CN" dirty="0" smtClean="0"/>
              <a:t>Q0</a:t>
            </a:r>
            <a:r>
              <a:rPr lang="zh-CN" altLang="en-US" dirty="0" smtClean="0"/>
              <a:t>：为什么要学习编程</a:t>
            </a:r>
          </a:p>
        </p:txBody>
      </p:sp>
      <p:pic>
        <p:nvPicPr>
          <p:cNvPr id="128008" name="Picture 8" descr="https://timgsa.baidu.com/timg?image&amp;quality=80&amp;size=b9999_10000&amp;sec=1567271321087&amp;di=75b859a3748a58187e977102f25293b7&amp;imgtype=0&amp;src=http%3A%2F%2Fmmbiz.qpic.cn%2Fmmbiz_jpg%2FHRepBialQqVOPb6u2j43hTrBeSYicwGJdmkLBncIq8yrDIUMHQHbSWUiaFpsHS4One4RCIbqqyicKW3PH3hJfByhGQ%2F640%3Fwx_fmt%3D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316" y="3943354"/>
            <a:ext cx="355123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52939" y="3552829"/>
            <a:ext cx="4222751" cy="323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22803" y="3522666"/>
            <a:ext cx="4295775"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7817" y="3943353"/>
            <a:ext cx="3995737" cy="258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88917" y="1196975"/>
            <a:ext cx="3959225"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43689" y="1131891"/>
            <a:ext cx="2436812"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284666" y="1131890"/>
            <a:ext cx="2359025" cy="236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Picture 2" descr="http://dingyue.ws.126.net/FoobRgKzZWdbAPG9GDaPUc7IyjSVkZPojyqJubBAm0BSp1556078175308.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390" y="1125542"/>
            <a:ext cx="3968751"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Picture 4" descr="http://cdn36.hipicbeta.com/2018/news/20180726/18072615565b596273a7fef.gif"/>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4273551" y="1125541"/>
            <a:ext cx="47625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28002"/>
                                        </p:tgtEl>
                                        <p:attrNameLst>
                                          <p:attrName>style.visibility</p:attrName>
                                        </p:attrNameLst>
                                      </p:cBhvr>
                                      <p:to>
                                        <p:strVal val="visible"/>
                                      </p:to>
                                    </p:set>
                                    <p:animEffect transition="in" filter="barn(inVertical)">
                                      <p:cBhvr>
                                        <p:cTn id="12" dur="500"/>
                                        <p:tgtEl>
                                          <p:spTgt spid="1280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28006"/>
                                        </p:tgtEl>
                                        <p:attrNameLst>
                                          <p:attrName>style.visibility</p:attrName>
                                        </p:attrNameLst>
                                      </p:cBhvr>
                                      <p:to>
                                        <p:strVal val="visible"/>
                                      </p:to>
                                    </p:set>
                                    <p:animEffect transition="in" filter="barn(inVertical)">
                                      <p:cBhvr>
                                        <p:cTn id="17" dur="500"/>
                                        <p:tgtEl>
                                          <p:spTgt spid="12800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16" presetClass="entr" presetSubtype="21"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21" fill="hold" nodeType="clickEffect">
                                  <p:stCondLst>
                                    <p:cond delay="0"/>
                                  </p:stCondLst>
                                  <p:childTnLst>
                                    <p:set>
                                      <p:cBhvr>
                                        <p:cTn id="29" dur="1" fill="hold">
                                          <p:stCondLst>
                                            <p:cond delay="0"/>
                                          </p:stCondLst>
                                        </p:cTn>
                                        <p:tgtEl>
                                          <p:spTgt spid="128004"/>
                                        </p:tgtEl>
                                        <p:attrNameLst>
                                          <p:attrName>style.visibility</p:attrName>
                                        </p:attrNameLst>
                                      </p:cBhvr>
                                      <p:to>
                                        <p:strVal val="visible"/>
                                      </p:to>
                                    </p:set>
                                    <p:animEffect transition="in" filter="barn(inVertical)">
                                      <p:cBhvr>
                                        <p:cTn id="30" dur="500"/>
                                        <p:tgtEl>
                                          <p:spTgt spid="12800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ntr" presetSubtype="21" fill="hold" nodeType="clickEffect">
                                  <p:stCondLst>
                                    <p:cond delay="0"/>
                                  </p:stCondLst>
                                  <p:childTnLst>
                                    <p:set>
                                      <p:cBhvr>
                                        <p:cTn id="34" dur="1" fill="hold">
                                          <p:stCondLst>
                                            <p:cond delay="0"/>
                                          </p:stCondLst>
                                        </p:cTn>
                                        <p:tgtEl>
                                          <p:spTgt spid="128008"/>
                                        </p:tgtEl>
                                        <p:attrNameLst>
                                          <p:attrName>style.visibility</p:attrName>
                                        </p:attrNameLst>
                                      </p:cBhvr>
                                      <p:to>
                                        <p:strVal val="visible"/>
                                      </p:to>
                                    </p:set>
                                    <p:animEffect transition="in" filter="barn(inVertical)">
                                      <p:cBhvr>
                                        <p:cTn id="35" dur="500"/>
                                        <p:tgtEl>
                                          <p:spTgt spid="12800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6" presetClass="entr" presetSubtype="21"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arn(inVertical)">
                                      <p:cBhvr>
                                        <p:cTn id="40" dur="500"/>
                                        <p:tgtEl>
                                          <p:spTgt spid="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6" presetClass="entr" presetSubtype="21"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barn(inVertical)">
                                      <p:cBhvr>
                                        <p:cTn id="45" dur="500"/>
                                        <p:tgtEl>
                                          <p:spTgt spid="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6" presetClass="entr" presetSubtype="21"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barn(inVertical)">
                                      <p:cBhvr>
                                        <p:cTn id="5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0" y="342900"/>
            <a:ext cx="6400800" cy="609600"/>
          </a:xfrm>
        </p:spPr>
        <p:txBody>
          <a:bodyPr/>
          <a:lstStyle/>
          <a:p>
            <a:pPr>
              <a:defRPr/>
            </a:pPr>
            <a:r>
              <a:rPr kumimoji="1" lang="zh-CN" altLang="en-US" sz="3200">
                <a:solidFill>
                  <a:srgbClr val="000099"/>
                </a:solidFill>
                <a:latin typeface="黑体" panose="02010609060101010101" pitchFamily="49" charset="-122"/>
                <a:ea typeface="黑体" panose="02010609060101010101" pitchFamily="49" charset="-122"/>
              </a:rPr>
              <a:t>示例：</a:t>
            </a:r>
            <a:r>
              <a:rPr kumimoji="1" lang="zh-CN" altLang="en-US" sz="2800">
                <a:solidFill>
                  <a:srgbClr val="000099"/>
                </a:solidFill>
                <a:latin typeface="黑体" panose="02010609060101010101" pitchFamily="49" charset="-122"/>
                <a:ea typeface="黑体" panose="02010609060101010101" pitchFamily="49" charset="-122"/>
              </a:rPr>
              <a:t>自然数的抽象数据类型定义</a:t>
            </a:r>
          </a:p>
        </p:txBody>
      </p:sp>
      <p:sp>
        <p:nvSpPr>
          <p:cNvPr id="180227" name="Rectangle 3"/>
          <p:cNvSpPr>
            <a:spLocks noGrp="1" noChangeArrowheads="1"/>
          </p:cNvSpPr>
          <p:nvPr>
            <p:ph type="body" idx="1"/>
          </p:nvPr>
        </p:nvSpPr>
        <p:spPr>
          <a:xfrm>
            <a:off x="179389" y="1052516"/>
            <a:ext cx="8964612" cy="5805487"/>
          </a:xfrm>
        </p:spPr>
        <p:txBody>
          <a:bodyPr/>
          <a:lstStyle/>
          <a:p>
            <a:pPr>
              <a:buFontTx/>
              <a:buNone/>
              <a:defRPr/>
            </a:pPr>
            <a:r>
              <a:rPr lang="en-US" altLang="zh-CN" sz="2000" dirty="0">
                <a:solidFill>
                  <a:srgbClr val="0000CC"/>
                </a:solidFill>
                <a:latin typeface="Times New Roman" panose="02020603050405020304" pitchFamily="18" charset="0"/>
                <a:cs typeface="Times New Roman" panose="02020603050405020304" pitchFamily="18" charset="0"/>
              </a:rPr>
              <a:t>ADT</a:t>
            </a:r>
            <a:r>
              <a:rPr lang="en-US" altLang="zh-CN" sz="2000" dirty="0">
                <a:solidFill>
                  <a:srgbClr val="00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endParaRPr lang="en-US" altLang="zh-CN" sz="2000" i="1" dirty="0">
              <a:solidFill>
                <a:srgbClr val="CC0000"/>
              </a:solidFill>
              <a:latin typeface="Times New Roman" panose="02020603050405020304" pitchFamily="18" charset="0"/>
              <a:cs typeface="Times New Roman" panose="02020603050405020304" pitchFamily="18" charset="0"/>
            </a:endParaRPr>
          </a:p>
          <a:p>
            <a:pPr>
              <a:buFontTx/>
              <a:buNone/>
              <a:defRPr/>
            </a:pPr>
            <a:r>
              <a:rPr lang="en-US" altLang="zh-CN" sz="2000" dirty="0">
                <a:solidFill>
                  <a:srgbClr val="CC0000"/>
                </a:solidFill>
                <a:latin typeface="Times New Roman" panose="02020603050405020304" pitchFamily="18" charset="0"/>
                <a:cs typeface="Times New Roman" panose="02020603050405020304" pitchFamily="18" charset="0"/>
              </a:rPr>
              <a:t>{</a:t>
            </a:r>
            <a:endParaRPr lang="en-US" altLang="zh-CN" sz="2000" dirty="0">
              <a:solidFill>
                <a:srgbClr val="000000"/>
              </a:solidFill>
              <a:latin typeface="Times New Roman" panose="02020603050405020304" pitchFamily="18" charset="0"/>
              <a:cs typeface="Times New Roman" panose="02020603050405020304" pitchFamily="18" charset="0"/>
            </a:endParaRPr>
          </a:p>
          <a:p>
            <a:pPr>
              <a:buFontTx/>
              <a:buNone/>
              <a:defRPr/>
            </a:pPr>
            <a:r>
              <a:rPr lang="en-US" altLang="zh-CN" sz="2000" dirty="0">
                <a:solidFill>
                  <a:srgbClr val="0000CC"/>
                </a:solidFill>
                <a:latin typeface="Times New Roman" panose="02020603050405020304" pitchFamily="18" charset="0"/>
                <a:cs typeface="Times New Roman" panose="02020603050405020304" pitchFamily="18" charset="0"/>
              </a:rPr>
              <a:t>	objects</a:t>
            </a:r>
            <a:r>
              <a:rPr lang="en-US" altLang="zh-CN" sz="2000" dirty="0">
                <a:solidFill>
                  <a:srgbClr val="000000"/>
                </a:solidFill>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一个整数的有序子集合，它开始于</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，结束于机器能表示的最大整数</a:t>
            </a:r>
            <a:r>
              <a:rPr lang="en-US" altLang="zh-CN" sz="2000" dirty="0">
                <a:latin typeface="Times New Roman" panose="02020603050405020304" pitchFamily="18" charset="0"/>
                <a:cs typeface="Times New Roman" panose="02020603050405020304" pitchFamily="18" charset="0"/>
              </a:rPr>
              <a:t>(</a:t>
            </a:r>
            <a:r>
              <a:rPr lang="en-US" altLang="zh-CN" sz="2000" i="1" dirty="0" err="1">
                <a:solidFill>
                  <a:srgbClr val="CC0000"/>
                </a:solidFill>
                <a:latin typeface="Times New Roman" panose="02020603050405020304" pitchFamily="18" charset="0"/>
                <a:cs typeface="Times New Roman" panose="02020603050405020304" pitchFamily="18" charset="0"/>
              </a:rPr>
              <a:t>MaxInt</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p>
          <a:p>
            <a:pPr>
              <a:buFontTx/>
              <a:buNone/>
              <a:defRPr/>
            </a:pPr>
            <a:r>
              <a:rPr lang="en-US" altLang="zh-CN" sz="2000" dirty="0">
                <a:solidFill>
                  <a:srgbClr val="0000CC"/>
                </a:solidFill>
                <a:latin typeface="Times New Roman" panose="02020603050405020304" pitchFamily="18" charset="0"/>
                <a:cs typeface="Times New Roman" panose="02020603050405020304" pitchFamily="18" charset="0"/>
              </a:rPr>
              <a:t>	Function</a:t>
            </a:r>
            <a:r>
              <a:rPr lang="en-US" altLang="zh-CN" sz="2000" dirty="0">
                <a:solidFill>
                  <a:schemeClr val="bg2"/>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 </a:t>
            </a:r>
          </a:p>
          <a:p>
            <a:pPr>
              <a:buFontTx/>
              <a:buNone/>
              <a:defRPr/>
            </a:pPr>
            <a:r>
              <a:rPr lang="en-US" altLang="zh-CN" sz="2000" dirty="0">
                <a:solidFill>
                  <a:srgbClr val="00808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1" dirty="0" err="1">
                <a:solidFill>
                  <a:srgbClr val="CC0000"/>
                </a:solidFill>
                <a:latin typeface="Times New Roman" panose="02020603050405020304" pitchFamily="18" charset="0"/>
                <a:cs typeface="Times New Roman" panose="02020603050405020304" pitchFamily="18" charset="0"/>
                <a:sym typeface="Symbol" panose="05050102010706020507" pitchFamily="18" charset="2"/>
              </a:rPr>
              <a:t>NaturalNumber</a:t>
            </a:r>
            <a:r>
              <a:rPr lang="en-US" altLang="zh-CN" sz="2000" i="1"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Zero</a:t>
            </a:r>
            <a:r>
              <a:rPr lang="en-US" altLang="zh-CN" sz="2000"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返回</a:t>
            </a: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自然数0</a:t>
            </a:r>
            <a:r>
              <a:rPr lang="zh-CN" altLang="zh-CN" sz="2000" dirty="0">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    </a:t>
            </a:r>
            <a:endParaRPr lang="en-US" altLang="zh-CN" sz="2000" dirty="0">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endParaRPr>
          </a:p>
          <a:p>
            <a:pPr>
              <a:lnSpc>
                <a:spcPct val="95000"/>
              </a:lnSpc>
              <a:spcBef>
                <a:spcPct val="10000"/>
              </a:spcBef>
              <a:buFontTx/>
              <a:buNone/>
              <a:defRPr/>
            </a:pPr>
            <a:r>
              <a:rPr lang="en-US" altLang="zh-CN" sz="2000" i="1"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Boolean </a:t>
            </a:r>
            <a:r>
              <a:rPr lang="en-US" altLang="zh-CN" sz="2000" i="1" dirty="0" err="1">
                <a:solidFill>
                  <a:srgbClr val="CC0000"/>
                </a:solidFill>
                <a:latin typeface="Times New Roman" panose="02020603050405020304" pitchFamily="18" charset="0"/>
                <a:cs typeface="Times New Roman" panose="02020603050405020304" pitchFamily="18" charset="0"/>
                <a:sym typeface="Symbol" panose="05050102010706020507" pitchFamily="18" charset="2"/>
              </a:rPr>
              <a:t>IsZero</a:t>
            </a:r>
            <a:r>
              <a:rPr lang="en-US" altLang="zh-CN" sz="2000"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i="1"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CN" sz="2000"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//if (x==0) </a:t>
            </a: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返回</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True; else </a:t>
            </a: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返回</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False</a:t>
            </a:r>
            <a:endParaRPr lang="en-US" altLang="zh-CN" sz="2000" dirty="0">
              <a:latin typeface="Times New Roman" panose="02020603050405020304" pitchFamily="18" charset="0"/>
              <a:cs typeface="Times New Roman" panose="02020603050405020304" pitchFamily="18" charset="0"/>
            </a:endParaRP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r>
              <a:rPr lang="en-US" altLang="zh-CN" sz="2000" i="1" dirty="0">
                <a:solidFill>
                  <a:srgbClr val="CC0000"/>
                </a:solidFill>
                <a:latin typeface="Times New Roman" panose="02020603050405020304" pitchFamily="18" charset="0"/>
                <a:cs typeface="Times New Roman" panose="02020603050405020304" pitchFamily="18" charset="0"/>
              </a:rPr>
              <a:t> Add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y</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//if (</a:t>
            </a:r>
            <a:r>
              <a:rPr lang="en-US" altLang="zh-CN" sz="2000" dirty="0" err="1">
                <a:latin typeface="Times New Roman" panose="02020603050405020304" pitchFamily="18" charset="0"/>
                <a:cs typeface="Times New Roman" panose="02020603050405020304" pitchFamily="18" charset="0"/>
              </a:rPr>
              <a:t>x+y</a:t>
            </a:r>
            <a:r>
              <a:rPr lang="en-US" altLang="zh-CN" sz="2000" dirty="0">
                <a:latin typeface="Times New Roman" panose="02020603050405020304" pitchFamily="18" charset="0"/>
                <a:cs typeface="Times New Roman" panose="02020603050405020304" pitchFamily="18" charset="0"/>
              </a:rPr>
              <a:t>&lt;=</a:t>
            </a:r>
            <a:r>
              <a:rPr lang="en-US" altLang="zh-CN" sz="2000" dirty="0" err="1">
                <a:latin typeface="Times New Roman" panose="02020603050405020304" pitchFamily="18" charset="0"/>
                <a:cs typeface="Times New Roman" panose="02020603050405020304" pitchFamily="18" charset="0"/>
              </a:rPr>
              <a:t>MaxInt</a:t>
            </a:r>
            <a:r>
              <a:rPr lang="en-US" altLang="zh-CN" sz="2000" dirty="0">
                <a:latin typeface="Times New Roman" panose="02020603050405020304" pitchFamily="18" charset="0"/>
                <a:cs typeface="Times New Roman" panose="02020603050405020304" pitchFamily="18" charset="0"/>
              </a:rPr>
              <a:t>)</a:t>
            </a:r>
            <a:r>
              <a:rPr lang="zh-CN" altLang="zh-CN" sz="2000" dirty="0">
                <a:latin typeface="Times New Roman" panose="02020603050405020304" pitchFamily="18" charset="0"/>
                <a:cs typeface="Times New Roman" panose="02020603050405020304" pitchFamily="18" charset="0"/>
              </a:rPr>
              <a:t>返回 </a:t>
            </a:r>
            <a:r>
              <a:rPr lang="en-US" altLang="zh-CN" sz="2000" dirty="0" err="1">
                <a:latin typeface="Times New Roman" panose="02020603050405020304" pitchFamily="18" charset="0"/>
                <a:cs typeface="Times New Roman" panose="02020603050405020304" pitchFamily="18" charset="0"/>
              </a:rPr>
              <a:t>x+y</a:t>
            </a:r>
            <a:r>
              <a:rPr lang="en-US" altLang="zh-CN" sz="2000" dirty="0">
                <a:latin typeface="Times New Roman" panose="02020603050405020304" pitchFamily="18" charset="0"/>
                <a:cs typeface="Times New Roman" panose="02020603050405020304" pitchFamily="18" charset="0"/>
              </a:rPr>
              <a:t>; else </a:t>
            </a:r>
            <a:r>
              <a:rPr lang="zh-CN" altLang="en-US" sz="2000" dirty="0">
                <a:latin typeface="Times New Roman" panose="02020603050405020304" pitchFamily="18" charset="0"/>
                <a:cs typeface="Times New Roman" panose="02020603050405020304" pitchFamily="18" charset="0"/>
              </a:rPr>
              <a:t>返回</a:t>
            </a:r>
            <a:r>
              <a:rPr lang="en-US" altLang="zh-CN" sz="2000" dirty="0" err="1">
                <a:latin typeface="Times New Roman" panose="02020603050405020304" pitchFamily="18" charset="0"/>
                <a:cs typeface="Times New Roman" panose="02020603050405020304" pitchFamily="18" charset="0"/>
              </a:rPr>
              <a:t>MaxInt</a:t>
            </a:r>
            <a:endParaRPr lang="en-US" altLang="zh-CN" sz="2000" dirty="0">
              <a:latin typeface="Times New Roman" panose="02020603050405020304" pitchFamily="18" charset="0"/>
              <a:cs typeface="Times New Roman" panose="02020603050405020304" pitchFamily="18" charset="0"/>
            </a:endParaRP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r>
              <a:rPr lang="en-US" altLang="zh-CN" sz="2000" i="1" dirty="0">
                <a:solidFill>
                  <a:srgbClr val="CC0000"/>
                </a:solidFill>
                <a:latin typeface="Times New Roman" panose="02020603050405020304" pitchFamily="18" charset="0"/>
                <a:cs typeface="Times New Roman" panose="02020603050405020304" pitchFamily="18" charset="0"/>
              </a:rPr>
              <a:t> Subtract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y</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//if (x &lt; y) </a:t>
            </a:r>
            <a:r>
              <a:rPr lang="zh-CN" altLang="zh-CN" sz="2000" dirty="0">
                <a:latin typeface="Times New Roman" panose="02020603050405020304" pitchFamily="18" charset="0"/>
                <a:cs typeface="Times New Roman" panose="02020603050405020304" pitchFamily="18" charset="0"/>
              </a:rPr>
              <a:t>返回 0</a:t>
            </a:r>
            <a:r>
              <a:rPr lang="en-US" altLang="zh-CN" sz="2000" dirty="0">
                <a:latin typeface="Times New Roman" panose="02020603050405020304" pitchFamily="18" charset="0"/>
                <a:cs typeface="Times New Roman" panose="02020603050405020304" pitchFamily="18" charset="0"/>
              </a:rPr>
              <a:t>; else </a:t>
            </a:r>
            <a:r>
              <a:rPr lang="zh-CN" altLang="en-US"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x - y</a:t>
            </a: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Boolean</a:t>
            </a:r>
            <a:r>
              <a:rPr lang="en-US" altLang="zh-CN" sz="2000" dirty="0">
                <a:solidFill>
                  <a:srgbClr val="00808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Equal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y</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//if (x==y) </a:t>
            </a:r>
            <a:r>
              <a:rPr lang="zh-CN" altLang="zh-CN" sz="2000" dirty="0">
                <a:latin typeface="Times New Roman" panose="02020603050405020304" pitchFamily="18" charset="0"/>
                <a:cs typeface="Times New Roman" panose="02020603050405020304" pitchFamily="18" charset="0"/>
              </a:rPr>
              <a:t>返回</a:t>
            </a:r>
            <a:r>
              <a:rPr lang="en-US" altLang="zh-CN" sz="2000" dirty="0">
                <a:latin typeface="Times New Roman" panose="02020603050405020304" pitchFamily="18" charset="0"/>
                <a:cs typeface="Times New Roman" panose="02020603050405020304" pitchFamily="18" charset="0"/>
              </a:rPr>
              <a:t>True; else </a:t>
            </a:r>
            <a:r>
              <a:rPr lang="zh-CN" altLang="zh-CN"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False</a:t>
            </a: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r>
              <a:rPr lang="en-US" altLang="zh-CN" sz="2000" i="1" dirty="0">
                <a:solidFill>
                  <a:srgbClr val="CC0000"/>
                </a:solidFill>
                <a:latin typeface="Times New Roman" panose="02020603050405020304" pitchFamily="18" charset="0"/>
                <a:cs typeface="Times New Roman" panose="02020603050405020304" pitchFamily="18" charset="0"/>
              </a:rPr>
              <a:t> Successor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//if (x==</a:t>
            </a:r>
            <a:r>
              <a:rPr lang="en-US" altLang="zh-CN" sz="2000" dirty="0" err="1">
                <a:latin typeface="Times New Roman" panose="02020603050405020304" pitchFamily="18" charset="0"/>
                <a:cs typeface="Times New Roman" panose="02020603050405020304" pitchFamily="18" charset="0"/>
              </a:rPr>
              <a:t>MaxInt</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x; else  </a:t>
            </a:r>
            <a:r>
              <a:rPr lang="zh-CN" altLang="en-US"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x+1</a:t>
            </a:r>
          </a:p>
          <a:p>
            <a:pPr>
              <a:lnSpc>
                <a:spcPct val="95000"/>
              </a:lnSpc>
              <a:spcBef>
                <a:spcPct val="10000"/>
              </a:spcBef>
              <a:buFontTx/>
              <a:buNone/>
              <a:defRPr/>
            </a:pP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endParaRPr lang="en-US" altLang="zh-CN" sz="2000" i="1" dirty="0">
              <a:solidFill>
                <a:srgbClr val="CC0000"/>
              </a:solidFill>
              <a:latin typeface="Times New Roman" panose="02020603050405020304" pitchFamily="18" charset="0"/>
              <a:cs typeface="Times New Roman" panose="02020603050405020304" pitchFamily="18" charset="0"/>
            </a:endParaRPr>
          </a:p>
          <a:p>
            <a:pPr>
              <a:buFontTx/>
              <a:buNone/>
              <a:defRPr/>
            </a:pPr>
            <a:r>
              <a:rPr lang="zh-CN" altLang="zh-CN" sz="2000" dirty="0">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     </a:t>
            </a:r>
            <a:endParaRPr lang="en-US" altLang="zh-CN" sz="2000" dirty="0">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endParaRPr>
          </a:p>
        </p:txBody>
      </p:sp>
      <p:sp>
        <p:nvSpPr>
          <p:cNvPr id="113668" name="Oval 4"/>
          <p:cNvSpPr>
            <a:spLocks noChangeArrowheads="1"/>
          </p:cNvSpPr>
          <p:nvPr/>
        </p:nvSpPr>
        <p:spPr bwMode="auto">
          <a:xfrm>
            <a:off x="7308850" y="469901"/>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3669" name="Oval 7"/>
          <p:cNvSpPr>
            <a:spLocks noChangeArrowheads="1"/>
          </p:cNvSpPr>
          <p:nvPr/>
        </p:nvSpPr>
        <p:spPr bwMode="auto">
          <a:xfrm>
            <a:off x="7885117" y="469901"/>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3670"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876" y="280988"/>
            <a:ext cx="7793039" cy="685800"/>
          </a:xfrm>
        </p:spPr>
        <p:txBody>
          <a:bodyPr/>
          <a:lstStyle/>
          <a:p>
            <a:pPr>
              <a:defRPr/>
            </a:pPr>
            <a:r>
              <a:rPr lang="zh-CN" altLang="en-US" sz="3600" dirty="0"/>
              <a:t>数据结构课程导图</a:t>
            </a:r>
          </a:p>
        </p:txBody>
      </p:sp>
      <p:sp>
        <p:nvSpPr>
          <p:cNvPr id="114691" name="内容占位符 2"/>
          <p:cNvSpPr>
            <a:spLocks noGrp="1"/>
          </p:cNvSpPr>
          <p:nvPr>
            <p:ph idx="1"/>
          </p:nvPr>
        </p:nvSpPr>
        <p:spPr>
          <a:xfrm>
            <a:off x="612775" y="1620839"/>
            <a:ext cx="7772400" cy="4114800"/>
          </a:xfrm>
        </p:spPr>
        <p:txBody>
          <a:bodyPr/>
          <a:lstStyle/>
          <a:p>
            <a:endParaRPr lang="zh-CN" altLang="en-US" smtClean="0"/>
          </a:p>
        </p:txBody>
      </p:sp>
      <p:pic>
        <p:nvPicPr>
          <p:cNvPr id="1146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90" y="1535116"/>
            <a:ext cx="8388351"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226" y="1831976"/>
            <a:ext cx="3608388" cy="426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形标注 6"/>
          <p:cNvSpPr/>
          <p:nvPr/>
        </p:nvSpPr>
        <p:spPr>
          <a:xfrm>
            <a:off x="2627316" y="836712"/>
            <a:ext cx="2160587" cy="909639"/>
          </a:xfrm>
          <a:prstGeom prst="wedgeEllipseCallout">
            <a:avLst>
              <a:gd name="adj1" fmla="val -55323"/>
              <a:gd name="adj2" fmla="val 7119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TextBox 7"/>
          <p:cNvSpPr txBox="1">
            <a:spLocks noChangeArrowheads="1"/>
          </p:cNvSpPr>
          <p:nvPr/>
        </p:nvSpPr>
        <p:spPr bwMode="auto">
          <a:xfrm>
            <a:off x="2843216" y="1052614"/>
            <a:ext cx="1728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chemeClr val="bg1"/>
                </a:solidFill>
                <a:ea typeface="黑体" panose="02010609060101010101" pitchFamily="49" charset="-122"/>
              </a:rPr>
              <a:t>“做什么”</a:t>
            </a:r>
          </a:p>
        </p:txBody>
      </p:sp>
      <p:sp>
        <p:nvSpPr>
          <p:cNvPr id="9" name="椭圆形标注 8"/>
          <p:cNvSpPr/>
          <p:nvPr/>
        </p:nvSpPr>
        <p:spPr>
          <a:xfrm>
            <a:off x="2627316" y="2420941"/>
            <a:ext cx="2160587" cy="909637"/>
          </a:xfrm>
          <a:prstGeom prst="wedgeEllipseCallout">
            <a:avLst>
              <a:gd name="adj1" fmla="val -55323"/>
              <a:gd name="adj2" fmla="val 7119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TextBox 9"/>
          <p:cNvSpPr txBox="1">
            <a:spLocks noChangeArrowheads="1"/>
          </p:cNvSpPr>
          <p:nvPr/>
        </p:nvSpPr>
        <p:spPr bwMode="auto">
          <a:xfrm>
            <a:off x="2916239" y="2636840"/>
            <a:ext cx="172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chemeClr val="bg1"/>
                </a:solidFill>
                <a:ea typeface="黑体" panose="02010609060101010101" pitchFamily="49" charset="-122"/>
              </a:rPr>
              <a:t>“如何做”</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a:xfrm>
            <a:off x="0" y="260351"/>
            <a:ext cx="5435600" cy="674688"/>
          </a:xfrm>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1.2 </a:t>
            </a:r>
            <a:r>
              <a:rPr lang="zh-CN" altLang="en-US" sz="3600" dirty="0">
                <a:solidFill>
                  <a:schemeClr val="hlink"/>
                </a:solidFill>
                <a:latin typeface="黑体" panose="02010609060101010101" pitchFamily="49" charset="-122"/>
                <a:ea typeface="黑体" panose="02010609060101010101" pitchFamily="49" charset="-122"/>
              </a:rPr>
              <a:t>算法描述及算法分析</a:t>
            </a:r>
          </a:p>
        </p:txBody>
      </p:sp>
      <p:sp>
        <p:nvSpPr>
          <p:cNvPr id="184322" name="Rectangle 2"/>
          <p:cNvSpPr>
            <a:spLocks noChangeArrowheads="1"/>
          </p:cNvSpPr>
          <p:nvPr/>
        </p:nvSpPr>
        <p:spPr bwMode="auto">
          <a:xfrm>
            <a:off x="611191" y="1196977"/>
            <a:ext cx="7921625" cy="525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50000"/>
              <a:defRPr/>
            </a:pPr>
            <a:r>
              <a:rPr kumimoji="0" lang="zh-CN" altLang="en-US" sz="2800" dirty="0">
                <a:solidFill>
                  <a:srgbClr val="0033CC"/>
                </a:solidFill>
                <a:latin typeface="Times New Roman" panose="02020603050405020304" pitchFamily="18" charset="0"/>
              </a:rPr>
              <a:t>什么是算法？</a:t>
            </a:r>
          </a:p>
          <a:p>
            <a:pPr>
              <a:lnSpc>
                <a:spcPct val="105000"/>
              </a:lnSpc>
              <a:buClr>
                <a:schemeClr val="tx2"/>
              </a:buClr>
              <a:buSzPct val="50000"/>
              <a:buFont typeface="Wingdings" panose="05000000000000000000" pitchFamily="2" charset="2"/>
              <a:buNone/>
              <a:defRPr/>
            </a:pPr>
            <a:r>
              <a:rPr kumimoji="0" lang="zh-CN" altLang="en-US" sz="2600" dirty="0">
                <a:latin typeface="Times New Roman" panose="02020603050405020304" pitchFamily="18" charset="0"/>
              </a:rPr>
              <a:t>            所谓算法</a:t>
            </a:r>
            <a:r>
              <a:rPr kumimoji="0" lang="en-US" altLang="zh-CN" sz="2600" dirty="0">
                <a:latin typeface="Times New Roman" panose="02020603050405020304" pitchFamily="18" charset="0"/>
              </a:rPr>
              <a:t>(</a:t>
            </a:r>
            <a:r>
              <a:rPr kumimoji="0" lang="en-US" altLang="zh-CN" sz="2600" dirty="0">
                <a:latin typeface="Times New Roman" panose="02020603050405020304" pitchFamily="18" charset="0"/>
                <a:cs typeface="Times New Roman" panose="02020603050405020304" pitchFamily="18" charset="0"/>
              </a:rPr>
              <a:t>Algorithm</a:t>
            </a:r>
            <a:r>
              <a:rPr kumimoji="0" lang="en-US" altLang="zh-CN" sz="2600" dirty="0">
                <a:latin typeface="Times New Roman" panose="02020603050405020304" pitchFamily="18" charset="0"/>
              </a:rPr>
              <a:t>)</a:t>
            </a:r>
            <a:r>
              <a:rPr kumimoji="0" lang="zh-CN" altLang="en-US" sz="2600" dirty="0">
                <a:latin typeface="Times New Roman" panose="02020603050405020304" pitchFamily="18" charset="0"/>
              </a:rPr>
              <a:t>是描述计算机解决给定问题的操作过程（解题方法），即为解决某一特定问题而由若干条指令组成的</a:t>
            </a:r>
            <a:r>
              <a:rPr kumimoji="0" lang="zh-CN" altLang="en-US" sz="2600" dirty="0">
                <a:solidFill>
                  <a:srgbClr val="FF0000"/>
                </a:solidFill>
                <a:latin typeface="Times New Roman" panose="02020603050405020304" pitchFamily="18" charset="0"/>
              </a:rPr>
              <a:t>有穷序列</a:t>
            </a:r>
            <a:r>
              <a:rPr kumimoji="0" lang="zh-CN" altLang="en-US" sz="2600" dirty="0">
                <a:latin typeface="Times New Roman" panose="02020603050405020304" pitchFamily="18" charset="0"/>
              </a:rPr>
              <a:t>。</a:t>
            </a:r>
            <a:endParaRPr kumimoji="0" lang="zh-CN" altLang="en-US" sz="2600" dirty="0">
              <a:solidFill>
                <a:srgbClr val="0033CC"/>
              </a:solidFill>
              <a:effectLst>
                <a:outerShdw blurRad="38100" dist="38100" dir="2700000" algn="tl">
                  <a:srgbClr val="C0C0C0"/>
                </a:outerShdw>
              </a:effectLst>
              <a:latin typeface="Times New Roman" panose="02020603050405020304" pitchFamily="18" charset="0"/>
            </a:endParaRPr>
          </a:p>
          <a:p>
            <a:pPr>
              <a:lnSpc>
                <a:spcPct val="130000"/>
              </a:lnSpc>
              <a:buClr>
                <a:schemeClr val="tx2"/>
              </a:buClr>
              <a:buSzPct val="50000"/>
              <a:defRPr/>
            </a:pPr>
            <a:r>
              <a:rPr kumimoji="0" lang="zh-CN" altLang="en-US" sz="2800" dirty="0">
                <a:solidFill>
                  <a:srgbClr val="0033CC"/>
                </a:solidFill>
                <a:latin typeface="Times New Roman" panose="02020603050405020304" pitchFamily="18" charset="0"/>
              </a:rPr>
              <a:t>算法的特性</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有穷性：</a:t>
            </a:r>
            <a:r>
              <a:rPr kumimoji="0" lang="zh-CN" altLang="en-US" sz="2600" dirty="0">
                <a:latin typeface="Times New Roman" panose="02020603050405020304" pitchFamily="18" charset="0"/>
              </a:rPr>
              <a:t>算法应在执行有穷步后结束</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确定性：</a:t>
            </a:r>
            <a:r>
              <a:rPr kumimoji="0" lang="zh-CN" altLang="en-US" sz="2600" dirty="0">
                <a:latin typeface="Times New Roman" panose="02020603050405020304" pitchFamily="18" charset="0"/>
              </a:rPr>
              <a:t>每步定义都是确切无歧义的</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能行性：</a:t>
            </a:r>
            <a:r>
              <a:rPr kumimoji="0" lang="zh-CN" altLang="en-US" sz="2600" dirty="0">
                <a:latin typeface="Times New Roman" panose="02020603050405020304" pitchFamily="18" charset="0"/>
              </a:rPr>
              <a:t>每一条运算应足够基本</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输入：</a:t>
            </a:r>
            <a:r>
              <a:rPr kumimoji="0" lang="zh-CN" altLang="en-US" sz="2600" dirty="0">
                <a:latin typeface="Times New Roman" panose="02020603050405020304" pitchFamily="18" charset="0"/>
              </a:rPr>
              <a:t>有</a:t>
            </a:r>
            <a:r>
              <a:rPr kumimoji="0" lang="en-US" altLang="zh-CN" sz="2600" dirty="0">
                <a:latin typeface="Times New Roman" panose="02020603050405020304" pitchFamily="18" charset="0"/>
              </a:rPr>
              <a:t>0</a:t>
            </a:r>
            <a:r>
              <a:rPr kumimoji="0" lang="zh-CN" altLang="en-US" sz="2600" dirty="0">
                <a:latin typeface="Times New Roman" panose="02020603050405020304" pitchFamily="18" charset="0"/>
              </a:rPr>
              <a:t>个或多个输入</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输出：</a:t>
            </a:r>
            <a:r>
              <a:rPr kumimoji="0" lang="zh-CN" altLang="en-US" sz="2600" dirty="0">
                <a:latin typeface="Times New Roman" panose="02020603050405020304" pitchFamily="18" charset="0"/>
              </a:rPr>
              <a:t>有一个或多个输出</a:t>
            </a:r>
            <a:r>
              <a:rPr kumimoji="0" lang="en-US" altLang="zh-CN" sz="2600" dirty="0">
                <a:latin typeface="Times New Roman" panose="02020603050405020304" pitchFamily="18" charset="0"/>
              </a:rPr>
              <a:t>(</a:t>
            </a:r>
            <a:r>
              <a:rPr kumimoji="0" lang="zh-CN" altLang="en-US" sz="2600" dirty="0">
                <a:latin typeface="Times New Roman" panose="02020603050405020304" pitchFamily="18" charset="0"/>
              </a:rPr>
              <a:t>处理结果</a:t>
            </a:r>
            <a:r>
              <a:rPr kumimoji="0" lang="en-US" altLang="zh-CN" sz="2600" dirty="0">
                <a:latin typeface="Times New Roman" panose="02020603050405020304" pitchFamily="18" charset="0"/>
              </a:rPr>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366" y="3284539"/>
            <a:ext cx="8677275"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15903" y="188913"/>
            <a:ext cx="5076825" cy="722312"/>
          </a:xfrm>
        </p:spPr>
        <p:txBody>
          <a:bodyPr/>
          <a:lstStyle/>
          <a:p>
            <a:pPr lvl="1" eaLnBrk="1" hangingPunct="1">
              <a:defRPr/>
            </a:pPr>
            <a:r>
              <a:rPr lang="zh-CN" altLang="en-US" sz="3600" dirty="0">
                <a:solidFill>
                  <a:srgbClr val="0033CC"/>
                </a:solidFill>
                <a:latin typeface="黑体" panose="02010609060101010101" pitchFamily="49" charset="-122"/>
                <a:ea typeface="黑体" panose="02010609060101010101" pitchFamily="49" charset="-122"/>
              </a:rPr>
              <a:t>算法的描述</a:t>
            </a:r>
            <a:endParaRPr lang="zh-CN" altLang="zh-CN" sz="3600" dirty="0">
              <a:solidFill>
                <a:srgbClr val="0033CC"/>
              </a:solidFill>
              <a:latin typeface="黑体" panose="02010609060101010101" pitchFamily="49" charset="-122"/>
              <a:ea typeface="黑体" panose="02010609060101010101" pitchFamily="49" charset="-122"/>
            </a:endParaRPr>
          </a:p>
        </p:txBody>
      </p:sp>
      <p:sp>
        <p:nvSpPr>
          <p:cNvPr id="116739" name="Rectangle 3"/>
          <p:cNvSpPr>
            <a:spLocks noGrp="1" noChangeArrowheads="1"/>
          </p:cNvSpPr>
          <p:nvPr>
            <p:ph type="body" idx="1"/>
          </p:nvPr>
        </p:nvSpPr>
        <p:spPr>
          <a:xfrm>
            <a:off x="969966" y="1557338"/>
            <a:ext cx="7058025" cy="4464051"/>
          </a:xfrm>
        </p:spPr>
        <p:txBody>
          <a:bodyPr/>
          <a:lstStyle/>
          <a:p>
            <a:pPr eaLnBrk="1" hangingPunct="1">
              <a:buClr>
                <a:schemeClr val="tx2"/>
              </a:buClr>
              <a:buSzPct val="55000"/>
            </a:pPr>
            <a:r>
              <a:rPr lang="zh-CN" altLang="en-US">
                <a:latin typeface="Times New Roman" panose="02020603050405020304" pitchFamily="18" charset="0"/>
              </a:rPr>
              <a:t>主要有以下四种方法：</a:t>
            </a:r>
          </a:p>
          <a:p>
            <a:pPr eaLnBrk="1" hangingPunct="1">
              <a:buClr>
                <a:schemeClr val="tx2"/>
              </a:buClr>
              <a:buFontTx/>
              <a:buChar char=" "/>
            </a:pPr>
            <a:r>
              <a:rPr lang="zh-CN" altLang="en-US">
                <a:latin typeface="Times New Roman" panose="02020603050405020304" pitchFamily="18" charset="0"/>
              </a:rPr>
              <a:t>（</a:t>
            </a:r>
            <a:r>
              <a:rPr lang="en-US" altLang="zh-CN">
                <a:latin typeface="Times New Roman" panose="02020603050405020304" pitchFamily="18" charset="0"/>
              </a:rPr>
              <a:t>1</a:t>
            </a:r>
            <a:r>
              <a:rPr lang="zh-CN" altLang="en-US">
                <a:latin typeface="Times New Roman" panose="02020603050405020304" pitchFamily="18" charset="0"/>
              </a:rPr>
              <a:t>）自然语言</a:t>
            </a:r>
          </a:p>
          <a:p>
            <a:pPr eaLnBrk="1" hangingPunct="1">
              <a:buClr>
                <a:schemeClr val="tx2"/>
              </a:buClr>
              <a:buFontTx/>
              <a:buChar char=" "/>
            </a:pPr>
            <a:r>
              <a:rPr lang="zh-CN" altLang="en-US">
                <a:latin typeface="Times New Roman" panose="02020603050405020304" pitchFamily="18" charset="0"/>
              </a:rPr>
              <a:t>（</a:t>
            </a:r>
            <a:r>
              <a:rPr lang="en-US" altLang="zh-CN">
                <a:latin typeface="Times New Roman" panose="02020603050405020304" pitchFamily="18" charset="0"/>
              </a:rPr>
              <a:t>2</a:t>
            </a:r>
            <a:r>
              <a:rPr lang="zh-CN" altLang="en-US">
                <a:latin typeface="Times New Roman" panose="02020603050405020304" pitchFamily="18" charset="0"/>
              </a:rPr>
              <a:t>）流程图</a:t>
            </a:r>
          </a:p>
          <a:p>
            <a:pPr eaLnBrk="1" hangingPunct="1">
              <a:buClr>
                <a:schemeClr val="tx2"/>
              </a:buClr>
              <a:buFontTx/>
              <a:buChar char=" "/>
            </a:pPr>
            <a:r>
              <a:rPr lang="zh-CN" altLang="en-US">
                <a:latin typeface="Times New Roman" panose="02020603050405020304" pitchFamily="18" charset="0"/>
              </a:rPr>
              <a:t>（</a:t>
            </a:r>
            <a:r>
              <a:rPr lang="en-US" altLang="zh-CN">
                <a:latin typeface="Times New Roman" panose="02020603050405020304" pitchFamily="18" charset="0"/>
              </a:rPr>
              <a:t>3</a:t>
            </a:r>
            <a:r>
              <a:rPr lang="zh-CN" altLang="en-US">
                <a:latin typeface="Times New Roman" panose="02020603050405020304" pitchFamily="18" charset="0"/>
              </a:rPr>
              <a:t>）高级程序设计语言</a:t>
            </a:r>
          </a:p>
          <a:p>
            <a:pPr eaLnBrk="1" hangingPunct="1">
              <a:buClr>
                <a:schemeClr val="tx2"/>
              </a:buClr>
              <a:buFontTx/>
              <a:buChar char=" "/>
            </a:pPr>
            <a:r>
              <a:rPr lang="zh-CN" altLang="en-US">
                <a:latin typeface="Times New Roman" panose="02020603050405020304" pitchFamily="18" charset="0"/>
              </a:rPr>
              <a:t>（</a:t>
            </a:r>
            <a:r>
              <a:rPr lang="en-US" altLang="zh-CN">
                <a:latin typeface="Times New Roman" panose="02020603050405020304" pitchFamily="18" charset="0"/>
              </a:rPr>
              <a:t>4</a:t>
            </a:r>
            <a:r>
              <a:rPr lang="zh-CN" altLang="en-US">
                <a:latin typeface="Times New Roman" panose="02020603050405020304" pitchFamily="18" charset="0"/>
              </a:rPr>
              <a:t>）伪码语言</a:t>
            </a:r>
          </a:p>
          <a:p>
            <a:pPr eaLnBrk="1" hangingPunct="1">
              <a:buClr>
                <a:schemeClr val="tx2"/>
              </a:buClr>
              <a:buFontTx/>
              <a:buChar char=" "/>
            </a:pPr>
            <a:endParaRPr lang="zh-CN" altLang="en-US" sz="2000">
              <a:latin typeface="Times New Roman" panose="02020603050405020304" pitchFamily="18" charset="0"/>
            </a:endParaRPr>
          </a:p>
          <a:p>
            <a:pPr eaLnBrk="1" hangingPunct="1">
              <a:buClr>
                <a:schemeClr val="tx2"/>
              </a:buClr>
              <a:buSzPct val="55000"/>
            </a:pPr>
            <a:r>
              <a:rPr lang="zh-CN" altLang="en-US">
                <a:latin typeface="Times New Roman" panose="02020603050405020304" pitchFamily="18" charset="0"/>
              </a:rPr>
              <a:t>选用</a:t>
            </a:r>
            <a:r>
              <a:rPr lang="en-US" altLang="zh-CN">
                <a:latin typeface="Times New Roman" panose="02020603050405020304" pitchFamily="18" charset="0"/>
              </a:rPr>
              <a:t>C++</a:t>
            </a:r>
            <a:r>
              <a:rPr lang="zh-CN" altLang="en-US">
                <a:latin typeface="Times New Roman" panose="02020603050405020304" pitchFamily="18" charset="0"/>
              </a:rPr>
              <a:t>语言作为算法描述工具</a:t>
            </a:r>
          </a:p>
          <a:p>
            <a:pPr eaLnBrk="1" hangingPunct="1"/>
            <a:endParaRPr lang="zh-CN" altLang="zh-CN" smtClean="0">
              <a:latin typeface="Times New Roman" panose="02020603050405020304" pitchFamily="18" charset="0"/>
            </a:endParaRPr>
          </a:p>
        </p:txBody>
      </p:sp>
      <p:sp>
        <p:nvSpPr>
          <p:cNvPr id="116740" name="Oval 7"/>
          <p:cNvSpPr>
            <a:spLocks noChangeArrowheads="1"/>
          </p:cNvSpPr>
          <p:nvPr/>
        </p:nvSpPr>
        <p:spPr bwMode="auto">
          <a:xfrm>
            <a:off x="7308850"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6741"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6742" name="Oval 4"/>
          <p:cNvSpPr>
            <a:spLocks noChangeArrowheads="1"/>
          </p:cNvSpPr>
          <p:nvPr/>
        </p:nvSpPr>
        <p:spPr bwMode="auto">
          <a:xfrm>
            <a:off x="7885117"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15901" y="188913"/>
            <a:ext cx="3924300" cy="722312"/>
          </a:xfrm>
        </p:spPr>
        <p:txBody>
          <a:bodyPr/>
          <a:lstStyle/>
          <a:p>
            <a:pPr lvl="1" eaLnBrk="1" hangingPunct="1">
              <a:defRPr/>
            </a:pPr>
            <a:r>
              <a:rPr lang="zh-CN" altLang="en-US" sz="3600" dirty="0">
                <a:solidFill>
                  <a:srgbClr val="0033CC"/>
                </a:solidFill>
                <a:latin typeface="黑体" panose="02010609060101010101" pitchFamily="49" charset="-122"/>
                <a:ea typeface="黑体" panose="02010609060101010101" pitchFamily="49" charset="-122"/>
              </a:rPr>
              <a:t>算法设计目标</a:t>
            </a:r>
            <a:endParaRPr lang="zh-CN" altLang="zh-CN" sz="3600" dirty="0">
              <a:solidFill>
                <a:srgbClr val="0033CC"/>
              </a:solidFill>
              <a:latin typeface="黑体" panose="02010609060101010101" pitchFamily="49" charset="-122"/>
              <a:ea typeface="黑体" panose="02010609060101010101" pitchFamily="49" charset="-122"/>
            </a:endParaRPr>
          </a:p>
        </p:txBody>
      </p:sp>
      <p:sp>
        <p:nvSpPr>
          <p:cNvPr id="117763" name="Oval 7"/>
          <p:cNvSpPr>
            <a:spLocks noChangeArrowheads="1"/>
          </p:cNvSpPr>
          <p:nvPr/>
        </p:nvSpPr>
        <p:spPr bwMode="auto">
          <a:xfrm>
            <a:off x="7308850"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7764"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7765" name="Oval 4"/>
          <p:cNvSpPr>
            <a:spLocks noChangeArrowheads="1"/>
          </p:cNvSpPr>
          <p:nvPr/>
        </p:nvSpPr>
        <p:spPr bwMode="auto">
          <a:xfrm>
            <a:off x="7885117"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7766" name="Rectangle 3"/>
          <p:cNvSpPr txBox="1">
            <a:spLocks noChangeArrowheads="1"/>
          </p:cNvSpPr>
          <p:nvPr/>
        </p:nvSpPr>
        <p:spPr bwMode="auto">
          <a:xfrm>
            <a:off x="374651" y="1412875"/>
            <a:ext cx="82296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Font typeface="Wingdings" panose="05000000000000000000" pitchFamily="2" charset="2"/>
              <a:buNone/>
            </a:pPr>
            <a:r>
              <a:rPr kumimoji="0" lang="en-US" altLang="zh-CN" sz="3600">
                <a:latin typeface="Times New Roman" panose="02020603050405020304" pitchFamily="18" charset="0"/>
              </a:rPr>
              <a:t>  </a:t>
            </a:r>
            <a:r>
              <a:rPr kumimoji="0" lang="zh-CN" altLang="en-US" sz="2800">
                <a:latin typeface="Times New Roman" panose="02020603050405020304" pitchFamily="18" charset="0"/>
              </a:rPr>
              <a:t>通常一个好的算法应考虑以下目标：</a:t>
            </a:r>
          </a:p>
          <a:p>
            <a:pPr eaLnBrk="1" hangingPunct="1">
              <a:spcBef>
                <a:spcPct val="30000"/>
              </a:spcBef>
              <a:buFont typeface="Wingdings" panose="05000000000000000000" pitchFamily="2" charset="2"/>
              <a:buNone/>
            </a:pPr>
            <a:r>
              <a:rPr kumimoji="0" lang="zh-CN" altLang="en-US" sz="2800">
                <a:solidFill>
                  <a:srgbClr val="0000CC"/>
                </a:solidFill>
                <a:latin typeface="Times New Roman" panose="02020603050405020304" pitchFamily="18" charset="0"/>
              </a:rPr>
              <a:t>  </a:t>
            </a:r>
            <a:r>
              <a:rPr kumimoji="0" lang="en-US" altLang="zh-CN" sz="2800">
                <a:solidFill>
                  <a:srgbClr val="0000CC"/>
                </a:solidFill>
                <a:latin typeface="Times New Roman" panose="02020603050405020304" pitchFamily="18" charset="0"/>
              </a:rPr>
              <a:t>1</a:t>
            </a:r>
            <a:r>
              <a:rPr kumimoji="0" lang="zh-CN" altLang="en-US" sz="2800">
                <a:solidFill>
                  <a:srgbClr val="0000CC"/>
                </a:solidFill>
                <a:latin typeface="Times New Roman" panose="02020603050405020304" pitchFamily="18" charset="0"/>
              </a:rPr>
              <a:t>）正确性 </a:t>
            </a:r>
            <a:r>
              <a:rPr kumimoji="0" lang="en-US" altLang="zh-CN" sz="2800">
                <a:solidFill>
                  <a:srgbClr val="0000CC"/>
                </a:solidFill>
                <a:latin typeface="Times New Roman" panose="02020603050405020304" pitchFamily="18" charset="0"/>
                <a:cs typeface="Times New Roman" panose="02020603050405020304" pitchFamily="18" charset="0"/>
              </a:rPr>
              <a:t>correctness</a:t>
            </a:r>
            <a:r>
              <a:rPr kumimoji="0" lang="en-US" altLang="zh-CN" sz="2800">
                <a:solidFill>
                  <a:schemeClr val="folHlink"/>
                </a:solidFill>
                <a:latin typeface="Times New Roman" panose="02020603050405020304" pitchFamily="18" charset="0"/>
                <a:cs typeface="Times New Roman" panose="02020603050405020304" pitchFamily="18" charset="0"/>
              </a:rPr>
              <a:t>      </a:t>
            </a:r>
            <a:r>
              <a:rPr kumimoji="0" lang="zh-CN" altLang="en-US" sz="2800">
                <a:solidFill>
                  <a:schemeClr val="folHlink"/>
                </a:solidFill>
                <a:latin typeface="Times New Roman" panose="02020603050405020304" pitchFamily="18" charset="0"/>
                <a:cs typeface="Times New Roman" panose="02020603050405020304" pitchFamily="18" charset="0"/>
              </a:rPr>
              <a:t>有四个层次</a:t>
            </a:r>
            <a:r>
              <a:rPr kumimoji="0" lang="zh-CN" altLang="en-US" sz="2800">
                <a:latin typeface="Times New Roman" panose="02020603050405020304" pitchFamily="18" charset="0"/>
                <a:cs typeface="Times New Roman" panose="02020603050405020304" pitchFamily="18" charset="0"/>
              </a:rPr>
              <a:t>：</a:t>
            </a:r>
          </a:p>
          <a:p>
            <a:pPr eaLnBrk="1" hangingPunct="1">
              <a:lnSpc>
                <a:spcPct val="105000"/>
              </a:lnSpc>
              <a:buClr>
                <a:schemeClr val="tx1"/>
              </a:buClr>
              <a:buFontTx/>
              <a:buChar char=" "/>
            </a:pPr>
            <a:r>
              <a:rPr kumimoji="0" lang="zh-CN" altLang="en-US" sz="2600">
                <a:latin typeface="Times New Roman" panose="02020603050405020304" pitchFamily="18" charset="0"/>
                <a:cs typeface="Times New Roman" panose="02020603050405020304" pitchFamily="18" charset="0"/>
              </a:rPr>
              <a:t>  （</a:t>
            </a:r>
            <a:r>
              <a:rPr kumimoji="0" lang="en-US" altLang="zh-CN" sz="2600">
                <a:latin typeface="Times New Roman" panose="02020603050405020304" pitchFamily="18" charset="0"/>
                <a:cs typeface="Times New Roman" panose="02020603050405020304" pitchFamily="18" charset="0"/>
              </a:rPr>
              <a:t>1</a:t>
            </a:r>
            <a:r>
              <a:rPr kumimoji="0" lang="zh-CN" altLang="en-US" sz="2600">
                <a:latin typeface="Times New Roman" panose="02020603050405020304" pitchFamily="18" charset="0"/>
                <a:cs typeface="Times New Roman" panose="02020603050405020304" pitchFamily="18" charset="0"/>
              </a:rPr>
              <a:t>）不含语法错误</a:t>
            </a:r>
          </a:p>
          <a:p>
            <a:pPr eaLnBrk="1" hangingPunct="1">
              <a:lnSpc>
                <a:spcPct val="105000"/>
              </a:lnSpc>
              <a:buClr>
                <a:schemeClr val="tx1"/>
              </a:buClr>
              <a:buFontTx/>
              <a:buChar char=" "/>
            </a:pPr>
            <a:r>
              <a:rPr kumimoji="0" lang="zh-CN" altLang="en-US" sz="2600">
                <a:latin typeface="Times New Roman" panose="02020603050405020304" pitchFamily="18" charset="0"/>
                <a:cs typeface="Times New Roman" panose="02020603050405020304" pitchFamily="18" charset="0"/>
              </a:rPr>
              <a:t>  （</a:t>
            </a:r>
            <a:r>
              <a:rPr kumimoji="0" lang="en-US" altLang="zh-CN" sz="2600">
                <a:latin typeface="Times New Roman" panose="02020603050405020304" pitchFamily="18" charset="0"/>
                <a:cs typeface="Times New Roman" panose="02020603050405020304" pitchFamily="18" charset="0"/>
              </a:rPr>
              <a:t>2</a:t>
            </a:r>
            <a:r>
              <a:rPr kumimoji="0" lang="zh-CN" altLang="en-US" sz="2600">
                <a:latin typeface="Times New Roman" panose="02020603050405020304" pitchFamily="18" charset="0"/>
                <a:cs typeface="Times New Roman" panose="02020603050405020304" pitchFamily="18" charset="0"/>
              </a:rPr>
              <a:t>）程序对于</a:t>
            </a:r>
            <a:r>
              <a:rPr kumimoji="0" lang="en-US" altLang="zh-CN" sz="2600">
                <a:latin typeface="Times New Roman" panose="02020603050405020304" pitchFamily="18" charset="0"/>
                <a:cs typeface="Times New Roman" panose="02020603050405020304" pitchFamily="18" charset="0"/>
              </a:rPr>
              <a:t>n</a:t>
            </a:r>
            <a:r>
              <a:rPr kumimoji="0" lang="zh-CN" altLang="en-US" sz="2600">
                <a:latin typeface="Times New Roman" panose="02020603050405020304" pitchFamily="18" charset="0"/>
                <a:cs typeface="Times New Roman" panose="02020603050405020304" pitchFamily="18" charset="0"/>
              </a:rPr>
              <a:t>组输入数据能够得出满足规格说明要求的结果。</a:t>
            </a:r>
          </a:p>
          <a:p>
            <a:pPr eaLnBrk="1" hangingPunct="1">
              <a:lnSpc>
                <a:spcPct val="105000"/>
              </a:lnSpc>
              <a:buClr>
                <a:schemeClr val="tx1"/>
              </a:buClr>
              <a:buFontTx/>
              <a:buChar char=" "/>
            </a:pPr>
            <a:r>
              <a:rPr kumimoji="0" lang="zh-CN" altLang="en-US" sz="2600">
                <a:latin typeface="Times New Roman" panose="02020603050405020304" pitchFamily="18" charset="0"/>
              </a:rPr>
              <a:t>  （</a:t>
            </a:r>
            <a:r>
              <a:rPr kumimoji="0" lang="en-US" altLang="zh-CN" sz="2600">
                <a:latin typeface="Times New Roman" panose="02020603050405020304" pitchFamily="18" charset="0"/>
              </a:rPr>
              <a:t>3</a:t>
            </a:r>
            <a:r>
              <a:rPr kumimoji="0" lang="zh-CN" altLang="en-US" sz="2600">
                <a:latin typeface="Times New Roman" panose="02020603050405020304" pitchFamily="18" charset="0"/>
              </a:rPr>
              <a:t>）程序对于精心选择的典型、边界性的</a:t>
            </a:r>
            <a:r>
              <a:rPr kumimoji="0" lang="en-US" altLang="zh-CN" sz="2600">
                <a:latin typeface="Times New Roman" panose="02020603050405020304" pitchFamily="18" charset="0"/>
              </a:rPr>
              <a:t>n</a:t>
            </a:r>
            <a:r>
              <a:rPr kumimoji="0" lang="zh-CN" altLang="en-US" sz="2600">
                <a:latin typeface="Times New Roman" panose="02020603050405020304" pitchFamily="18" charset="0"/>
              </a:rPr>
              <a:t>组输入数据能得出满足规格说明要求的结果。</a:t>
            </a:r>
          </a:p>
          <a:p>
            <a:pPr eaLnBrk="1" hangingPunct="1">
              <a:lnSpc>
                <a:spcPct val="105000"/>
              </a:lnSpc>
              <a:buClr>
                <a:schemeClr val="tx1"/>
              </a:buClr>
              <a:buFontTx/>
              <a:buChar char=" "/>
            </a:pPr>
            <a:r>
              <a:rPr kumimoji="0" lang="zh-CN" altLang="en-US" sz="2600">
                <a:latin typeface="Times New Roman" panose="02020603050405020304" pitchFamily="18" charset="0"/>
              </a:rPr>
              <a:t>  （</a:t>
            </a:r>
            <a:r>
              <a:rPr kumimoji="0" lang="en-US" altLang="zh-CN" sz="2600">
                <a:latin typeface="Times New Roman" panose="02020603050405020304" pitchFamily="18" charset="0"/>
              </a:rPr>
              <a:t>4</a:t>
            </a:r>
            <a:r>
              <a:rPr kumimoji="0" lang="zh-CN" altLang="en-US" sz="2600">
                <a:latin typeface="Times New Roman" panose="02020603050405020304" pitchFamily="18" charset="0"/>
              </a:rPr>
              <a:t>）程序对于一切合适的输入数据都能得出满足规格说明要求的结果（穷举）。</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3"/>
          <p:cNvSpPr>
            <a:spLocks noGrp="1" noChangeArrowheads="1"/>
          </p:cNvSpPr>
          <p:nvPr>
            <p:ph type="body" idx="1"/>
          </p:nvPr>
        </p:nvSpPr>
        <p:spPr>
          <a:xfrm>
            <a:off x="555628" y="1411291"/>
            <a:ext cx="8120063" cy="4681537"/>
          </a:xfrm>
        </p:spPr>
        <p:txBody>
          <a:bodyPr/>
          <a:lstStyle/>
          <a:p>
            <a:pPr eaLnBrk="1" hangingPunct="1">
              <a:lnSpc>
                <a:spcPct val="105000"/>
              </a:lnSpc>
              <a:spcBef>
                <a:spcPct val="30000"/>
              </a:spcBef>
              <a:buFont typeface="Wingdings" panose="05000000000000000000" pitchFamily="2" charset="2"/>
              <a:buNone/>
            </a:pPr>
            <a:r>
              <a:rPr lang="en-US" altLang="zh-CN">
                <a:solidFill>
                  <a:srgbClr val="0000CC"/>
                </a:solidFill>
                <a:latin typeface="Times New Roman" panose="02020603050405020304" pitchFamily="18" charset="0"/>
              </a:rPr>
              <a:t>2</a:t>
            </a:r>
            <a:r>
              <a:rPr lang="zh-CN" altLang="en-US">
                <a:solidFill>
                  <a:srgbClr val="0000CC"/>
                </a:solidFill>
                <a:latin typeface="Times New Roman" panose="02020603050405020304" pitchFamily="18" charset="0"/>
              </a:rPr>
              <a:t>）可读性 </a:t>
            </a:r>
            <a:r>
              <a:rPr lang="en-US" altLang="zh-CN">
                <a:solidFill>
                  <a:srgbClr val="0000CC"/>
                </a:solidFill>
                <a:latin typeface="Times New Roman" panose="02020603050405020304" pitchFamily="18" charset="0"/>
                <a:cs typeface="Times New Roman" panose="02020603050405020304" pitchFamily="18" charset="0"/>
              </a:rPr>
              <a:t>readability</a:t>
            </a:r>
          </a:p>
          <a:p>
            <a:pPr eaLnBrk="1" hangingPunct="1">
              <a:lnSpc>
                <a:spcPct val="105000"/>
              </a:lnSpc>
              <a:buFont typeface="Wingdings" panose="05000000000000000000" pitchFamily="2" charset="2"/>
              <a:buNone/>
            </a:pPr>
            <a:r>
              <a:rPr lang="zh-CN" altLang="en-US" sz="2600">
                <a:latin typeface="Times New Roman" panose="02020603050405020304" pitchFamily="18" charset="0"/>
              </a:rPr>
              <a:t>      算法应该容易阅读。以有利于阅读者对程序的理解。</a:t>
            </a:r>
          </a:p>
          <a:p>
            <a:pPr eaLnBrk="1" hangingPunct="1">
              <a:lnSpc>
                <a:spcPct val="105000"/>
              </a:lnSpc>
              <a:spcBef>
                <a:spcPct val="40000"/>
              </a:spcBef>
              <a:buFont typeface="Wingdings" panose="05000000000000000000" pitchFamily="2" charset="2"/>
              <a:buNone/>
            </a:pPr>
            <a:r>
              <a:rPr lang="en-US" altLang="zh-CN">
                <a:solidFill>
                  <a:srgbClr val="0000CC"/>
                </a:solidFill>
                <a:latin typeface="Times New Roman" panose="02020603050405020304" pitchFamily="18" charset="0"/>
              </a:rPr>
              <a:t>3</a:t>
            </a:r>
            <a:r>
              <a:rPr lang="zh-CN" altLang="en-US">
                <a:solidFill>
                  <a:srgbClr val="0000CC"/>
                </a:solidFill>
                <a:latin typeface="Times New Roman" panose="02020603050405020304" pitchFamily="18" charset="0"/>
              </a:rPr>
              <a:t>）健壮性</a:t>
            </a:r>
            <a:r>
              <a:rPr lang="en-US" altLang="zh-CN">
                <a:solidFill>
                  <a:srgbClr val="0000CC"/>
                </a:solidFill>
                <a:latin typeface="Times New Roman" panose="02020603050405020304" pitchFamily="18" charset="0"/>
              </a:rPr>
              <a:t>/</a:t>
            </a:r>
            <a:r>
              <a:rPr lang="zh-CN" altLang="en-US">
                <a:solidFill>
                  <a:srgbClr val="0000CC"/>
                </a:solidFill>
                <a:latin typeface="Times New Roman" panose="02020603050405020304" pitchFamily="18" charset="0"/>
              </a:rPr>
              <a:t>鲁棒性 </a:t>
            </a:r>
            <a:r>
              <a:rPr lang="en-US" altLang="zh-CN">
                <a:solidFill>
                  <a:srgbClr val="0000CC"/>
                </a:solidFill>
                <a:latin typeface="Times New Roman" panose="02020603050405020304" pitchFamily="18" charset="0"/>
                <a:cs typeface="Times New Roman" panose="02020603050405020304" pitchFamily="18" charset="0"/>
              </a:rPr>
              <a:t>robustness</a:t>
            </a:r>
            <a:endParaRPr lang="zh-CN" altLang="en-US">
              <a:solidFill>
                <a:schemeClr val="hlink"/>
              </a:solidFill>
              <a:latin typeface="Times New Roman" panose="02020603050405020304" pitchFamily="18" charset="0"/>
            </a:endParaRPr>
          </a:p>
          <a:p>
            <a:pPr eaLnBrk="1" hangingPunct="1">
              <a:lnSpc>
                <a:spcPct val="105000"/>
              </a:lnSpc>
              <a:buFont typeface="Wingdings" panose="05000000000000000000" pitchFamily="2" charset="2"/>
              <a:buNone/>
            </a:pPr>
            <a:r>
              <a:rPr lang="zh-CN" altLang="en-US" sz="2600">
                <a:latin typeface="Times New Roman" panose="02020603050405020304" pitchFamily="18" charset="0"/>
              </a:rPr>
              <a:t>       算法应具有容错处理的功能。当输入非法数据时，算法应对其作出反应，而不应产生莫名其妙的输出结果。</a:t>
            </a:r>
          </a:p>
          <a:p>
            <a:pPr eaLnBrk="1" hangingPunct="1">
              <a:lnSpc>
                <a:spcPct val="105000"/>
              </a:lnSpc>
              <a:spcBef>
                <a:spcPct val="40000"/>
              </a:spcBef>
              <a:buFont typeface="Wingdings" panose="05000000000000000000" pitchFamily="2" charset="2"/>
              <a:buNone/>
            </a:pPr>
            <a:r>
              <a:rPr lang="en-US" altLang="zh-CN">
                <a:solidFill>
                  <a:srgbClr val="0000CC"/>
                </a:solidFill>
                <a:latin typeface="Times New Roman" panose="02020603050405020304" pitchFamily="18" charset="0"/>
              </a:rPr>
              <a:t>4</a:t>
            </a:r>
            <a:r>
              <a:rPr lang="zh-CN" altLang="en-US">
                <a:solidFill>
                  <a:srgbClr val="0000CC"/>
                </a:solidFill>
                <a:latin typeface="Times New Roman" panose="02020603050405020304" pitchFamily="18" charset="0"/>
              </a:rPr>
              <a:t>）效率 </a:t>
            </a:r>
            <a:r>
              <a:rPr lang="en-US" altLang="zh-CN">
                <a:solidFill>
                  <a:srgbClr val="0000CC"/>
                </a:solidFill>
                <a:latin typeface="Times New Roman" panose="02020603050405020304" pitchFamily="18" charset="0"/>
              </a:rPr>
              <a:t>efficiency</a:t>
            </a:r>
          </a:p>
          <a:p>
            <a:pPr eaLnBrk="1" hangingPunct="1">
              <a:lnSpc>
                <a:spcPct val="105000"/>
              </a:lnSpc>
              <a:buFont typeface="Wingdings" panose="05000000000000000000" pitchFamily="2" charset="2"/>
              <a:buNone/>
            </a:pPr>
            <a:r>
              <a:rPr lang="zh-CN" altLang="en-US" sz="2600">
                <a:latin typeface="Times New Roman" panose="02020603050405020304" pitchFamily="18" charset="0"/>
              </a:rPr>
              <a:t>      效率指的是算法执行的时间和空间利用率。通常这两者与问题的规模有关。</a:t>
            </a:r>
            <a:endParaRPr lang="zh-CN" altLang="zh-CN" sz="2600">
              <a:latin typeface="Times New Roman" panose="02020603050405020304" pitchFamily="18" charset="0"/>
            </a:endParaRPr>
          </a:p>
        </p:txBody>
      </p:sp>
      <p:sp>
        <p:nvSpPr>
          <p:cNvPr id="118787" name="Oval 7"/>
          <p:cNvSpPr>
            <a:spLocks noChangeArrowheads="1"/>
          </p:cNvSpPr>
          <p:nvPr/>
        </p:nvSpPr>
        <p:spPr bwMode="auto">
          <a:xfrm>
            <a:off x="7308850"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8788"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8789" name="Oval 4"/>
          <p:cNvSpPr>
            <a:spLocks noChangeArrowheads="1"/>
          </p:cNvSpPr>
          <p:nvPr/>
        </p:nvSpPr>
        <p:spPr bwMode="auto">
          <a:xfrm>
            <a:off x="7885117"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194" name="Rectangle 2"/>
          <p:cNvSpPr>
            <a:spLocks noChangeArrowheads="1"/>
          </p:cNvSpPr>
          <p:nvPr/>
        </p:nvSpPr>
        <p:spPr bwMode="auto">
          <a:xfrm>
            <a:off x="215900" y="188913"/>
            <a:ext cx="4572000"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marL="342900" indent="-342900">
              <a:defRPr sz="4400" b="1">
                <a:solidFill>
                  <a:srgbClr val="336699"/>
                </a:solidFill>
                <a:latin typeface="Tahoma" panose="020B0604030504040204" pitchFamily="34" charset="0"/>
                <a:ea typeface="仿宋_GB2312" pitchFamily="49" charset="-122"/>
              </a:defRPr>
            </a:lvl1pPr>
            <a:lvl2pPr marL="342900" indent="-342900">
              <a:defRPr sz="4400" b="1">
                <a:solidFill>
                  <a:srgbClr val="336699"/>
                </a:solidFill>
                <a:latin typeface="Tahoma" panose="020B0604030504040204" pitchFamily="34" charset="0"/>
                <a:ea typeface="仿宋_GB2312" pitchFamily="49" charset="-122"/>
              </a:defRPr>
            </a:lvl2pPr>
            <a:lvl3pPr marL="342900" indent="-342900">
              <a:defRPr sz="4400" b="1">
                <a:solidFill>
                  <a:srgbClr val="336699"/>
                </a:solidFill>
                <a:latin typeface="Tahoma" panose="020B0604030504040204" pitchFamily="34" charset="0"/>
                <a:ea typeface="仿宋_GB2312" pitchFamily="49" charset="-122"/>
              </a:defRPr>
            </a:lvl3pPr>
            <a:lvl4pPr marL="342900" indent="-342900">
              <a:defRPr sz="4400" b="1">
                <a:solidFill>
                  <a:srgbClr val="336699"/>
                </a:solidFill>
                <a:latin typeface="Tahoma" panose="020B0604030504040204" pitchFamily="34" charset="0"/>
                <a:ea typeface="仿宋_GB2312" pitchFamily="49" charset="-122"/>
              </a:defRPr>
            </a:lvl4pPr>
            <a:lvl5pPr marL="342900" indent="-342900">
              <a:defRPr sz="4400" b="1">
                <a:solidFill>
                  <a:srgbClr val="336699"/>
                </a:solidFill>
                <a:latin typeface="Tahoma" panose="020B0604030504040204" pitchFamily="34" charset="0"/>
                <a:ea typeface="仿宋_GB2312" pitchFamily="49" charset="-122"/>
              </a:defRPr>
            </a:lvl5pPr>
            <a:lvl6pPr marL="800100" indent="-3429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6pPr>
            <a:lvl7pPr marL="1257300" indent="-3429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7pPr>
            <a:lvl8pPr marL="1714500" indent="-3429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8pPr>
            <a:lvl9pPr marL="2171700" indent="-3429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9pPr>
          </a:lstStyle>
          <a:p>
            <a:pPr eaLnBrk="1" hangingPunct="1">
              <a:defRPr/>
            </a:pPr>
            <a:r>
              <a:rPr kumimoji="0" lang="zh-CN" altLang="en-US" sz="3600">
                <a:solidFill>
                  <a:srgbClr val="0033CC"/>
                </a:solidFill>
                <a:effectLst>
                  <a:outerShdw blurRad="38100" dist="38100" dir="2700000" algn="tl">
                    <a:srgbClr val="C0C0C0"/>
                  </a:outerShdw>
                </a:effectLst>
                <a:latin typeface="黑体" panose="02010609060101010101" pitchFamily="49" charset="-122"/>
                <a:ea typeface="黑体" panose="02010609060101010101" pitchFamily="49" charset="-122"/>
              </a:rPr>
              <a:t>算法设计目标（续）</a:t>
            </a:r>
            <a:endParaRPr kumimoji="0" lang="zh-CN" altLang="zh-CN" sz="3600">
              <a:solidFill>
                <a:srgbClr val="0033CC"/>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body" idx="1"/>
          </p:nvPr>
        </p:nvSpPr>
        <p:spPr>
          <a:xfrm>
            <a:off x="684214" y="1052514"/>
            <a:ext cx="4392612" cy="647700"/>
          </a:xfrm>
        </p:spPr>
        <p:txBody>
          <a:bodyPr/>
          <a:lstStyle/>
          <a:p>
            <a:pPr marL="0" indent="0">
              <a:lnSpc>
                <a:spcPct val="105000"/>
              </a:lnSpc>
              <a:spcBef>
                <a:spcPct val="0"/>
              </a:spcBef>
              <a:buClr>
                <a:srgbClr val="00CC00"/>
              </a:buClr>
              <a:buSzPct val="50000"/>
              <a:buNone/>
              <a:defRPr/>
            </a:pPr>
            <a:r>
              <a:rPr lang="zh-CN" altLang="en-US" sz="3000">
                <a:effectLst>
                  <a:outerShdw blurRad="38100" dist="38100" dir="2700000" algn="tl">
                    <a:srgbClr val="C0C0C0"/>
                  </a:outerShdw>
                </a:effectLst>
                <a:latin typeface="Times New Roman" panose="02020603050405020304" pitchFamily="18" charset="0"/>
              </a:rPr>
              <a:t>自顶向下，逐步求精</a:t>
            </a:r>
            <a:endParaRPr lang="en-US" altLang="zh-CN" sz="3000">
              <a:effectLst>
                <a:outerShdw blurRad="38100" dist="38100" dir="2700000" algn="tl">
                  <a:srgbClr val="C0C0C0"/>
                </a:outerShdw>
              </a:effectLst>
              <a:latin typeface="Times New Roman" panose="02020603050405020304" pitchFamily="18" charset="0"/>
            </a:endParaRPr>
          </a:p>
        </p:txBody>
      </p:sp>
      <p:sp>
        <p:nvSpPr>
          <p:cNvPr id="191491" name="Text Box 3"/>
          <p:cNvSpPr txBox="1">
            <a:spLocks noChangeArrowheads="1"/>
          </p:cNvSpPr>
          <p:nvPr/>
        </p:nvSpPr>
        <p:spPr bwMode="auto">
          <a:xfrm>
            <a:off x="179390" y="285754"/>
            <a:ext cx="4105275" cy="668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3600">
                <a:solidFill>
                  <a:srgbClr val="0000CC"/>
                </a:solidFill>
                <a:effectLst>
                  <a:outerShdw blurRad="38100" dist="38100" dir="2700000" algn="tl">
                    <a:srgbClr val="C0C0C0"/>
                  </a:outerShdw>
                </a:effectLst>
                <a:latin typeface="黑体" panose="02010609060101010101" pitchFamily="49" charset="-122"/>
              </a:rPr>
              <a:t>算法设计方法  </a:t>
            </a:r>
            <a:r>
              <a:rPr lang="zh-CN" altLang="en-US" sz="3200">
                <a:solidFill>
                  <a:srgbClr val="FF0000"/>
                </a:solidFill>
                <a:latin typeface="Times New Roman" panose="02020603050405020304" pitchFamily="18" charset="0"/>
                <a:ea typeface="宋体" panose="02010600030101010101" pitchFamily="2" charset="-122"/>
              </a:rPr>
              <a:t>    </a:t>
            </a:r>
          </a:p>
        </p:txBody>
      </p:sp>
      <p:sp>
        <p:nvSpPr>
          <p:cNvPr id="119812" name="Oval 7"/>
          <p:cNvSpPr>
            <a:spLocks noChangeArrowheads="1"/>
          </p:cNvSpPr>
          <p:nvPr/>
        </p:nvSpPr>
        <p:spPr bwMode="auto">
          <a:xfrm>
            <a:off x="7308850"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9813"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9814" name="Oval 4"/>
          <p:cNvSpPr>
            <a:spLocks noChangeArrowheads="1"/>
          </p:cNvSpPr>
          <p:nvPr/>
        </p:nvSpPr>
        <p:spPr bwMode="auto">
          <a:xfrm>
            <a:off x="7885117"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9815" name="Rectangle 8"/>
          <p:cNvSpPr>
            <a:spLocks noChangeArrowheads="1"/>
          </p:cNvSpPr>
          <p:nvPr/>
        </p:nvSpPr>
        <p:spPr bwMode="auto">
          <a:xfrm>
            <a:off x="776288" y="1771651"/>
            <a:ext cx="7467600" cy="472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10000"/>
              </a:lnSpc>
              <a:spcBef>
                <a:spcPct val="0"/>
              </a:spcBef>
              <a:buClr>
                <a:srgbClr val="800080"/>
              </a:buClr>
              <a:buSzPct val="50000"/>
            </a:pPr>
            <a:r>
              <a:rPr kumimoji="0" lang="zh-CN" altLang="en-US" sz="2800">
                <a:solidFill>
                  <a:srgbClr val="0000FF"/>
                </a:solidFill>
                <a:latin typeface="Times New Roman" panose="02020603050405020304" pitchFamily="18" charset="0"/>
                <a:ea typeface="仿宋_GB2312" pitchFamily="49" charset="-122"/>
              </a:rPr>
              <a:t>事例学习：</a:t>
            </a:r>
            <a:r>
              <a:rPr kumimoji="0" lang="zh-CN" altLang="en-US" sz="2800">
                <a:solidFill>
                  <a:srgbClr val="FF0000"/>
                </a:solidFill>
                <a:latin typeface="Times New Roman" panose="02020603050405020304" pitchFamily="18" charset="0"/>
                <a:ea typeface="仿宋_GB2312" pitchFamily="49" charset="-122"/>
              </a:rPr>
              <a:t>选择排序问题</a:t>
            </a:r>
          </a:p>
          <a:p>
            <a:pPr>
              <a:lnSpc>
                <a:spcPct val="110000"/>
              </a:lnSpc>
              <a:spcBef>
                <a:spcPct val="0"/>
              </a:spcBef>
              <a:buClr>
                <a:srgbClr val="800080"/>
              </a:buClr>
              <a:buSzPct val="50000"/>
            </a:pPr>
            <a:r>
              <a:rPr kumimoji="0" lang="zh-CN" altLang="en-US" sz="2800">
                <a:solidFill>
                  <a:srgbClr val="0000FF"/>
                </a:solidFill>
                <a:latin typeface="Times New Roman" panose="02020603050405020304" pitchFamily="18" charset="0"/>
                <a:ea typeface="仿宋_GB2312" pitchFamily="49" charset="-122"/>
              </a:rPr>
              <a:t>明确问题：</a:t>
            </a:r>
            <a:r>
              <a:rPr kumimoji="0" lang="zh-CN" altLang="en-US" sz="2800">
                <a:latin typeface="Times New Roman" panose="02020603050405020304" pitchFamily="18" charset="0"/>
                <a:ea typeface="仿宋_GB2312" pitchFamily="49" charset="-122"/>
              </a:rPr>
              <a:t>递增排序</a:t>
            </a:r>
          </a:p>
          <a:p>
            <a:pPr>
              <a:lnSpc>
                <a:spcPct val="110000"/>
              </a:lnSpc>
              <a:spcBef>
                <a:spcPct val="0"/>
              </a:spcBef>
              <a:buClr>
                <a:srgbClr val="800080"/>
              </a:buClr>
              <a:buSzPct val="50000"/>
            </a:pPr>
            <a:r>
              <a:rPr kumimoji="0" lang="zh-CN" altLang="en-US" sz="2800">
                <a:solidFill>
                  <a:srgbClr val="0000FF"/>
                </a:solidFill>
                <a:latin typeface="Times New Roman" panose="02020603050405020304" pitchFamily="18" charset="0"/>
                <a:ea typeface="仿宋_GB2312" pitchFamily="49" charset="-122"/>
              </a:rPr>
              <a:t>解决方案：</a:t>
            </a:r>
            <a:r>
              <a:rPr kumimoji="0" lang="zh-CN" altLang="en-US" sz="2800">
                <a:latin typeface="Times New Roman" panose="02020603050405020304" pitchFamily="18" charset="0"/>
                <a:ea typeface="仿宋_GB2312" pitchFamily="49" charset="-122"/>
              </a:rPr>
              <a:t>逐个选择最小数据</a:t>
            </a:r>
          </a:p>
          <a:p>
            <a:pPr>
              <a:lnSpc>
                <a:spcPct val="110000"/>
              </a:lnSpc>
              <a:spcBef>
                <a:spcPct val="0"/>
              </a:spcBef>
              <a:buClr>
                <a:srgbClr val="800080"/>
              </a:buClr>
              <a:buSzPct val="50000"/>
            </a:pPr>
            <a:r>
              <a:rPr kumimoji="0" lang="zh-CN" altLang="en-US" sz="2800">
                <a:solidFill>
                  <a:srgbClr val="0000FF"/>
                </a:solidFill>
                <a:latin typeface="Times New Roman" panose="02020603050405020304" pitchFamily="18" charset="0"/>
                <a:ea typeface="仿宋_GB2312" pitchFamily="49" charset="-122"/>
              </a:rPr>
              <a:t>算法框架：</a:t>
            </a:r>
            <a:r>
              <a:rPr kumimoji="0" lang="zh-CN" altLang="en-US" sz="2800">
                <a:latin typeface="Times New Roman" panose="02020603050405020304" pitchFamily="18" charset="0"/>
                <a:ea typeface="仿宋_GB2312" pitchFamily="49" charset="-122"/>
              </a:rPr>
              <a:t/>
            </a:r>
            <a:br>
              <a:rPr kumimoji="0" lang="zh-CN" altLang="en-US" sz="2800">
                <a:latin typeface="Times New Roman" panose="02020603050405020304" pitchFamily="18" charset="0"/>
                <a:ea typeface="仿宋_GB2312" pitchFamily="49" charset="-122"/>
              </a:rPr>
            </a:br>
            <a:r>
              <a:rPr kumimoji="0" lang="zh-CN" altLang="en-US" sz="2800">
                <a:latin typeface="Times New Roman" panose="02020603050405020304" pitchFamily="18" charset="0"/>
                <a:ea typeface="仿宋_GB2312" pitchFamily="49" charset="-122"/>
              </a:rPr>
              <a:t>  </a:t>
            </a:r>
            <a:r>
              <a:rPr kumimoji="0" lang="en-US" altLang="zh-CN" sz="2800">
                <a:solidFill>
                  <a:srgbClr val="CC0000"/>
                </a:solidFill>
                <a:latin typeface="Times New Roman" panose="02020603050405020304" pitchFamily="18" charset="0"/>
                <a:ea typeface="仿宋_GB2312" pitchFamily="49" charset="-122"/>
              </a:rPr>
              <a:t>for (int i = 0; i &lt; n</a:t>
            </a:r>
            <a:r>
              <a:rPr kumimoji="0" lang="en-US" altLang="zh-CN" sz="2800">
                <a:solidFill>
                  <a:srgbClr val="CC0000"/>
                </a:solidFill>
                <a:latin typeface="Courier New" panose="02070309020205020404" pitchFamily="49" charset="0"/>
                <a:ea typeface="仿宋_GB2312" pitchFamily="49" charset="-122"/>
              </a:rPr>
              <a:t>-</a:t>
            </a:r>
            <a:r>
              <a:rPr kumimoji="0" lang="en-US" altLang="zh-CN" sz="2800">
                <a:solidFill>
                  <a:srgbClr val="CC0000"/>
                </a:solidFill>
                <a:latin typeface="Times New Roman" panose="02020603050405020304" pitchFamily="18" charset="0"/>
                <a:ea typeface="仿宋_GB2312" pitchFamily="49" charset="-122"/>
              </a:rPr>
              <a:t>1; i++) {    //n</a:t>
            </a:r>
            <a:r>
              <a:rPr kumimoji="0" lang="en-US" altLang="zh-CN" sz="2800">
                <a:solidFill>
                  <a:srgbClr val="CC0000"/>
                </a:solidFill>
                <a:latin typeface="Courier New" panose="02070309020205020404" pitchFamily="49" charset="0"/>
                <a:ea typeface="仿宋_GB2312" pitchFamily="49" charset="-122"/>
              </a:rPr>
              <a:t>-</a:t>
            </a:r>
            <a:r>
              <a:rPr kumimoji="0" lang="en-US" altLang="zh-CN" sz="2800">
                <a:solidFill>
                  <a:srgbClr val="CC0000"/>
                </a:solidFill>
                <a:latin typeface="Times New Roman" panose="02020603050405020304" pitchFamily="18" charset="0"/>
                <a:ea typeface="仿宋_GB2312" pitchFamily="49" charset="-122"/>
              </a:rPr>
              <a:t>1</a:t>
            </a:r>
            <a:r>
              <a:rPr kumimoji="0" lang="zh-CN" altLang="en-US" sz="2800">
                <a:solidFill>
                  <a:srgbClr val="CC0000"/>
                </a:solidFill>
                <a:latin typeface="Times New Roman" panose="02020603050405020304" pitchFamily="18" charset="0"/>
                <a:ea typeface="仿宋_GB2312" pitchFamily="49" charset="-122"/>
              </a:rPr>
              <a:t>趟     	 从</a:t>
            </a:r>
            <a:r>
              <a:rPr kumimoji="0" lang="en-US" altLang="zh-CN" sz="2800">
                <a:solidFill>
                  <a:srgbClr val="CC0000"/>
                </a:solidFill>
                <a:latin typeface="Times New Roman" panose="02020603050405020304" pitchFamily="18" charset="0"/>
                <a:ea typeface="仿宋_GB2312" pitchFamily="49" charset="-122"/>
              </a:rPr>
              <a:t>a[i]</a:t>
            </a:r>
            <a:r>
              <a:rPr kumimoji="0" lang="zh-CN" altLang="en-US" sz="2800">
                <a:solidFill>
                  <a:srgbClr val="CC0000"/>
                </a:solidFill>
                <a:latin typeface="Times New Roman" panose="02020603050405020304" pitchFamily="18" charset="0"/>
                <a:ea typeface="仿宋_GB2312" pitchFamily="49" charset="-122"/>
              </a:rPr>
              <a:t>检查到</a:t>
            </a:r>
            <a:r>
              <a:rPr kumimoji="0" lang="en-US" altLang="zh-CN" sz="2800">
                <a:solidFill>
                  <a:srgbClr val="CC0000"/>
                </a:solidFill>
                <a:latin typeface="Times New Roman" panose="02020603050405020304" pitchFamily="18" charset="0"/>
                <a:ea typeface="仿宋_GB2312" pitchFamily="49" charset="-122"/>
              </a:rPr>
              <a:t>a[n</a:t>
            </a:r>
            <a:r>
              <a:rPr kumimoji="0" lang="en-US" altLang="zh-CN" sz="2800">
                <a:solidFill>
                  <a:srgbClr val="CC0000"/>
                </a:solidFill>
                <a:latin typeface="Courier New" panose="02070309020205020404" pitchFamily="49" charset="0"/>
                <a:ea typeface="仿宋_GB2312" pitchFamily="49" charset="-122"/>
              </a:rPr>
              <a:t>-</a:t>
            </a:r>
            <a:r>
              <a:rPr kumimoji="0" lang="en-US" altLang="zh-CN" sz="2800">
                <a:solidFill>
                  <a:srgbClr val="CC0000"/>
                </a:solidFill>
                <a:latin typeface="Times New Roman" panose="02020603050405020304" pitchFamily="18" charset="0"/>
                <a:ea typeface="仿宋_GB2312" pitchFamily="49" charset="-122"/>
              </a:rPr>
              <a:t>1];</a:t>
            </a:r>
            <a:br>
              <a:rPr kumimoji="0" lang="en-US" altLang="zh-CN" sz="2800">
                <a:solidFill>
                  <a:srgbClr val="CC0000"/>
                </a:solidFill>
                <a:latin typeface="Times New Roman" panose="02020603050405020304" pitchFamily="18" charset="0"/>
                <a:ea typeface="仿宋_GB2312" pitchFamily="49" charset="-122"/>
              </a:rPr>
            </a:br>
            <a:r>
              <a:rPr kumimoji="0" lang="en-US" altLang="zh-CN" sz="2800">
                <a:solidFill>
                  <a:srgbClr val="CC0000"/>
                </a:solidFill>
                <a:latin typeface="Times New Roman" panose="02020603050405020304" pitchFamily="18" charset="0"/>
                <a:ea typeface="仿宋_GB2312" pitchFamily="49" charset="-122"/>
              </a:rPr>
              <a:t>	 </a:t>
            </a:r>
            <a:r>
              <a:rPr kumimoji="0" lang="zh-CN" altLang="en-US" sz="2800">
                <a:solidFill>
                  <a:srgbClr val="CC0000"/>
                </a:solidFill>
                <a:latin typeface="Times New Roman" panose="02020603050405020304" pitchFamily="18" charset="0"/>
                <a:ea typeface="仿宋_GB2312" pitchFamily="49" charset="-122"/>
              </a:rPr>
              <a:t>若最小整数在</a:t>
            </a:r>
            <a:r>
              <a:rPr kumimoji="0" lang="en-US" altLang="zh-CN" sz="2800">
                <a:solidFill>
                  <a:srgbClr val="CC0000"/>
                </a:solidFill>
                <a:latin typeface="Times New Roman" panose="02020603050405020304" pitchFamily="18" charset="0"/>
                <a:ea typeface="仿宋_GB2312" pitchFamily="49" charset="-122"/>
              </a:rPr>
              <a:t>a[k], </a:t>
            </a:r>
            <a:r>
              <a:rPr kumimoji="0" lang="zh-CN" altLang="en-US" sz="2800">
                <a:solidFill>
                  <a:srgbClr val="CC0000"/>
                </a:solidFill>
                <a:latin typeface="Times New Roman" panose="02020603050405020304" pitchFamily="18" charset="0"/>
                <a:ea typeface="仿宋_GB2312" pitchFamily="49" charset="-122"/>
              </a:rPr>
              <a:t>交换</a:t>
            </a:r>
            <a:r>
              <a:rPr kumimoji="0" lang="en-US" altLang="zh-CN" sz="2800">
                <a:solidFill>
                  <a:srgbClr val="CC0000"/>
                </a:solidFill>
                <a:latin typeface="Times New Roman" panose="02020603050405020304" pitchFamily="18" charset="0"/>
                <a:ea typeface="仿宋_GB2312" pitchFamily="49" charset="-122"/>
              </a:rPr>
              <a:t>a[i]</a:t>
            </a:r>
            <a:r>
              <a:rPr kumimoji="0" lang="zh-CN" altLang="en-US" sz="2800">
                <a:solidFill>
                  <a:srgbClr val="CC0000"/>
                </a:solidFill>
                <a:latin typeface="Times New Roman" panose="02020603050405020304" pitchFamily="18" charset="0"/>
                <a:ea typeface="仿宋_GB2312" pitchFamily="49" charset="-122"/>
              </a:rPr>
              <a:t>与</a:t>
            </a:r>
            <a:r>
              <a:rPr kumimoji="0" lang="en-US" altLang="zh-CN" sz="2800">
                <a:solidFill>
                  <a:srgbClr val="CC0000"/>
                </a:solidFill>
                <a:latin typeface="Times New Roman" panose="02020603050405020304" pitchFamily="18" charset="0"/>
                <a:ea typeface="仿宋_GB2312" pitchFamily="49" charset="-122"/>
              </a:rPr>
              <a:t>a[k];</a:t>
            </a:r>
          </a:p>
          <a:p>
            <a:pPr>
              <a:lnSpc>
                <a:spcPct val="110000"/>
              </a:lnSpc>
              <a:spcBef>
                <a:spcPct val="0"/>
              </a:spcBef>
              <a:buClr>
                <a:srgbClr val="00CC00"/>
              </a:buClr>
              <a:buSzPct val="50000"/>
              <a:buFont typeface="Wingdings" panose="05000000000000000000" pitchFamily="2" charset="2"/>
              <a:buNone/>
            </a:pPr>
            <a:r>
              <a:rPr kumimoji="0" lang="en-US" altLang="zh-CN" sz="2800">
                <a:solidFill>
                  <a:srgbClr val="CC0000"/>
                </a:solidFill>
                <a:latin typeface="Times New Roman" panose="02020603050405020304" pitchFamily="18" charset="0"/>
                <a:ea typeface="仿宋_GB2312" pitchFamily="49" charset="-122"/>
              </a:rPr>
              <a:t>      }</a:t>
            </a:r>
          </a:p>
          <a:p>
            <a:pPr>
              <a:lnSpc>
                <a:spcPct val="110000"/>
              </a:lnSpc>
              <a:spcBef>
                <a:spcPct val="0"/>
              </a:spcBef>
              <a:buClr>
                <a:srgbClr val="800080"/>
              </a:buClr>
              <a:buSzPct val="50000"/>
            </a:pPr>
            <a:r>
              <a:rPr kumimoji="0" lang="zh-CN" altLang="en-US" sz="2800">
                <a:solidFill>
                  <a:srgbClr val="0000FF"/>
                </a:solidFill>
                <a:latin typeface="Times New Roman" panose="02020603050405020304" pitchFamily="18" charset="0"/>
                <a:ea typeface="仿宋_GB2312" pitchFamily="49" charset="-122"/>
              </a:rPr>
              <a:t>细化程序：</a:t>
            </a:r>
            <a:r>
              <a:rPr kumimoji="0" lang="zh-CN" altLang="en-US" sz="2800">
                <a:latin typeface="Times New Roman" panose="02020603050405020304" pitchFamily="18" charset="0"/>
                <a:ea typeface="仿宋_GB2312" pitchFamily="49" charset="-122"/>
              </a:rPr>
              <a:t>程序 </a:t>
            </a:r>
            <a:r>
              <a:rPr kumimoji="0" lang="en-US" altLang="zh-CN" sz="2800">
                <a:solidFill>
                  <a:srgbClr val="FF0000"/>
                </a:solidFill>
                <a:latin typeface="Times New Roman" panose="02020603050405020304" pitchFamily="18" charset="0"/>
                <a:ea typeface="仿宋_GB2312" pitchFamily="49" charset="-122"/>
              </a:rPr>
              <a:t>SelectSort </a:t>
            </a:r>
            <a:endParaRPr kumimoji="0" lang="en-US" altLang="zh-CN" sz="280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p:cNvSpPr txBox="1">
            <a:spLocks noChangeArrowheads="1"/>
          </p:cNvSpPr>
          <p:nvPr/>
        </p:nvSpPr>
        <p:spPr bwMode="auto">
          <a:xfrm>
            <a:off x="431802" y="1341442"/>
            <a:ext cx="8388351" cy="49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2400">
                <a:solidFill>
                  <a:schemeClr val="tx1"/>
                </a:solidFill>
                <a:latin typeface="Times New Roman" panose="02020603050405020304" pitchFamily="18" charset="0"/>
                <a:ea typeface="宋体" panose="02010600030101010101" pitchFamily="2" charset="-122"/>
              </a:defRPr>
            </a:lvl1pPr>
            <a:lvl2pPr marL="565150" defTabSz="1128713">
              <a:defRPr kumimoji="1" sz="2400">
                <a:solidFill>
                  <a:schemeClr val="tx1"/>
                </a:solidFill>
                <a:latin typeface="Times New Roman" panose="02020603050405020304" pitchFamily="18" charset="0"/>
                <a:ea typeface="宋体" panose="02010600030101010101" pitchFamily="2" charset="-122"/>
              </a:defRPr>
            </a:lvl2pPr>
            <a:lvl3pPr marL="1128713" defTabSz="1128713">
              <a:defRPr kumimoji="1" sz="2400">
                <a:solidFill>
                  <a:schemeClr val="tx1"/>
                </a:solidFill>
                <a:latin typeface="Times New Roman" panose="02020603050405020304" pitchFamily="18" charset="0"/>
                <a:ea typeface="宋体" panose="02010600030101010101" pitchFamily="2" charset="-122"/>
              </a:defRPr>
            </a:lvl3pPr>
            <a:lvl4pPr marL="1693863" defTabSz="1128713">
              <a:defRPr kumimoji="1" sz="2400">
                <a:solidFill>
                  <a:schemeClr val="tx1"/>
                </a:solidFill>
                <a:latin typeface="Times New Roman" panose="02020603050405020304" pitchFamily="18" charset="0"/>
                <a:ea typeface="宋体" panose="02010600030101010101" pitchFamily="2" charset="-122"/>
              </a:defRPr>
            </a:lvl4pPr>
            <a:lvl5pPr marL="2259013" defTabSz="1128713">
              <a:defRPr kumimoji="1" sz="2400">
                <a:solidFill>
                  <a:schemeClr val="tx1"/>
                </a:solidFill>
                <a:latin typeface="Times New Roman" panose="02020603050405020304" pitchFamily="18" charset="0"/>
                <a:ea typeface="宋体" panose="02010600030101010101" pitchFamily="2" charset="-122"/>
              </a:defRPr>
            </a:lvl5pPr>
            <a:lvl6pPr marL="27162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734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306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878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defRPr/>
            </a:pPr>
            <a:r>
              <a:rPr lang="zh-CN" altLang="zh-CN" sz="3000" dirty="0"/>
              <a:t> </a:t>
            </a:r>
            <a:r>
              <a:rPr lang="en-US" altLang="zh-CN" sz="2800" dirty="0">
                <a:solidFill>
                  <a:srgbClr val="000099"/>
                </a:solidFill>
              </a:rPr>
              <a:t>void </a:t>
            </a:r>
            <a:r>
              <a:rPr lang="en-US" altLang="zh-CN" sz="2800" dirty="0" err="1">
                <a:solidFill>
                  <a:srgbClr val="000099"/>
                </a:solidFill>
              </a:rPr>
              <a:t>selectSort</a:t>
            </a:r>
            <a:r>
              <a:rPr lang="en-US" altLang="zh-CN" sz="2800" dirty="0">
                <a:solidFill>
                  <a:srgbClr val="000099"/>
                </a:solidFill>
              </a:rPr>
              <a:t> ( </a:t>
            </a:r>
            <a:r>
              <a:rPr lang="en-US" altLang="zh-CN" sz="2800" dirty="0" err="1">
                <a:solidFill>
                  <a:srgbClr val="000099"/>
                </a:solidFill>
              </a:rPr>
              <a:t>int</a:t>
            </a:r>
            <a:r>
              <a:rPr lang="en-US" altLang="zh-CN" sz="2800" dirty="0">
                <a:solidFill>
                  <a:srgbClr val="000099"/>
                </a:solidFill>
              </a:rPr>
              <a:t> a[ ], </a:t>
            </a:r>
            <a:r>
              <a:rPr lang="en-US" altLang="zh-CN" sz="2800" dirty="0" err="1">
                <a:solidFill>
                  <a:srgbClr val="000099"/>
                </a:solidFill>
              </a:rPr>
              <a:t>const</a:t>
            </a:r>
            <a:r>
              <a:rPr lang="en-US" altLang="zh-CN" sz="2800" dirty="0">
                <a:solidFill>
                  <a:srgbClr val="000099"/>
                </a:solidFill>
              </a:rPr>
              <a:t> </a:t>
            </a:r>
            <a:r>
              <a:rPr lang="en-US" altLang="zh-CN" sz="2800" dirty="0" err="1">
                <a:solidFill>
                  <a:srgbClr val="000099"/>
                </a:solidFill>
              </a:rPr>
              <a:t>int</a:t>
            </a:r>
            <a:r>
              <a:rPr lang="en-US" altLang="zh-CN" sz="2800" dirty="0">
                <a:solidFill>
                  <a:srgbClr val="000099"/>
                </a:solidFill>
              </a:rPr>
              <a:t> n ) {</a:t>
            </a:r>
          </a:p>
          <a:p>
            <a:pPr>
              <a:lnSpc>
                <a:spcPct val="110000"/>
              </a:lnSpc>
              <a:defRPr/>
            </a:pPr>
            <a:r>
              <a:rPr lang="en-US" altLang="zh-CN" sz="2800" dirty="0">
                <a:solidFill>
                  <a:srgbClr val="000099"/>
                </a:solidFill>
              </a:rPr>
              <a:t> </a:t>
            </a:r>
            <a:r>
              <a:rPr lang="en-US" altLang="zh-CN" sz="2800" dirty="0">
                <a:solidFill>
                  <a:srgbClr val="CC0000"/>
                </a:solidFill>
                <a:ea typeface="+mn-ea"/>
                <a:cs typeface="Times New Roman" panose="02020603050405020304" pitchFamily="18" charset="0"/>
              </a:rPr>
              <a:t>//</a:t>
            </a:r>
            <a:r>
              <a:rPr lang="zh-CN" altLang="en-US" sz="2800" dirty="0">
                <a:solidFill>
                  <a:srgbClr val="CC0000"/>
                </a:solidFill>
                <a:ea typeface="+mn-ea"/>
                <a:cs typeface="Times New Roman" panose="02020603050405020304" pitchFamily="18" charset="0"/>
              </a:rPr>
              <a:t>对</a:t>
            </a:r>
            <a:r>
              <a:rPr lang="en-US" altLang="zh-CN" sz="2800" dirty="0">
                <a:solidFill>
                  <a:srgbClr val="CC0000"/>
                </a:solidFill>
                <a:ea typeface="+mn-ea"/>
                <a:cs typeface="Times New Roman" panose="02020603050405020304" pitchFamily="18" charset="0"/>
              </a:rPr>
              <a:t>n</a:t>
            </a:r>
            <a:r>
              <a:rPr lang="zh-CN" altLang="en-US" sz="2800" dirty="0">
                <a:solidFill>
                  <a:srgbClr val="CC0000"/>
                </a:solidFill>
                <a:ea typeface="+mn-ea"/>
                <a:cs typeface="Times New Roman" panose="02020603050405020304" pitchFamily="18" charset="0"/>
              </a:rPr>
              <a:t>个整数</a:t>
            </a:r>
            <a:r>
              <a:rPr lang="en-US" altLang="zh-CN" sz="2800" dirty="0">
                <a:solidFill>
                  <a:srgbClr val="CC0000"/>
                </a:solidFill>
                <a:ea typeface="+mn-ea"/>
                <a:cs typeface="Times New Roman" panose="02020603050405020304" pitchFamily="18" charset="0"/>
              </a:rPr>
              <a:t>a[0],a[1],…,a[n-1]</a:t>
            </a:r>
            <a:r>
              <a:rPr lang="zh-CN" altLang="en-US" sz="2800" dirty="0">
                <a:solidFill>
                  <a:srgbClr val="CC0000"/>
                </a:solidFill>
                <a:ea typeface="+mn-ea"/>
                <a:cs typeface="Times New Roman" panose="02020603050405020304" pitchFamily="18" charset="0"/>
              </a:rPr>
              <a:t>按递增顺序排序</a:t>
            </a:r>
            <a:endParaRPr lang="zh-CN" altLang="en-US" sz="2800" dirty="0">
              <a:solidFill>
                <a:srgbClr val="000099"/>
              </a:solidFill>
              <a:ea typeface="+mn-ea"/>
              <a:cs typeface="Times New Roman" panose="02020603050405020304" pitchFamily="18" charset="0"/>
            </a:endParaRPr>
          </a:p>
          <a:p>
            <a:pPr>
              <a:lnSpc>
                <a:spcPct val="110000"/>
              </a:lnSpc>
              <a:defRPr/>
            </a:pPr>
            <a:r>
              <a:rPr lang="zh-CN" altLang="en-US" sz="2800" dirty="0">
                <a:solidFill>
                  <a:srgbClr val="000099"/>
                </a:solidFill>
              </a:rPr>
              <a:t>       </a:t>
            </a:r>
            <a:r>
              <a:rPr lang="en-US" altLang="zh-CN" sz="2800" dirty="0">
                <a:solidFill>
                  <a:srgbClr val="000099"/>
                </a:solidFill>
              </a:rPr>
              <a:t>for ( </a:t>
            </a:r>
            <a:r>
              <a:rPr lang="en-US" altLang="zh-CN" sz="2800" dirty="0" err="1">
                <a:solidFill>
                  <a:srgbClr val="000099"/>
                </a:solidFill>
              </a:rPr>
              <a:t>int</a:t>
            </a:r>
            <a:r>
              <a:rPr lang="en-US" altLang="zh-CN" sz="2800" dirty="0">
                <a:solidFill>
                  <a:srgbClr val="000099"/>
                </a:solidFill>
              </a:rPr>
              <a:t> </a:t>
            </a:r>
            <a:r>
              <a:rPr lang="en-US" altLang="zh-CN" sz="2800" dirty="0" err="1">
                <a:solidFill>
                  <a:srgbClr val="000099"/>
                </a:solidFill>
              </a:rPr>
              <a:t>i</a:t>
            </a:r>
            <a:r>
              <a:rPr lang="en-US" altLang="zh-CN" sz="2800" dirty="0">
                <a:solidFill>
                  <a:srgbClr val="000099"/>
                </a:solidFill>
              </a:rPr>
              <a:t> = 0; </a:t>
            </a:r>
            <a:r>
              <a:rPr lang="en-US" altLang="zh-CN" sz="2800" dirty="0" err="1">
                <a:solidFill>
                  <a:srgbClr val="000099"/>
                </a:solidFill>
              </a:rPr>
              <a:t>i</a:t>
            </a:r>
            <a:r>
              <a:rPr lang="en-US" altLang="zh-CN" sz="2800" dirty="0">
                <a:solidFill>
                  <a:srgbClr val="000099"/>
                </a:solidFill>
              </a:rPr>
              <a:t> &lt; n</a:t>
            </a:r>
            <a:r>
              <a:rPr lang="en-US" altLang="zh-CN" sz="2800" dirty="0">
                <a:solidFill>
                  <a:srgbClr val="000099"/>
                </a:solidFill>
                <a:latin typeface="隶书" panose="02010509060101010101" pitchFamily="49" charset="-122"/>
                <a:ea typeface="隶书" panose="02010509060101010101" pitchFamily="49" charset="-122"/>
              </a:rPr>
              <a:t>-</a:t>
            </a:r>
            <a:r>
              <a:rPr lang="en-US" altLang="zh-CN" sz="2800" dirty="0">
                <a:solidFill>
                  <a:srgbClr val="000099"/>
                </a:solidFill>
              </a:rPr>
              <a:t>1; </a:t>
            </a:r>
            <a:r>
              <a:rPr lang="en-US" altLang="zh-CN" sz="2800" dirty="0" err="1">
                <a:solidFill>
                  <a:srgbClr val="000099"/>
                </a:solidFill>
              </a:rPr>
              <a:t>i</a:t>
            </a:r>
            <a:r>
              <a:rPr lang="en-US" altLang="zh-CN" sz="2800" dirty="0">
                <a:solidFill>
                  <a:srgbClr val="000099"/>
                </a:solidFill>
              </a:rPr>
              <a:t>++ ) {</a:t>
            </a:r>
          </a:p>
          <a:p>
            <a:pPr>
              <a:lnSpc>
                <a:spcPct val="110000"/>
              </a:lnSpc>
              <a:defRPr/>
            </a:pPr>
            <a:r>
              <a:rPr lang="en-US" altLang="zh-CN" sz="2800" dirty="0">
                <a:solidFill>
                  <a:srgbClr val="000099"/>
                </a:solidFill>
              </a:rPr>
              <a:t>            </a:t>
            </a:r>
            <a:r>
              <a:rPr lang="en-US" altLang="zh-CN" sz="2800" dirty="0" err="1">
                <a:solidFill>
                  <a:srgbClr val="000099"/>
                </a:solidFill>
              </a:rPr>
              <a:t>int</a:t>
            </a:r>
            <a:r>
              <a:rPr lang="en-US" altLang="zh-CN" sz="2800" dirty="0">
                <a:solidFill>
                  <a:srgbClr val="000099"/>
                </a:solidFill>
              </a:rPr>
              <a:t> k = </a:t>
            </a:r>
            <a:r>
              <a:rPr lang="en-US" altLang="zh-CN" sz="2800" dirty="0" err="1">
                <a:solidFill>
                  <a:srgbClr val="000099"/>
                </a:solidFill>
              </a:rPr>
              <a:t>i</a:t>
            </a:r>
            <a:r>
              <a:rPr lang="en-US" altLang="zh-CN" sz="2800" dirty="0">
                <a:solidFill>
                  <a:srgbClr val="000099"/>
                </a:solidFill>
              </a:rPr>
              <a:t>;</a:t>
            </a:r>
          </a:p>
          <a:p>
            <a:pPr>
              <a:lnSpc>
                <a:spcPct val="110000"/>
              </a:lnSpc>
              <a:defRPr/>
            </a:pPr>
            <a:r>
              <a:rPr lang="en-US" altLang="zh-CN" sz="2800" dirty="0">
                <a:solidFill>
                  <a:srgbClr val="000099"/>
                </a:solidFill>
              </a:rPr>
              <a:t>            </a:t>
            </a:r>
            <a:r>
              <a:rPr lang="en-US" altLang="zh-CN" sz="2800" dirty="0">
                <a:solidFill>
                  <a:srgbClr val="CC0000"/>
                </a:solidFill>
                <a:ea typeface="+mn-ea"/>
                <a:cs typeface="Times New Roman" panose="02020603050405020304" pitchFamily="18" charset="0"/>
              </a:rPr>
              <a:t>//</a:t>
            </a:r>
            <a:r>
              <a:rPr lang="zh-CN" altLang="en-US" sz="2800" dirty="0">
                <a:solidFill>
                  <a:srgbClr val="CC0000"/>
                </a:solidFill>
                <a:ea typeface="+mn-ea"/>
                <a:cs typeface="Times New Roman" panose="02020603050405020304" pitchFamily="18" charset="0"/>
              </a:rPr>
              <a:t>从</a:t>
            </a:r>
            <a:r>
              <a:rPr lang="en-US" altLang="zh-CN" sz="2800" dirty="0">
                <a:solidFill>
                  <a:srgbClr val="CC0000"/>
                </a:solidFill>
                <a:ea typeface="+mn-ea"/>
                <a:cs typeface="Times New Roman" panose="02020603050405020304" pitchFamily="18" charset="0"/>
              </a:rPr>
              <a:t>a[</a:t>
            </a:r>
            <a:r>
              <a:rPr lang="en-US" altLang="zh-CN" sz="2800" dirty="0" err="1">
                <a:solidFill>
                  <a:srgbClr val="CC0000"/>
                </a:solidFill>
                <a:ea typeface="+mn-ea"/>
                <a:cs typeface="Times New Roman" panose="02020603050405020304" pitchFamily="18" charset="0"/>
              </a:rPr>
              <a:t>i</a:t>
            </a:r>
            <a:r>
              <a:rPr lang="en-US" altLang="zh-CN" sz="2800" dirty="0">
                <a:solidFill>
                  <a:srgbClr val="CC0000"/>
                </a:solidFill>
                <a:ea typeface="+mn-ea"/>
                <a:cs typeface="Times New Roman" panose="02020603050405020304" pitchFamily="18" charset="0"/>
              </a:rPr>
              <a:t>]</a:t>
            </a:r>
            <a:r>
              <a:rPr lang="zh-CN" altLang="en-US" sz="2800" dirty="0">
                <a:solidFill>
                  <a:srgbClr val="CC0000"/>
                </a:solidFill>
                <a:ea typeface="+mn-ea"/>
                <a:cs typeface="Times New Roman" panose="02020603050405020304" pitchFamily="18" charset="0"/>
              </a:rPr>
              <a:t>查到</a:t>
            </a:r>
            <a:r>
              <a:rPr lang="en-US" altLang="zh-CN" sz="2800" dirty="0">
                <a:solidFill>
                  <a:srgbClr val="CC0000"/>
                </a:solidFill>
                <a:ea typeface="+mn-ea"/>
                <a:cs typeface="Times New Roman" panose="02020603050405020304" pitchFamily="18" charset="0"/>
              </a:rPr>
              <a:t>a[n-1], </a:t>
            </a:r>
            <a:r>
              <a:rPr lang="zh-CN" altLang="en-US" sz="2800" dirty="0">
                <a:solidFill>
                  <a:srgbClr val="CC0000"/>
                </a:solidFill>
                <a:ea typeface="+mn-ea"/>
                <a:cs typeface="Times New Roman" panose="02020603050405020304" pitchFamily="18" charset="0"/>
              </a:rPr>
              <a:t>找最小整数</a:t>
            </a:r>
            <a:r>
              <a:rPr lang="en-US" altLang="zh-CN" sz="2800" dirty="0">
                <a:solidFill>
                  <a:srgbClr val="CC0000"/>
                </a:solidFill>
                <a:ea typeface="+mn-ea"/>
                <a:cs typeface="Times New Roman" panose="02020603050405020304" pitchFamily="18" charset="0"/>
              </a:rPr>
              <a:t>, </a:t>
            </a:r>
            <a:r>
              <a:rPr lang="zh-CN" altLang="en-US" sz="2800" dirty="0">
                <a:solidFill>
                  <a:srgbClr val="CC0000"/>
                </a:solidFill>
                <a:ea typeface="+mn-ea"/>
                <a:cs typeface="Times New Roman" panose="02020603050405020304" pitchFamily="18" charset="0"/>
              </a:rPr>
              <a:t>在</a:t>
            </a:r>
            <a:r>
              <a:rPr lang="en-US" altLang="zh-CN" sz="2800" dirty="0">
                <a:solidFill>
                  <a:srgbClr val="CC0000"/>
                </a:solidFill>
                <a:ea typeface="+mn-ea"/>
                <a:cs typeface="Times New Roman" panose="02020603050405020304" pitchFamily="18" charset="0"/>
              </a:rPr>
              <a:t>a[k]</a:t>
            </a:r>
          </a:p>
          <a:p>
            <a:pPr>
              <a:lnSpc>
                <a:spcPct val="110000"/>
              </a:lnSpc>
              <a:defRPr/>
            </a:pPr>
            <a:r>
              <a:rPr lang="en-US" altLang="zh-CN" sz="2800" dirty="0">
                <a:solidFill>
                  <a:srgbClr val="000099"/>
                </a:solidFill>
              </a:rPr>
              <a:t>            for ( </a:t>
            </a:r>
            <a:r>
              <a:rPr lang="en-US" altLang="zh-CN" sz="2800" dirty="0" err="1">
                <a:solidFill>
                  <a:srgbClr val="000099"/>
                </a:solidFill>
              </a:rPr>
              <a:t>int</a:t>
            </a:r>
            <a:r>
              <a:rPr lang="en-US" altLang="zh-CN" sz="2800" dirty="0">
                <a:solidFill>
                  <a:srgbClr val="000099"/>
                </a:solidFill>
              </a:rPr>
              <a:t> j = i+1; j &lt; n; j++ )</a:t>
            </a:r>
          </a:p>
          <a:p>
            <a:pPr>
              <a:lnSpc>
                <a:spcPct val="110000"/>
              </a:lnSpc>
              <a:defRPr/>
            </a:pPr>
            <a:r>
              <a:rPr lang="en-US" altLang="zh-CN" sz="2800" dirty="0">
                <a:solidFill>
                  <a:srgbClr val="000099"/>
                </a:solidFill>
              </a:rPr>
              <a:t> 	     if ( a[j] &lt; a[k] ) k = j;	</a:t>
            </a:r>
          </a:p>
          <a:p>
            <a:pPr>
              <a:lnSpc>
                <a:spcPct val="110000"/>
              </a:lnSpc>
              <a:defRPr/>
            </a:pPr>
            <a:r>
              <a:rPr lang="en-US" altLang="zh-CN" sz="2800" dirty="0">
                <a:solidFill>
                  <a:srgbClr val="000099"/>
                </a:solidFill>
              </a:rPr>
              <a:t>	 </a:t>
            </a:r>
            <a:r>
              <a:rPr lang="en-US" altLang="zh-CN" sz="2800" dirty="0" err="1">
                <a:solidFill>
                  <a:srgbClr val="000099"/>
                </a:solidFill>
              </a:rPr>
              <a:t>int</a:t>
            </a:r>
            <a:r>
              <a:rPr lang="en-US" altLang="zh-CN" sz="2800" dirty="0">
                <a:solidFill>
                  <a:srgbClr val="000099"/>
                </a:solidFill>
              </a:rPr>
              <a:t> temp = a[</a:t>
            </a:r>
            <a:r>
              <a:rPr lang="en-US" altLang="zh-CN" sz="2800" dirty="0" err="1">
                <a:solidFill>
                  <a:srgbClr val="000099"/>
                </a:solidFill>
              </a:rPr>
              <a:t>i</a:t>
            </a:r>
            <a:r>
              <a:rPr lang="en-US" altLang="zh-CN" sz="2800" dirty="0">
                <a:solidFill>
                  <a:srgbClr val="000099"/>
                </a:solidFill>
              </a:rPr>
              <a:t>];  a[</a:t>
            </a:r>
            <a:r>
              <a:rPr lang="en-US" altLang="zh-CN" sz="2800" dirty="0" err="1">
                <a:solidFill>
                  <a:srgbClr val="000099"/>
                </a:solidFill>
              </a:rPr>
              <a:t>i</a:t>
            </a:r>
            <a:r>
              <a:rPr lang="en-US" altLang="zh-CN" sz="2800" dirty="0">
                <a:solidFill>
                  <a:srgbClr val="000099"/>
                </a:solidFill>
              </a:rPr>
              <a:t>] = a[k];   a[k] = temp;</a:t>
            </a:r>
          </a:p>
          <a:p>
            <a:pPr>
              <a:lnSpc>
                <a:spcPct val="110000"/>
              </a:lnSpc>
              <a:defRPr/>
            </a:pPr>
            <a:r>
              <a:rPr lang="en-US" altLang="zh-CN" sz="2800" dirty="0">
                <a:solidFill>
                  <a:srgbClr val="000099"/>
                </a:solidFill>
              </a:rPr>
              <a:t>      }</a:t>
            </a:r>
          </a:p>
          <a:p>
            <a:pPr>
              <a:lnSpc>
                <a:spcPct val="110000"/>
              </a:lnSpc>
              <a:defRPr/>
            </a:pPr>
            <a:r>
              <a:rPr lang="en-US" altLang="zh-CN" sz="2800" dirty="0">
                <a:solidFill>
                  <a:srgbClr val="000099"/>
                </a:solidFill>
              </a:rPr>
              <a:t> }</a:t>
            </a:r>
            <a:r>
              <a:rPr lang="en-US" altLang="zh-CN" sz="2800" dirty="0"/>
              <a:t>	</a:t>
            </a:r>
            <a:r>
              <a:rPr lang="en-US" altLang="zh-CN" sz="3000" dirty="0"/>
              <a:t>				</a:t>
            </a:r>
          </a:p>
        </p:txBody>
      </p:sp>
      <p:sp>
        <p:nvSpPr>
          <p:cNvPr id="120835" name="Oval 7"/>
          <p:cNvSpPr>
            <a:spLocks noChangeArrowheads="1"/>
          </p:cNvSpPr>
          <p:nvPr/>
        </p:nvSpPr>
        <p:spPr bwMode="auto">
          <a:xfrm>
            <a:off x="7308850"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0836"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0837" name="Oval 4"/>
          <p:cNvSpPr>
            <a:spLocks noChangeArrowheads="1"/>
          </p:cNvSpPr>
          <p:nvPr/>
        </p:nvSpPr>
        <p:spPr bwMode="auto">
          <a:xfrm>
            <a:off x="7885117"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 y="333378"/>
            <a:ext cx="7793039" cy="727075"/>
          </a:xfrm>
        </p:spPr>
        <p:txBody>
          <a:bodyPr/>
          <a:lstStyle/>
          <a:p>
            <a:pPr>
              <a:defRPr/>
            </a:pPr>
            <a:r>
              <a:rPr lang="zh-CN" altLang="en-US" sz="4000" dirty="0">
                <a:solidFill>
                  <a:srgbClr val="0000CC"/>
                </a:solidFill>
              </a:rPr>
              <a:t>算法分析</a:t>
            </a:r>
          </a:p>
        </p:txBody>
      </p:sp>
      <p:sp>
        <p:nvSpPr>
          <p:cNvPr id="3" name="内容占位符 2"/>
          <p:cNvSpPr>
            <a:spLocks noGrp="1"/>
          </p:cNvSpPr>
          <p:nvPr>
            <p:ph idx="1"/>
          </p:nvPr>
        </p:nvSpPr>
        <p:spPr>
          <a:xfrm>
            <a:off x="684213" y="1412875"/>
            <a:ext cx="7772400" cy="4114800"/>
          </a:xfrm>
        </p:spPr>
        <p:txBody>
          <a:bodyPr/>
          <a:lstStyle/>
          <a:p>
            <a:pPr>
              <a:defRPr/>
            </a:pPr>
            <a:r>
              <a:rPr lang="zh-CN" altLang="en-US" dirty="0" smtClean="0">
                <a:cs typeface="+mn-cs"/>
              </a:rPr>
              <a:t>评价</a:t>
            </a:r>
            <a:r>
              <a:rPr lang="zh-CN" altLang="en-US" dirty="0">
                <a:cs typeface="+mn-cs"/>
              </a:rPr>
              <a:t>算法好坏的标准</a:t>
            </a:r>
          </a:p>
          <a:p>
            <a:pPr marL="344478" lvl="1" indent="0">
              <a:buNone/>
              <a:defRPr/>
            </a:pPr>
            <a:r>
              <a:rPr lang="zh-CN" altLang="en-US" dirty="0" smtClean="0">
                <a:solidFill>
                  <a:srgbClr val="0000CC"/>
                </a:solidFill>
                <a:cs typeface="+mn-cs"/>
              </a:rPr>
              <a:t>除</a:t>
            </a:r>
            <a:r>
              <a:rPr lang="zh-CN" altLang="en-US" dirty="0">
                <a:solidFill>
                  <a:srgbClr val="0000CC"/>
                </a:solidFill>
                <a:cs typeface="+mn-cs"/>
              </a:rPr>
              <a:t>算法应该是“正确”的外，还应考虑： </a:t>
            </a:r>
          </a:p>
          <a:p>
            <a:pPr lvl="1">
              <a:defRPr/>
            </a:pPr>
            <a:r>
              <a:rPr lang="zh-CN" altLang="en-US" dirty="0" smtClean="0">
                <a:cs typeface="+mn-cs"/>
              </a:rPr>
              <a:t>该</a:t>
            </a:r>
            <a:r>
              <a:rPr lang="zh-CN" altLang="en-US" dirty="0">
                <a:cs typeface="+mn-cs"/>
              </a:rPr>
              <a:t>算法是易读、易编码、可调试</a:t>
            </a:r>
          </a:p>
          <a:p>
            <a:pPr lvl="1">
              <a:defRPr/>
            </a:pPr>
            <a:r>
              <a:rPr lang="zh-CN" altLang="en-US" dirty="0" smtClean="0">
                <a:cs typeface="+mn-cs"/>
              </a:rPr>
              <a:t>该</a:t>
            </a:r>
            <a:r>
              <a:rPr lang="zh-CN" altLang="en-US" dirty="0">
                <a:cs typeface="+mn-cs"/>
              </a:rPr>
              <a:t>算法能有效利用计算机资源，归结为</a:t>
            </a:r>
            <a:r>
              <a:rPr lang="en-US" altLang="zh-CN" dirty="0">
                <a:cs typeface="+mn-cs"/>
              </a:rPr>
              <a:t>CPU</a:t>
            </a:r>
            <a:r>
              <a:rPr lang="zh-CN" altLang="en-US" dirty="0">
                <a:cs typeface="+mn-cs"/>
              </a:rPr>
              <a:t>执行指令数和占用内存存储单元数</a:t>
            </a:r>
          </a:p>
          <a:p>
            <a:pPr>
              <a:defRPr/>
            </a:pPr>
            <a:r>
              <a:rPr lang="zh-CN" altLang="en-US" dirty="0" smtClean="0">
                <a:cs typeface="+mn-cs"/>
              </a:rPr>
              <a:t>评价</a:t>
            </a:r>
            <a:r>
              <a:rPr lang="zh-CN" altLang="en-US" dirty="0">
                <a:cs typeface="+mn-cs"/>
              </a:rPr>
              <a:t>方法</a:t>
            </a:r>
          </a:p>
          <a:p>
            <a:pPr lvl="1">
              <a:defRPr/>
            </a:pPr>
            <a:r>
              <a:rPr lang="zh-CN" altLang="en-US" dirty="0" smtClean="0">
                <a:cs typeface="+mn-cs"/>
              </a:rPr>
              <a:t>实验</a:t>
            </a:r>
            <a:r>
              <a:rPr lang="zh-CN" altLang="en-US" dirty="0">
                <a:cs typeface="+mn-cs"/>
              </a:rPr>
              <a:t>方法（运行程序）</a:t>
            </a:r>
          </a:p>
          <a:p>
            <a:pPr lvl="1">
              <a:defRPr/>
            </a:pPr>
            <a:r>
              <a:rPr lang="zh-CN" altLang="en-US" dirty="0" smtClean="0">
                <a:cs typeface="+mn-cs"/>
              </a:rPr>
              <a:t>算法</a:t>
            </a:r>
            <a:r>
              <a:rPr lang="zh-CN" altLang="en-US" dirty="0">
                <a:cs typeface="+mn-cs"/>
              </a:rPr>
              <a:t>的渐进分析，简称算法分析</a:t>
            </a:r>
          </a:p>
          <a:p>
            <a:pPr lvl="2">
              <a:defRPr/>
            </a:pPr>
            <a:r>
              <a:rPr lang="zh-CN" altLang="en-US" dirty="0" smtClean="0">
                <a:cs typeface="+mn-cs"/>
              </a:rPr>
              <a:t>分析</a:t>
            </a:r>
            <a:r>
              <a:rPr lang="zh-CN" altLang="en-US" dirty="0">
                <a:cs typeface="+mn-cs"/>
              </a:rPr>
              <a:t>算法消耗的时间资源</a:t>
            </a:r>
            <a:r>
              <a:rPr lang="en-US" altLang="zh-CN" dirty="0">
                <a:cs typeface="+mn-cs"/>
              </a:rPr>
              <a:t>——</a:t>
            </a:r>
            <a:r>
              <a:rPr lang="zh-CN" altLang="en-US" dirty="0">
                <a:cs typeface="+mn-cs"/>
              </a:rPr>
              <a:t>时间复杂度</a:t>
            </a:r>
          </a:p>
          <a:p>
            <a:pPr lvl="2">
              <a:defRPr/>
            </a:pPr>
            <a:r>
              <a:rPr lang="zh-CN" altLang="en-US" dirty="0" smtClean="0">
                <a:cs typeface="+mn-cs"/>
              </a:rPr>
              <a:t>分析</a:t>
            </a:r>
            <a:r>
              <a:rPr lang="zh-CN" altLang="en-US" dirty="0">
                <a:cs typeface="+mn-cs"/>
              </a:rPr>
              <a:t>算法使用的空间资源</a:t>
            </a:r>
            <a:r>
              <a:rPr lang="en-US" altLang="zh-CN" dirty="0">
                <a:cs typeface="+mn-cs"/>
              </a:rPr>
              <a:t>——</a:t>
            </a:r>
            <a:r>
              <a:rPr lang="zh-CN" altLang="en-US" dirty="0">
                <a:cs typeface="+mn-cs"/>
              </a:rPr>
              <a:t>空间复杂度</a:t>
            </a:r>
          </a:p>
        </p:txBody>
      </p:sp>
      <p:sp>
        <p:nvSpPr>
          <p:cNvPr id="4" name="矩形标注 3"/>
          <p:cNvSpPr/>
          <p:nvPr/>
        </p:nvSpPr>
        <p:spPr>
          <a:xfrm>
            <a:off x="7596191" y="1412878"/>
            <a:ext cx="1368425" cy="792163"/>
          </a:xfrm>
          <a:prstGeom prst="wedgeRectCallout">
            <a:avLst>
              <a:gd name="adj1" fmla="val -68309"/>
              <a:gd name="adj2" fmla="val 164328"/>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t>代价</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28603" y="198439"/>
            <a:ext cx="5076825" cy="722312"/>
          </a:xfrm>
        </p:spPr>
        <p:txBody>
          <a:bodyPr/>
          <a:lstStyle/>
          <a:p>
            <a:pPr eaLnBrk="1" hangingPunct="1">
              <a:defRPr/>
            </a:pPr>
            <a:r>
              <a:rPr kumimoji="1" lang="zh-CN" altLang="en-US" sz="3600" dirty="0">
                <a:solidFill>
                  <a:srgbClr val="0000CC"/>
                </a:solidFill>
                <a:latin typeface="黑体" panose="02010609060101010101" pitchFamily="49" charset="-122"/>
                <a:ea typeface="黑体" panose="02010609060101010101" pitchFamily="49" charset="-122"/>
                <a:cs typeface="+mn-cs"/>
              </a:rPr>
              <a:t>算法效率的度量</a:t>
            </a:r>
            <a:endParaRPr kumimoji="1" lang="zh-CN" altLang="zh-CN" sz="3600" dirty="0">
              <a:solidFill>
                <a:srgbClr val="0000CC"/>
              </a:solidFill>
              <a:latin typeface="黑体" panose="02010609060101010101" pitchFamily="49" charset="-122"/>
              <a:ea typeface="黑体" panose="02010609060101010101" pitchFamily="49" charset="-122"/>
              <a:cs typeface="+mn-cs"/>
            </a:endParaRPr>
          </a:p>
        </p:txBody>
      </p:sp>
      <p:sp>
        <p:nvSpPr>
          <p:cNvPr id="122883" name="Oval 7"/>
          <p:cNvSpPr>
            <a:spLocks noChangeArrowheads="1"/>
          </p:cNvSpPr>
          <p:nvPr/>
        </p:nvSpPr>
        <p:spPr bwMode="auto">
          <a:xfrm>
            <a:off x="7308850"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2884" name="Oval 8"/>
          <p:cNvSpPr>
            <a:spLocks noChangeArrowheads="1"/>
          </p:cNvSpPr>
          <p:nvPr/>
        </p:nvSpPr>
        <p:spPr bwMode="auto">
          <a:xfrm>
            <a:off x="8461376" y="46990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2885" name="Oval 4"/>
          <p:cNvSpPr>
            <a:spLocks noChangeArrowheads="1"/>
          </p:cNvSpPr>
          <p:nvPr/>
        </p:nvSpPr>
        <p:spPr bwMode="auto">
          <a:xfrm>
            <a:off x="7885117" y="469901"/>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6328" name="Rectangle 8"/>
          <p:cNvSpPr>
            <a:spLocks noChangeArrowheads="1"/>
          </p:cNvSpPr>
          <p:nvPr/>
        </p:nvSpPr>
        <p:spPr bwMode="auto">
          <a:xfrm>
            <a:off x="539753" y="1484315"/>
            <a:ext cx="8208963" cy="471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buClr>
                <a:srgbClr val="800080"/>
              </a:buClr>
              <a:buSzPct val="55000"/>
              <a:defRPr/>
            </a:pPr>
            <a:r>
              <a:rPr kumimoji="0" lang="zh-CN" altLang="en-US" sz="2800">
                <a:latin typeface="Times New Roman" panose="02020603050405020304" pitchFamily="18" charset="0"/>
              </a:rPr>
              <a:t>对一个算法要作出全面的分析可分成两个阶段进行，即</a:t>
            </a:r>
            <a:r>
              <a:rPr kumimoji="0" lang="zh-CN" altLang="en-US" sz="2800">
                <a:solidFill>
                  <a:schemeClr val="tx2"/>
                </a:solidFill>
                <a:latin typeface="Times New Roman" panose="02020603050405020304" pitchFamily="18" charset="0"/>
              </a:rPr>
              <a:t>事前分析</a:t>
            </a:r>
            <a:r>
              <a:rPr kumimoji="0" lang="zh-CN" altLang="en-US" sz="2800">
                <a:latin typeface="Times New Roman" panose="02020603050405020304" pitchFamily="18" charset="0"/>
              </a:rPr>
              <a:t>和</a:t>
            </a:r>
            <a:r>
              <a:rPr kumimoji="0" lang="zh-CN" altLang="en-US" sz="2800">
                <a:solidFill>
                  <a:schemeClr val="tx2"/>
                </a:solidFill>
                <a:latin typeface="Times New Roman" panose="02020603050405020304" pitchFamily="18" charset="0"/>
              </a:rPr>
              <a:t>事后测试</a:t>
            </a:r>
          </a:p>
          <a:p>
            <a:pPr>
              <a:lnSpc>
                <a:spcPct val="105000"/>
              </a:lnSpc>
              <a:buClr>
                <a:srgbClr val="800080"/>
              </a:buClr>
              <a:buSzPct val="55000"/>
              <a:defRPr/>
            </a:pPr>
            <a:r>
              <a:rPr kumimoji="0" lang="zh-CN" altLang="en-US" sz="2800">
                <a:solidFill>
                  <a:schemeClr val="tx2"/>
                </a:solidFill>
                <a:latin typeface="Times New Roman" panose="02020603050405020304" pitchFamily="18" charset="0"/>
              </a:rPr>
              <a:t>事前分析（估算）</a:t>
            </a:r>
          </a:p>
          <a:p>
            <a:pPr>
              <a:lnSpc>
                <a:spcPct val="105000"/>
              </a:lnSpc>
              <a:buClr>
                <a:srgbClr val="800080"/>
              </a:buClr>
              <a:buSzPct val="55000"/>
              <a:buFont typeface="Wingdings" panose="05000000000000000000" pitchFamily="2" charset="2"/>
              <a:buNone/>
              <a:defRPr/>
            </a:pPr>
            <a:r>
              <a:rPr kumimoji="0" lang="zh-CN" altLang="en-US" sz="2800">
                <a:latin typeface="Times New Roman" panose="02020603050405020304" pitchFamily="18" charset="0"/>
              </a:rPr>
              <a:t>    求出该算法的一个时间、空间界限函数。</a:t>
            </a:r>
            <a:endParaRPr kumimoji="0" lang="zh-CN" altLang="en-US" sz="2800">
              <a:solidFill>
                <a:schemeClr val="hlink"/>
              </a:solidFill>
              <a:latin typeface="Times New Roman" panose="02020603050405020304" pitchFamily="18" charset="0"/>
            </a:endParaRPr>
          </a:p>
          <a:p>
            <a:pPr>
              <a:lnSpc>
                <a:spcPct val="105000"/>
              </a:lnSpc>
              <a:buClr>
                <a:srgbClr val="800080"/>
              </a:buClr>
              <a:buSzPct val="55000"/>
              <a:defRPr/>
            </a:pPr>
            <a:r>
              <a:rPr kumimoji="0" lang="zh-CN" altLang="en-US" sz="2800">
                <a:solidFill>
                  <a:schemeClr val="tx2"/>
                </a:solidFill>
                <a:latin typeface="Times New Roman" panose="02020603050405020304" pitchFamily="18" charset="0"/>
              </a:rPr>
              <a:t>事后测试（统计）</a:t>
            </a:r>
          </a:p>
          <a:p>
            <a:pPr>
              <a:lnSpc>
                <a:spcPct val="105000"/>
              </a:lnSpc>
              <a:buClr>
                <a:srgbClr val="800080"/>
              </a:buClr>
              <a:buSzPct val="55000"/>
              <a:buFont typeface="Wingdings" panose="05000000000000000000" pitchFamily="2" charset="2"/>
              <a:buNone/>
              <a:defRPr/>
            </a:pPr>
            <a:r>
              <a:rPr kumimoji="0" lang="zh-CN" altLang="en-US" sz="2800">
                <a:latin typeface="Times New Roman" panose="02020603050405020304" pitchFamily="18" charset="0"/>
              </a:rPr>
              <a:t>    在算法执行后通过算法执行的时间和实际占用空间的统计资料来分析。</a:t>
            </a:r>
          </a:p>
          <a:p>
            <a:pPr>
              <a:lnSpc>
                <a:spcPct val="105000"/>
              </a:lnSpc>
              <a:buClr>
                <a:srgbClr val="800080"/>
              </a:buClr>
              <a:buSzPct val="55000"/>
              <a:buFont typeface="Wingdings" panose="05000000000000000000" pitchFamily="2" charset="2"/>
              <a:buNone/>
              <a:defRPr/>
            </a:pPr>
            <a:endParaRPr kumimoji="0" lang="zh-CN" altLang="en-US" sz="2800">
              <a:effectLst>
                <a:outerShdw blurRad="38100" dist="38100" dir="2700000" algn="tl">
                  <a:srgbClr val="C0C0C0"/>
                </a:outerShdw>
              </a:effectLst>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每次循环的增量为i，且i也是累加，即：&#10;1+2+……+x &lt;= n&#10;&#10;x次循环满足条件，x即为复杂度，计算可以得到&#10;(1+x)/2*x &lt;=n&#10;&#10;x为O(n^(1/2))"/>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31.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3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黑体"/>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txDef>
      <a:spPr>
        <a:noFill/>
      </a:spPr>
      <a:bodyPr wrap="square" rtlCol="0">
        <a:spAutoFit/>
      </a:bodyPr>
      <a:lstStyle>
        <a:defPPr>
          <a:defRPr sz="1600" b="0" dirty="0" smtClean="0">
            <a:latin typeface="Arial" panose="020B0604020202020204" pitchFamily="34" charset="0"/>
            <a:ea typeface="微软雅黑" panose="020B0503020204020204" pitchFamily="34" charset="-122"/>
            <a:cs typeface="Arial" panose="020B0604020202020204" pitchFamily="34" charset="0"/>
          </a:defRPr>
        </a:defPPr>
      </a:lstStyle>
    </a:tx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ends">
  <a:themeElements>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2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8423</TotalTime>
  <Words>8490</Words>
  <Application>Microsoft Office PowerPoint</Application>
  <PresentationFormat>全屏显示(4:3)</PresentationFormat>
  <Paragraphs>1403</Paragraphs>
  <Slides>128</Slides>
  <Notes>9</Notes>
  <HiddenSlides>3</HiddenSlides>
  <MMClips>0</MMClips>
  <ScaleCrop>false</ScaleCrop>
  <HeadingPairs>
    <vt:vector size="8" baseType="variant">
      <vt:variant>
        <vt:lpstr>已用的字体</vt:lpstr>
      </vt:variant>
      <vt:variant>
        <vt:i4>29</vt:i4>
      </vt:variant>
      <vt:variant>
        <vt:lpstr>主题</vt:lpstr>
      </vt:variant>
      <vt:variant>
        <vt:i4>5</vt:i4>
      </vt:variant>
      <vt:variant>
        <vt:lpstr>嵌入 OLE 服务器</vt:lpstr>
      </vt:variant>
      <vt:variant>
        <vt:i4>2</vt:i4>
      </vt:variant>
      <vt:variant>
        <vt:lpstr>幻灯片标题</vt:lpstr>
      </vt:variant>
      <vt:variant>
        <vt:i4>128</vt:i4>
      </vt:variant>
    </vt:vector>
  </HeadingPairs>
  <TitlesOfParts>
    <vt:vector size="164" baseType="lpstr">
      <vt:lpstr>Arial Unicode MS</vt:lpstr>
      <vt:lpstr>ITC Officina Sans Book</vt:lpstr>
      <vt:lpstr>Microsoft Yahei</vt:lpstr>
      <vt:lpstr>UniversalMath1 BT</vt:lpstr>
      <vt:lpstr>方正综艺简体</vt:lpstr>
      <vt:lpstr>仿宋_GB2312</vt:lpstr>
      <vt:lpstr>黑体</vt:lpstr>
      <vt:lpstr>华文仿宋</vt:lpstr>
      <vt:lpstr>华文楷体</vt:lpstr>
      <vt:lpstr>华文新魏</vt:lpstr>
      <vt:lpstr>楷体</vt:lpstr>
      <vt:lpstr>楷体_GB2312</vt:lpstr>
      <vt:lpstr>隶书</vt:lpstr>
      <vt:lpstr>宋体</vt:lpstr>
      <vt:lpstr>微软雅黑</vt:lpstr>
      <vt:lpstr>文泉驿微米黑</vt:lpstr>
      <vt:lpstr>长城新魏碑体</vt:lpstr>
      <vt:lpstr>Arial</vt:lpstr>
      <vt:lpstr>Book Antiqua</vt:lpstr>
      <vt:lpstr>Calibri</vt:lpstr>
      <vt:lpstr>Comic Sans MS</vt:lpstr>
      <vt:lpstr>Corbel</vt:lpstr>
      <vt:lpstr>Courier New</vt:lpstr>
      <vt:lpstr>Garamond</vt:lpstr>
      <vt:lpstr>Symbol</vt:lpstr>
      <vt:lpstr>Tahoma</vt:lpstr>
      <vt:lpstr>Times New Roman</vt:lpstr>
      <vt:lpstr>Verdana</vt:lpstr>
      <vt:lpstr>Wingdings</vt:lpstr>
      <vt:lpstr>Blends</vt:lpstr>
      <vt:lpstr>自定义设计方案</vt:lpstr>
      <vt:lpstr>1_Blends</vt:lpstr>
      <vt:lpstr>2_Blends</vt:lpstr>
      <vt:lpstr>1_自定义设计方案</vt:lpstr>
      <vt:lpstr>位图图像</vt:lpstr>
      <vt:lpstr>公式</vt:lpstr>
      <vt:lpstr>      数 据 结 构</vt:lpstr>
      <vt:lpstr>PowerPoint 演示文稿</vt:lpstr>
      <vt:lpstr>PowerPoint 演示文稿</vt:lpstr>
      <vt:lpstr>PowerPoint 演示文稿</vt:lpstr>
      <vt:lpstr>In the beginning of this course</vt:lpstr>
      <vt:lpstr>PowerPoint 演示文稿</vt:lpstr>
      <vt:lpstr>PowerPoint 演示文稿</vt:lpstr>
      <vt:lpstr>Q0：为什么要学习编程</vt:lpstr>
      <vt:lpstr>Q0：为什么要学习编程</vt:lpstr>
      <vt:lpstr>Q0：为什么要学习编程</vt:lpstr>
      <vt:lpstr>主宰全球的10大算法</vt:lpstr>
      <vt:lpstr>PowerPoint 演示文稿</vt:lpstr>
      <vt:lpstr>常见数据结构面试题</vt:lpstr>
      <vt:lpstr>你完成开发并测试一段程序后，得意的提交代码，项目经理看完后拍桌子说：你数据结构是怎么学的？</vt:lpstr>
      <vt:lpstr>PowerPoint 演示文稿</vt:lpstr>
      <vt:lpstr>Q1:为什么学习数据结构？</vt:lpstr>
      <vt:lpstr>Q2:为什么选择基于C/C++语言的数据结构？</vt:lpstr>
      <vt:lpstr>PowerPoint 演示文稿</vt:lpstr>
      <vt:lpstr>如果编程语言是女人</vt:lpstr>
      <vt:lpstr>PowerPoint 演示文稿</vt:lpstr>
      <vt:lpstr>Q3:怎样学习数据结构？</vt:lpstr>
      <vt:lpstr>PowerPoint 演示文稿</vt:lpstr>
      <vt:lpstr>教材、参考书与编程环境</vt:lpstr>
      <vt:lpstr>在线课程及资料</vt:lpstr>
      <vt:lpstr>Donald E. Knuth（唐纳德·克努特）</vt:lpstr>
      <vt:lpstr>考试方式及说明</vt:lpstr>
      <vt:lpstr>课程要求</vt:lpstr>
      <vt:lpstr>编程风格要求</vt:lpstr>
      <vt:lpstr>Besides</vt:lpstr>
      <vt:lpstr>第0章 C/C++程序设计基础</vt:lpstr>
      <vt:lpstr>学习C++和编程的50条忠告（节选）</vt:lpstr>
      <vt:lpstr>学习C++和编程的50条忠告（节选）</vt:lpstr>
      <vt:lpstr>C++回顾重点</vt:lpstr>
      <vt:lpstr>Q1： 函数的参数传递</vt:lpstr>
      <vt:lpstr>Q2：引用 vs.指针</vt:lpstr>
      <vt:lpstr>Q4：函数模板 VS. 类模板</vt:lpstr>
      <vt:lpstr>函数模板示例</vt:lpstr>
      <vt:lpstr>类模板</vt:lpstr>
      <vt:lpstr>PowerPoint 演示文稿</vt:lpstr>
      <vt:lpstr>类模板实例化</vt:lpstr>
      <vt:lpstr>Q5：异常处理</vt:lpstr>
      <vt:lpstr>C++标准库的异常类</vt:lpstr>
      <vt:lpstr>Q6：静态存储分配VS.动态存储分配</vt:lpstr>
      <vt:lpstr>C++内存空间分布</vt:lpstr>
      <vt:lpstr>Q7：new和delete操作符</vt:lpstr>
      <vt:lpstr>new和delete操作符</vt:lpstr>
      <vt:lpstr>Q8：二维数组的存储空间分布</vt:lpstr>
      <vt:lpstr>二维数组的动态分配与释放</vt:lpstr>
      <vt:lpstr>二维数组：申请内存空间</vt:lpstr>
      <vt:lpstr>二维数组：释放内存空间</vt:lpstr>
      <vt:lpstr>Q9：预编译指令的作用</vt:lpstr>
      <vt:lpstr>Q10：VC调试快捷键</vt:lpstr>
      <vt:lpstr>观察值</vt:lpstr>
      <vt:lpstr>观察值</vt:lpstr>
      <vt:lpstr>第1章  绪论</vt:lpstr>
      <vt:lpstr>什么是数据结构</vt:lpstr>
      <vt:lpstr>PowerPoint 演示文稿</vt:lpstr>
      <vt:lpstr>PowerPoint 演示文稿</vt:lpstr>
      <vt:lpstr>PowerPoint 演示文稿</vt:lpstr>
      <vt:lpstr>数据结构示例B——树</vt:lpstr>
      <vt:lpstr>1.1 数据结构的概念</vt:lpstr>
      <vt:lpstr>PowerPoint 演示文稿</vt:lpstr>
      <vt:lpstr>PowerPoint 演示文稿</vt:lpstr>
      <vt:lpstr>非数值计算问题</vt:lpstr>
      <vt:lpstr>PowerPoint 演示文稿</vt:lpstr>
      <vt:lpstr>PowerPoint 演示文稿</vt:lpstr>
      <vt:lpstr>PowerPoint 演示文稿</vt:lpstr>
      <vt:lpstr>PowerPoint 演示文稿</vt:lpstr>
      <vt:lpstr>PowerPoint 演示文稿</vt:lpstr>
      <vt:lpstr>PowerPoint 演示文稿</vt:lpstr>
      <vt:lpstr>数据（data）</vt:lpstr>
      <vt:lpstr>PowerPoint 演示文稿</vt:lpstr>
      <vt:lpstr>数据对象 (data object)</vt:lpstr>
      <vt:lpstr>什么是数据结构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数据类型</vt:lpstr>
      <vt:lpstr>PowerPoint 演示文稿</vt:lpstr>
      <vt:lpstr>PowerPoint 演示文稿</vt:lpstr>
      <vt:lpstr>示例：自然数的抽象数据类型定义</vt:lpstr>
      <vt:lpstr>数据结构课程导图</vt:lpstr>
      <vt:lpstr>1.2 算法描述及算法分析</vt:lpstr>
      <vt:lpstr>算法的描述</vt:lpstr>
      <vt:lpstr>算法设计目标</vt:lpstr>
      <vt:lpstr>PowerPoint 演示文稿</vt:lpstr>
      <vt:lpstr>PowerPoint 演示文稿</vt:lpstr>
      <vt:lpstr>PowerPoint 演示文稿</vt:lpstr>
      <vt:lpstr>算法分析</vt:lpstr>
      <vt:lpstr>算法效率的度量</vt:lpstr>
      <vt:lpstr>PowerPoint 演示文稿</vt:lpstr>
      <vt:lpstr>PowerPoint 演示文稿</vt:lpstr>
      <vt:lpstr>时间复杂度</vt:lpstr>
      <vt:lpstr>问题的规模</vt:lpstr>
      <vt:lpstr>PowerPoint 演示文稿</vt:lpstr>
      <vt:lpstr>渐进时间复杂度(大O)</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常用的渐进函数</vt:lpstr>
      <vt:lpstr>PowerPoint 演示文稿</vt:lpstr>
      <vt:lpstr>PowerPoint 演示文稿</vt:lpstr>
      <vt:lpstr>复杂度层次</vt:lpstr>
      <vt:lpstr>PowerPoint 演示文稿</vt:lpstr>
      <vt:lpstr>空间复杂度</vt:lpstr>
      <vt:lpstr>算法的后期测试</vt:lpstr>
      <vt:lpstr>1.3 作为ADT的C++类</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Jerry</cp:lastModifiedBy>
  <cp:revision>1338</cp:revision>
  <dcterms:created xsi:type="dcterms:W3CDTF">2004-02-17T03:02:14Z</dcterms:created>
  <dcterms:modified xsi:type="dcterms:W3CDTF">2020-09-07T14:27:29Z</dcterms:modified>
</cp:coreProperties>
</file>